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tags/tag8.xml" ContentType="application/vnd.openxmlformats-officedocument.presentationml.tags+xml"/>
  <Override PartName="/ppt/notesSlides/notesSlide14.xml" ContentType="application/vnd.openxmlformats-officedocument.presentationml.notesSlide+xml"/>
  <Override PartName="/ppt/tags/tag9.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0.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8"/>
  </p:notesMasterIdLst>
  <p:sldIdLst>
    <p:sldId id="256" r:id="rId2"/>
    <p:sldId id="281" r:id="rId3"/>
    <p:sldId id="289" r:id="rId4"/>
    <p:sldId id="290" r:id="rId5"/>
    <p:sldId id="282" r:id="rId6"/>
    <p:sldId id="257" r:id="rId7"/>
    <p:sldId id="286" r:id="rId8"/>
    <p:sldId id="285" r:id="rId9"/>
    <p:sldId id="295" r:id="rId10"/>
    <p:sldId id="296" r:id="rId11"/>
    <p:sldId id="297" r:id="rId12"/>
    <p:sldId id="298" r:id="rId13"/>
    <p:sldId id="262" r:id="rId14"/>
    <p:sldId id="266" r:id="rId15"/>
    <p:sldId id="267" r:id="rId16"/>
    <p:sldId id="291" r:id="rId17"/>
    <p:sldId id="268" r:id="rId18"/>
    <p:sldId id="299" r:id="rId19"/>
    <p:sldId id="275" r:id="rId20"/>
    <p:sldId id="263" r:id="rId21"/>
    <p:sldId id="277" r:id="rId22"/>
    <p:sldId id="276" r:id="rId23"/>
    <p:sldId id="278" r:id="rId24"/>
    <p:sldId id="279" r:id="rId25"/>
    <p:sldId id="264" r:id="rId26"/>
    <p:sldId id="265" r:id="rId27"/>
    <p:sldId id="269" r:id="rId28"/>
    <p:sldId id="270" r:id="rId29"/>
    <p:sldId id="271" r:id="rId30"/>
    <p:sldId id="288" r:id="rId31"/>
    <p:sldId id="302" r:id="rId32"/>
    <p:sldId id="284" r:id="rId33"/>
    <p:sldId id="300" r:id="rId34"/>
    <p:sldId id="301" r:id="rId35"/>
    <p:sldId id="261" r:id="rId36"/>
    <p:sldId id="283" r:id="rId3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8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DC5"/>
    <a:srgbClr val="FFEBA8"/>
    <a:srgbClr val="FCEBB5"/>
    <a:srgbClr val="FCD763"/>
    <a:srgbClr val="F5D260"/>
    <a:srgbClr val="EF887C"/>
    <a:srgbClr val="CBD7E3"/>
    <a:srgbClr val="6CB6E4"/>
    <a:srgbClr val="F2F2F2"/>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09" autoAdjust="0"/>
    <p:restoredTop sz="66873" autoAdjust="0"/>
  </p:normalViewPr>
  <p:slideViewPr>
    <p:cSldViewPr snapToGrid="0">
      <p:cViewPr varScale="1">
        <p:scale>
          <a:sx n="132" d="100"/>
          <a:sy n="132" d="100"/>
        </p:scale>
        <p:origin x="1820" y="68"/>
      </p:cViewPr>
      <p:guideLst>
        <p:guide pos="3840"/>
        <p:guide orient="horz" pos="2183"/>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97D307-88E0-42DB-AFC2-54A613CB1AE4}" type="datetimeFigureOut">
              <a:rPr lang="zh-CN" altLang="en-US" smtClean="0"/>
              <a:t>2023/1/6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494D2-0F4A-4BB0-9B12-066BDB3FBD00}" type="slidenum">
              <a:rPr lang="zh-CN" altLang="en-US" smtClean="0"/>
              <a:t>‹#›</a:t>
            </a:fld>
            <a:endParaRPr lang="zh-CN" altLang="en-US"/>
          </a:p>
        </p:txBody>
      </p:sp>
    </p:spTree>
    <p:extLst>
      <p:ext uri="{BB962C8B-B14F-4D97-AF65-F5344CB8AC3E}">
        <p14:creationId xmlns:p14="http://schemas.microsoft.com/office/powerpoint/2010/main" val="354090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今天分享的是我们南开大学媒体计算实验室和华为海思合作完成的工作</a:t>
            </a:r>
            <a:r>
              <a:rPr lang="en-US" altLang="zh-CN" dirty="0"/>
              <a:t>Towards An End-to-End Framework for Flow-Guided Video Inpainting</a:t>
            </a:r>
            <a:r>
              <a:rPr lang="zh-CN" altLang="en-US" dirty="0"/>
              <a:t>。</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a:t>
            </a:fld>
            <a:endParaRPr lang="zh-CN" altLang="en-US"/>
          </a:p>
        </p:txBody>
      </p:sp>
    </p:spTree>
    <p:extLst>
      <p:ext uri="{BB962C8B-B14F-4D97-AF65-F5344CB8AC3E}">
        <p14:creationId xmlns:p14="http://schemas.microsoft.com/office/powerpoint/2010/main" val="4091518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首先我们来介绍一下视频补全技术的相关背景。假设我们有一个待处理的视频以及与其对应的</a:t>
            </a:r>
            <a:r>
              <a:rPr kumimoji="1" lang="en-US" altLang="zh-CN" dirty="0"/>
              <a:t>mask</a:t>
            </a:r>
            <a:r>
              <a:rPr kumimoji="1" lang="zh-CN" altLang="en-US" dirty="0"/>
              <a:t>，我们的目标是在</a:t>
            </a:r>
            <a:r>
              <a:rPr kumimoji="1" lang="en-US" altLang="zh-CN" dirty="0"/>
              <a:t>mask</a:t>
            </a:r>
            <a:r>
              <a:rPr kumimoji="1" lang="zh-CN" altLang="en-US" dirty="0"/>
              <a:t>掉的区域对内容进行补全，使视频看起来并不违和。</a:t>
            </a:r>
            <a:endParaRPr kumimoji="1" lang="en-US" altLang="zh-CN" dirty="0"/>
          </a:p>
          <a:p>
            <a:r>
              <a:rPr kumimoji="1" lang="zh-CN" altLang="en-US" dirty="0"/>
              <a:t>视频补全这一技术可以有许多的用途。我们大致将其用途分为两类，第一类为对象去除，也就是将</a:t>
            </a:r>
            <a:r>
              <a:rPr kumimoji="1" lang="en-US" altLang="zh-CN" dirty="0"/>
              <a:t>mask</a:t>
            </a:r>
            <a:r>
              <a:rPr kumimoji="1" lang="zh-CN" altLang="en-US" dirty="0"/>
              <a:t>所追踪的物体抹掉。接下来我们可以看一个例子，（</a:t>
            </a:r>
            <a:r>
              <a:rPr kumimoji="1" lang="en-US" altLang="zh-CN" dirty="0"/>
              <a:t>break</a:t>
            </a:r>
            <a:r>
              <a:rPr kumimoji="1" lang="zh-CN" altLang="en-US" dirty="0"/>
              <a:t>）通过视频补全我们可以将这个正在打网球的人在视频中移除。</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a:t>
            </a:fld>
            <a:endParaRPr lang="zh-CN" altLang="en-US"/>
          </a:p>
        </p:txBody>
      </p:sp>
    </p:spTree>
    <p:extLst>
      <p:ext uri="{BB962C8B-B14F-4D97-AF65-F5344CB8AC3E}">
        <p14:creationId xmlns:p14="http://schemas.microsoft.com/office/powerpoint/2010/main" val="1687430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第二类为静态或动态的</a:t>
            </a:r>
            <a:r>
              <a:rPr kumimoji="1" lang="en-US" altLang="zh-CN" dirty="0"/>
              <a:t>mask</a:t>
            </a:r>
            <a:r>
              <a:rPr kumimoji="1" lang="zh-CN" altLang="en-US" dirty="0"/>
              <a:t>补全，这里我们提供了一个静态水印去除的例子</a:t>
            </a:r>
            <a:r>
              <a:rPr kumimoji="1" lang="en-US" altLang="zh-CN" dirty="0"/>
              <a:t>(break)</a:t>
            </a:r>
            <a:r>
              <a:rPr kumimoji="1" lang="zh-CN" altLang="en-US" dirty="0"/>
              <a:t>通过视频补全技术我们可以将视频中的水印抹除掉。</a:t>
            </a:r>
            <a:endParaRPr kumimoji="1" lang="en-US" altLang="zh-CN" dirty="0"/>
          </a:p>
          <a:p>
            <a:endParaRPr kumimoji="1" lang="en-US" altLang="zh-CN" dirty="0"/>
          </a:p>
          <a:p>
            <a:r>
              <a:rPr kumimoji="1" lang="zh-CN" altLang="en-US" dirty="0"/>
              <a:t>为了让大家更加直观的看到视频补全的作用，我们一起来看个</a:t>
            </a:r>
            <a:r>
              <a:rPr kumimoji="1" lang="en-US" altLang="zh-CN" dirty="0"/>
              <a:t>demo</a:t>
            </a:r>
            <a:r>
              <a:rPr kumimoji="1" lang="zh-CN" altLang="en-US" dirty="0"/>
              <a:t>视频，该</a:t>
            </a:r>
            <a:r>
              <a:rPr kumimoji="1" lang="en-US" altLang="zh-CN" dirty="0"/>
              <a:t>demo</a:t>
            </a:r>
            <a:r>
              <a:rPr kumimoji="1" lang="zh-CN" altLang="en-US" dirty="0"/>
              <a:t>中的视频补全片段均由我们论文的方法生成。</a:t>
            </a:r>
            <a:endParaRPr kumimoji="1"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3</a:t>
            </a:fld>
            <a:endParaRPr lang="zh-CN" altLang="en-US"/>
          </a:p>
        </p:txBody>
      </p:sp>
    </p:spTree>
    <p:extLst>
      <p:ext uri="{BB962C8B-B14F-4D97-AF65-F5344CB8AC3E}">
        <p14:creationId xmlns:p14="http://schemas.microsoft.com/office/powerpoint/2010/main" val="1352876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4</a:t>
            </a:fld>
            <a:endParaRPr lang="zh-CN" altLang="en-US"/>
          </a:p>
        </p:txBody>
      </p:sp>
    </p:spTree>
    <p:extLst>
      <p:ext uri="{BB962C8B-B14F-4D97-AF65-F5344CB8AC3E}">
        <p14:creationId xmlns:p14="http://schemas.microsoft.com/office/powerpoint/2010/main" val="3049781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接下来我们介绍下视频补全领域的相关工作</a:t>
            </a:r>
            <a:endParaRPr kumimoji="1" lang="en-US" altLang="zh-CN" dirty="0"/>
          </a:p>
          <a:p>
            <a:endParaRPr kumimoji="1" lang="en-US" altLang="zh-CN" dirty="0"/>
          </a:p>
          <a:p>
            <a:r>
              <a:rPr kumimoji="1" lang="zh-CN" altLang="en-US" dirty="0"/>
              <a:t>之前的视频补全方法，大致可以分为三类：</a:t>
            </a:r>
            <a:endParaRPr kumimoji="1" lang="en-US" altLang="zh-CN" dirty="0"/>
          </a:p>
          <a:p>
            <a:r>
              <a:rPr kumimoji="1" lang="zh-CN" altLang="en" dirty="0"/>
              <a:t>第一类</a:t>
            </a:r>
            <a:r>
              <a:rPr kumimoji="1" lang="zh-CN" altLang="en-US" dirty="0"/>
              <a:t>为非深度学习时代的</a:t>
            </a:r>
            <a:r>
              <a:rPr kumimoji="1" lang="en-US" altLang="zh-CN" dirty="0"/>
              <a:t>Patch-borrowing</a:t>
            </a:r>
            <a:r>
              <a:rPr kumimoji="1" lang="zh-CN" altLang="en-US" dirty="0"/>
              <a:t>的方法，这类方法先根据输入视频或外部数据建立一个</a:t>
            </a:r>
            <a:r>
              <a:rPr kumimoji="1" lang="en-US" altLang="zh-CN" dirty="0"/>
              <a:t>volume</a:t>
            </a:r>
            <a:r>
              <a:rPr kumimoji="1" lang="zh-CN" altLang="en-US" dirty="0"/>
              <a:t>，每个待补全的图像块都会在这个</a:t>
            </a:r>
            <a:r>
              <a:rPr kumimoji="1" lang="en-US" altLang="zh-CN" dirty="0"/>
              <a:t>volume</a:t>
            </a:r>
            <a:r>
              <a:rPr kumimoji="1" lang="zh-CN" altLang="en-US" dirty="0"/>
              <a:t>中寻找相似的图像块来更新待补全的区域。</a:t>
            </a:r>
            <a:endParaRPr kumimoji="1" lang="en-US" altLang="zh-CN" dirty="0"/>
          </a:p>
          <a:p>
            <a:r>
              <a:rPr kumimoji="1" lang="zh-CN" altLang="en-US" dirty="0"/>
              <a:t>（动画）</a:t>
            </a:r>
            <a:endParaRPr kumimoji="1" lang="en-US" altLang="zh-CN" dirty="0"/>
          </a:p>
          <a:p>
            <a:r>
              <a:rPr kumimoji="1" lang="zh-CN" altLang="en-US" dirty="0"/>
              <a:t>第二类为深度学习时代中基于</a:t>
            </a:r>
            <a:r>
              <a:rPr kumimoji="1" lang="en-US" altLang="zh-CN" dirty="0"/>
              <a:t>autoencoder</a:t>
            </a:r>
            <a:r>
              <a:rPr kumimoji="1" lang="zh-CN" altLang="en-US" dirty="0"/>
              <a:t>的方法，这类方法主要依托于类</a:t>
            </a:r>
            <a:r>
              <a:rPr kumimoji="1" lang="en-US" altLang="zh-CN" dirty="0" err="1"/>
              <a:t>Unet</a:t>
            </a:r>
            <a:r>
              <a:rPr kumimoji="1" lang="zh-CN" altLang="en-US" dirty="0"/>
              <a:t>的网络结构，这其中会引入比如说</a:t>
            </a:r>
            <a:r>
              <a:rPr kumimoji="1" lang="en-US" altLang="zh-CN" dirty="0"/>
              <a:t>3d convolution</a:t>
            </a:r>
            <a:r>
              <a:rPr kumimoji="1" lang="zh-CN" altLang="en-US" dirty="0"/>
              <a:t>、</a:t>
            </a:r>
            <a:r>
              <a:rPr kumimoji="1" lang="en-US" altLang="zh-CN" dirty="0"/>
              <a:t>gated convolution</a:t>
            </a:r>
            <a:r>
              <a:rPr kumimoji="1" lang="zh-CN" altLang="en-US" dirty="0"/>
              <a:t>或是在</a:t>
            </a:r>
            <a:r>
              <a:rPr kumimoji="1" lang="en-US" altLang="zh-CN" dirty="0"/>
              <a:t>bottleneck</a:t>
            </a:r>
            <a:r>
              <a:rPr kumimoji="1" lang="zh-CN" altLang="en-US" dirty="0"/>
              <a:t>的地方使用</a:t>
            </a:r>
            <a:r>
              <a:rPr kumimoji="1" lang="en-US" altLang="zh-CN" dirty="0"/>
              <a:t>transformer</a:t>
            </a:r>
            <a:r>
              <a:rPr kumimoji="1" lang="zh-CN" altLang="en-US" dirty="0"/>
              <a:t>来进行端到端的视频补全。</a:t>
            </a:r>
            <a:endParaRPr kumimoji="1" lang="en-US" altLang="zh-CN" dirty="0"/>
          </a:p>
          <a:p>
            <a:r>
              <a:rPr kumimoji="1" lang="zh-CN" altLang="en-US" dirty="0"/>
              <a:t>（动画）</a:t>
            </a:r>
            <a:endParaRPr kumimoji="1" lang="en-US" altLang="zh-CN" dirty="0"/>
          </a:p>
          <a:p>
            <a:r>
              <a:rPr kumimoji="1" lang="zh-CN" altLang="en-US" dirty="0"/>
              <a:t>第三类为基于光流的方法，也是我们论文主要依托的一类方法，接下来我们会对这类方法进行详细的介绍。</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5</a:t>
            </a:fld>
            <a:endParaRPr lang="zh-CN" altLang="en-US"/>
          </a:p>
        </p:txBody>
      </p:sp>
    </p:spTree>
    <p:extLst>
      <p:ext uri="{BB962C8B-B14F-4D97-AF65-F5344CB8AC3E}">
        <p14:creationId xmlns:p14="http://schemas.microsoft.com/office/powerpoint/2010/main" val="351909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基于光流的方法将视频补全看作是像素传播的过程，其主要包含了三个阶段，</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（动画）</a:t>
            </a:r>
            <a:endParaRPr kumimoji="1" lang="en-US" altLang="zh-CN" dirty="0"/>
          </a:p>
          <a:p>
            <a:r>
              <a:rPr kumimoji="1" lang="zh-CN" altLang="en-US" dirty="0"/>
              <a:t>第一阶段为光流补全，由于</a:t>
            </a:r>
            <a:r>
              <a:rPr kumimoji="1" lang="en-US" altLang="zh-CN" dirty="0"/>
              <a:t>mask</a:t>
            </a:r>
            <a:r>
              <a:rPr kumimoji="1" lang="zh-CN" altLang="en-US" dirty="0"/>
              <a:t>掉的区域光流是无法直接估计的，所以就需要借助</a:t>
            </a:r>
            <a:r>
              <a:rPr kumimoji="1" lang="en-US" altLang="zh-CN" dirty="0"/>
              <a:t>mask</a:t>
            </a:r>
            <a:r>
              <a:rPr kumimoji="1" lang="zh-CN" altLang="en-US" dirty="0"/>
              <a:t>外区域的光流来对缺失的部分进行补全。光流由于其结构和纹理都相比视频简单，所以光流补全要比视频补全容易得多。</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（动画）</a:t>
            </a:r>
            <a:endParaRPr kumimoji="1" lang="en-US" altLang="zh-CN" dirty="0"/>
          </a:p>
          <a:p>
            <a:r>
              <a:rPr kumimoji="1" lang="zh-CN" altLang="en-US" dirty="0"/>
              <a:t>第二阶段为像素传播，借助补全后的双向光流来索引邻近帧中对应的像素对缺失部分补全。</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（动画）</a:t>
            </a:r>
            <a:endParaRPr kumimoji="1" lang="en-US" altLang="zh-CN" dirty="0"/>
          </a:p>
          <a:p>
            <a:r>
              <a:rPr kumimoji="1" lang="zh-CN" altLang="en-US" dirty="0"/>
              <a:t>第三步为内容幻化，对于传播过程中没有索引到的区域，通过一个预训练的图像补全网络来完成最后的填充。</a:t>
            </a:r>
            <a:endParaRPr kumimoji="1" lang="en-US" altLang="zh-CN" dirty="0"/>
          </a:p>
          <a:p>
            <a:r>
              <a:rPr kumimoji="1" lang="zh-CN" altLang="en-US" dirty="0"/>
              <a:t>（动画）</a:t>
            </a:r>
            <a:endParaRPr kumimoji="1" lang="en-US" altLang="zh-CN" dirty="0"/>
          </a:p>
          <a:p>
            <a:r>
              <a:rPr kumimoji="1" lang="zh-CN" altLang="en-US" dirty="0"/>
              <a:t>这三个阶段是分别执行的，并不是端到端的，这样一个视频补全系统存在许多缺点：</a:t>
            </a:r>
            <a:endParaRPr kumimoji="1" lang="en-US" altLang="zh-CN" dirty="0"/>
          </a:p>
          <a:p>
            <a:r>
              <a:rPr kumimoji="1" lang="zh-CN" altLang="en-US" dirty="0"/>
              <a:t>（动画）</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由于第一个阶段与第二个阶段存在许多复杂的手工设计的操作，因此计算效率很低，处理</a:t>
            </a:r>
            <a:r>
              <a:rPr kumimoji="1" lang="en-US" altLang="zh-CN" dirty="0"/>
              <a:t>70</a:t>
            </a:r>
            <a:r>
              <a:rPr kumimoji="1" lang="zh-CN" altLang="en-US" dirty="0"/>
              <a:t>帧的不到</a:t>
            </a:r>
            <a:r>
              <a:rPr kumimoji="1" lang="en-US" altLang="zh-CN" dirty="0"/>
              <a:t>360p</a:t>
            </a:r>
            <a:r>
              <a:rPr kumimoji="1" lang="zh-CN" altLang="en-US" dirty="0"/>
              <a:t>的视频就需要约</a:t>
            </a:r>
            <a:r>
              <a:rPr kumimoji="1" lang="en-US" altLang="zh-CN" dirty="0"/>
              <a:t>4</a:t>
            </a:r>
            <a:r>
              <a:rPr kumimoji="1" lang="zh-CN" altLang="en-US" dirty="0"/>
              <a:t>分钟。</a:t>
            </a:r>
            <a:endParaRPr kumimoji="1" lang="en-US" altLang="zh-CN" dirty="0"/>
          </a:p>
          <a:p>
            <a:r>
              <a:rPr kumimoji="1" lang="zh-CN" altLang="en-US" dirty="0"/>
              <a:t>同时由于这三个阶段是分别执行的，每个阶段都非常依赖上个阶段的生成的结果，因此容易造成误差的累积与放大。最后一阶段所使用图像补全网络只考虑了单帧信息，因此生成的结果时间及空间的一致性不是很高。</a:t>
            </a:r>
            <a:endParaRPr kumimoji="1"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6</a:t>
            </a:fld>
            <a:endParaRPr lang="zh-CN" altLang="en-US"/>
          </a:p>
        </p:txBody>
      </p:sp>
    </p:spTree>
    <p:extLst>
      <p:ext uri="{BB962C8B-B14F-4D97-AF65-F5344CB8AC3E}">
        <p14:creationId xmlns:p14="http://schemas.microsoft.com/office/powerpoint/2010/main" val="938199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 dirty="0"/>
              <a:t>因此</a:t>
            </a:r>
            <a:r>
              <a:rPr kumimoji="1" lang="zh-CN" altLang="en-US" dirty="0"/>
              <a:t>在这篇文章中，我们希望模拟之前基于光流引导的方法的三个阶段，去设计对应的三个模块，以构建一个可以被端到端优化的视频补全框架。</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7</a:t>
            </a:fld>
            <a:endParaRPr lang="zh-CN" altLang="en-US"/>
          </a:p>
        </p:txBody>
      </p:sp>
    </p:spTree>
    <p:extLst>
      <p:ext uri="{BB962C8B-B14F-4D97-AF65-F5344CB8AC3E}">
        <p14:creationId xmlns:p14="http://schemas.microsoft.com/office/powerpoint/2010/main" val="1953789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 dirty="0"/>
              <a:t>首先</a:t>
            </a:r>
            <a:r>
              <a:rPr kumimoji="1" lang="zh-CN" altLang="en-US" dirty="0"/>
              <a:t>我们将像素传播过程转换为了通过光流引导的特征传播过程。</a:t>
            </a:r>
            <a:endParaRPr kumimoji="1" lang="en-US" altLang="zh-CN" dirty="0"/>
          </a:p>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US" dirty="0"/>
              <a:t>（动画）</a:t>
            </a:r>
            <a:endParaRPr kumimoji="1" lang="en-US" altLang="zh-CN" dirty="0"/>
          </a:p>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US" dirty="0"/>
              <a:t>其次将负责光流补全的网络嵌入整个网络框架中，通过额外的光流补全损失使其与其他网络模块一同被端到端地优化。</a:t>
            </a:r>
            <a:endParaRPr kumimoji="1" lang="en-US" altLang="zh-CN" dirty="0"/>
          </a:p>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US" dirty="0"/>
              <a:t>（动画）</a:t>
            </a:r>
            <a:endParaRPr kumimoji="1" lang="en-US" altLang="zh-CN" dirty="0"/>
          </a:p>
          <a:p>
            <a:pPr marL="0" marR="0" indent="0" algn="l" defTabSz="914400" rtl="0" eaLnBrk="1" fontAlgn="auto" latinLnBrk="0" hangingPunct="1">
              <a:lnSpc>
                <a:spcPct val="100000"/>
              </a:lnSpc>
              <a:spcBef>
                <a:spcPts val="0"/>
              </a:spcBef>
              <a:spcAft>
                <a:spcPts val="0"/>
              </a:spcAft>
              <a:buClrTx/>
              <a:buSzTx/>
              <a:buFontTx/>
              <a:buNone/>
              <a:tabLst/>
              <a:defRPr/>
            </a:pPr>
            <a:r>
              <a:rPr kumimoji="1" lang="zh-CN" altLang="en-US" dirty="0"/>
              <a:t>最后在内容幻化模块中，使用</a:t>
            </a:r>
            <a:r>
              <a:rPr kumimoji="1" lang="en-US" altLang="zh-CN" dirty="0"/>
              <a:t>temporal</a:t>
            </a:r>
            <a:r>
              <a:rPr kumimoji="1" lang="zh-CN" altLang="en-US" dirty="0"/>
              <a:t> </a:t>
            </a:r>
            <a:r>
              <a:rPr kumimoji="1" lang="en-US" altLang="zh-CN" dirty="0"/>
              <a:t>focal</a:t>
            </a:r>
            <a:r>
              <a:rPr kumimoji="1" lang="zh-CN" altLang="en-US" dirty="0"/>
              <a:t> </a:t>
            </a:r>
            <a:r>
              <a:rPr kumimoji="1" lang="en-US" altLang="zh-CN" dirty="0"/>
              <a:t>transformer</a:t>
            </a:r>
            <a:r>
              <a:rPr kumimoji="1" lang="zh-CN" altLang="en-US" dirty="0"/>
              <a:t>同时融合局部邻域与非局部视频帧的信息</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8</a:t>
            </a:fld>
            <a:endParaRPr lang="zh-CN" altLang="en-US"/>
          </a:p>
        </p:txBody>
      </p:sp>
    </p:spTree>
    <p:extLst>
      <p:ext uri="{BB962C8B-B14F-4D97-AF65-F5344CB8AC3E}">
        <p14:creationId xmlns:p14="http://schemas.microsoft.com/office/powerpoint/2010/main" val="3813047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接下来我们介绍整体的网络框架，第一步先通过</a:t>
            </a:r>
            <a:r>
              <a:rPr kumimoji="1" lang="en-US" altLang="zh-CN" dirty="0"/>
              <a:t>encoder</a:t>
            </a:r>
            <a:r>
              <a:rPr kumimoji="1" lang="zh-CN" altLang="en-US" dirty="0"/>
              <a:t>提取局部邻域与非局部视频帧的特征。</a:t>
            </a:r>
            <a:endParaRPr kumimoji="1" lang="zh-CN" altLang="en-US" b="0"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9</a:t>
            </a:fld>
            <a:endParaRPr lang="zh-CN" altLang="en-US"/>
          </a:p>
        </p:txBody>
      </p:sp>
    </p:spTree>
    <p:extLst>
      <p:ext uri="{BB962C8B-B14F-4D97-AF65-F5344CB8AC3E}">
        <p14:creationId xmlns:p14="http://schemas.microsoft.com/office/powerpoint/2010/main" val="2502909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第二步，通过光流补全模块对局部邻域视频帧的光流进行估计并补全。</a:t>
            </a:r>
            <a:endParaRPr kumimoji="1" lang="zh-CN" altLang="en-US" b="0"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10</a:t>
            </a:fld>
            <a:endParaRPr lang="zh-CN" altLang="en-US"/>
          </a:p>
        </p:txBody>
      </p:sp>
    </p:spTree>
    <p:extLst>
      <p:ext uri="{BB962C8B-B14F-4D97-AF65-F5344CB8AC3E}">
        <p14:creationId xmlns:p14="http://schemas.microsoft.com/office/powerpoint/2010/main" val="1283428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第三步借助补全好的光流在局部邻域特征上进行特征传播</a:t>
            </a:r>
            <a:endParaRPr kumimoji="1" lang="zh-CN" altLang="en-US" b="0"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11</a:t>
            </a:fld>
            <a:endParaRPr lang="zh-CN" altLang="en-US"/>
          </a:p>
        </p:txBody>
      </p:sp>
    </p:spTree>
    <p:extLst>
      <p:ext uri="{BB962C8B-B14F-4D97-AF65-F5344CB8AC3E}">
        <p14:creationId xmlns:p14="http://schemas.microsoft.com/office/powerpoint/2010/main" val="1065448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b="0" dirty="0"/>
              <a:t>第四步，将传播后的特征与非局部特征一同送入由多个</a:t>
            </a:r>
            <a:r>
              <a:rPr kumimoji="1" lang="en-US" altLang="zh-CN" b="0" dirty="0"/>
              <a:t>temporal focal transformer</a:t>
            </a:r>
            <a:r>
              <a:rPr kumimoji="1" lang="zh-CN" altLang="en-US" b="0" dirty="0"/>
              <a:t>组成的内容幻化模块中，</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12</a:t>
            </a:fld>
            <a:endParaRPr lang="zh-CN" altLang="en-US"/>
          </a:p>
        </p:txBody>
      </p:sp>
    </p:spTree>
    <p:extLst>
      <p:ext uri="{BB962C8B-B14F-4D97-AF65-F5344CB8AC3E}">
        <p14:creationId xmlns:p14="http://schemas.microsoft.com/office/powerpoint/2010/main" val="834761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输出的结果送入</a:t>
            </a:r>
            <a:r>
              <a:rPr kumimoji="1" lang="en-US" altLang="zh-CN" dirty="0"/>
              <a:t>decoder</a:t>
            </a:r>
            <a:r>
              <a:rPr kumimoji="1" lang="zh-CN" altLang="en-US" dirty="0"/>
              <a:t>的到最终补全的视频。</a:t>
            </a:r>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b="0" dirty="0"/>
              <a:t>（动画）</a:t>
            </a:r>
            <a:endParaRPr kumimoji="1" lang="en-US" altLang="zh-CN" b="0"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b="0" dirty="0"/>
              <a:t>整个框架中的所有模块都可微，构成了一个端到端的视频补全框架。</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13</a:t>
            </a:fld>
            <a:endParaRPr lang="zh-CN" altLang="en-US"/>
          </a:p>
        </p:txBody>
      </p:sp>
    </p:spTree>
    <p:extLst>
      <p:ext uri="{BB962C8B-B14F-4D97-AF65-F5344CB8AC3E}">
        <p14:creationId xmlns:p14="http://schemas.microsoft.com/office/powerpoint/2010/main" val="38482823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接下来我们详细介绍本框架最核心的三个模块，</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为了实现端到端的光流补全，我们首先将一个用于光流估计的网络嵌入整个网络框架中作为光流补全模块，</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（动画）</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并使用额外的光流补全损失来监督。</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通过这一监督，我们可以让该光流补全模块同时完成光流的估计与补全</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简单起见，我们使用</a:t>
            </a:r>
            <a:r>
              <a:rPr lang="en-US" altLang="zh-CN" dirty="0"/>
              <a:t>L1</a:t>
            </a:r>
            <a:r>
              <a:rPr lang="zh-CN" altLang="en-US" dirty="0"/>
              <a:t> </a:t>
            </a:r>
            <a:r>
              <a:rPr lang="en-US" altLang="zh-CN" dirty="0"/>
              <a:t>loss</a:t>
            </a:r>
            <a:r>
              <a:rPr lang="zh-CN" altLang="en-US" dirty="0"/>
              <a:t>来对光流补全模块输出的双向光流进行监督。</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（动画）</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整个围绕光流补全模块的设计有两点优势：</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一是该损失可以配合网络其他任务导向的损失一同约束该模块的优化，让这一模块生成任务导向的光流。</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dirty="0"/>
              <a:t>二是仅需要一个光流估计的子网络就可以直接进行光流的补全，整个光流补全的过程也相较之前的方法更加高效，</a:t>
            </a:r>
            <a:r>
              <a:rPr lang="zh-CN" altLang="en-US" b="1" dirty="0"/>
              <a:t>大约可以快出</a:t>
            </a:r>
            <a:r>
              <a:rPr lang="en-US" altLang="zh-CN" b="1" dirty="0"/>
              <a:t>40</a:t>
            </a:r>
            <a:r>
              <a:rPr lang="zh-CN" altLang="en-US" b="1" dirty="0"/>
              <a:t>倍</a:t>
            </a:r>
            <a:endParaRPr lang="en-US" altLang="zh-CN" b="1"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14</a:t>
            </a:fld>
            <a:endParaRPr lang="zh-CN" altLang="en-US"/>
          </a:p>
        </p:txBody>
      </p:sp>
    </p:spTree>
    <p:extLst>
      <p:ext uri="{BB962C8B-B14F-4D97-AF65-F5344CB8AC3E}">
        <p14:creationId xmlns:p14="http://schemas.microsoft.com/office/powerpoint/2010/main" val="2256377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得到补全的光流后，我们可以将邻近帧的特征根据光流进行索引并</a:t>
            </a:r>
            <a:r>
              <a:rPr lang="en-US" altLang="zh-CN" dirty="0"/>
              <a:t>warp</a:t>
            </a:r>
            <a:r>
              <a:rPr lang="zh-CN" altLang="en-US" dirty="0"/>
              <a:t>，进而实现特征的传播。</a:t>
            </a:r>
            <a:endParaRPr lang="en-US" altLang="zh-CN" dirty="0"/>
          </a:p>
          <a:p>
            <a:r>
              <a:rPr lang="zh-CN" altLang="en-US" dirty="0"/>
              <a:t>但由于补全后的光流肯定没办法做到</a:t>
            </a:r>
            <a:r>
              <a:rPr lang="en-US" altLang="zh-CN" dirty="0"/>
              <a:t>100%</a:t>
            </a:r>
            <a:r>
              <a:rPr lang="zh-CN" altLang="en-US" dirty="0"/>
              <a:t>准确，不准确的光流信息会导致在特征传播过程中引入无关的信息，进而影响最终的结果。</a:t>
            </a:r>
            <a:endParaRPr lang="en-US" altLang="zh-CN" dirty="0"/>
          </a:p>
          <a:p>
            <a:r>
              <a:rPr lang="zh-CN" altLang="en-US" dirty="0"/>
              <a:t>左边这幅图是一个示意图，绿色点为根据补全的光流</a:t>
            </a:r>
            <a:r>
              <a:rPr lang="en-US" altLang="zh-CN" dirty="0"/>
              <a:t>sample</a:t>
            </a:r>
            <a:r>
              <a:rPr lang="zh-CN" altLang="en-US" dirty="0"/>
              <a:t>到的位置。可以看到这个位置仍处于</a:t>
            </a:r>
            <a:r>
              <a:rPr lang="en-US" altLang="zh-CN" dirty="0"/>
              <a:t>mask</a:t>
            </a:r>
            <a:r>
              <a:rPr lang="zh-CN" altLang="en-US" dirty="0"/>
              <a:t>掉的区域，直接使用这个点的信息对传播过程没有丝毫帮助甚至是副作用。</a:t>
            </a:r>
            <a:endParaRPr lang="en-US" altLang="zh-CN" dirty="0"/>
          </a:p>
          <a:p>
            <a:r>
              <a:rPr lang="zh-CN" altLang="en-US" dirty="0"/>
              <a:t>（动画）</a:t>
            </a:r>
            <a:endParaRPr lang="en-US" altLang="zh-CN" dirty="0"/>
          </a:p>
          <a:p>
            <a:r>
              <a:rPr lang="zh-CN" altLang="en-US" dirty="0"/>
              <a:t>受</a:t>
            </a:r>
            <a:r>
              <a:rPr lang="en-US" altLang="zh-CN" dirty="0" err="1"/>
              <a:t>BasicVSR</a:t>
            </a:r>
            <a:r>
              <a:rPr lang="en-US" altLang="zh-CN" dirty="0"/>
              <a:t>++</a:t>
            </a:r>
            <a:r>
              <a:rPr lang="zh-CN" altLang="en-US" dirty="0"/>
              <a:t>影响，我们引入</a:t>
            </a:r>
            <a:r>
              <a:rPr lang="en-US" altLang="zh-CN" dirty="0"/>
              <a:t>deformable convolution</a:t>
            </a:r>
            <a:r>
              <a:rPr lang="zh-CN" altLang="en-US" dirty="0"/>
              <a:t>去补救这些不好的光流补全结果。</a:t>
            </a:r>
            <a:endParaRPr lang="en-US" altLang="zh-CN" dirty="0"/>
          </a:p>
          <a:p>
            <a:r>
              <a:rPr lang="en-US" altLang="zh-CN" dirty="0"/>
              <a:t>Deformable</a:t>
            </a:r>
            <a:r>
              <a:rPr lang="zh-CN" altLang="en-US" dirty="0"/>
              <a:t> </a:t>
            </a:r>
            <a:r>
              <a:rPr lang="en-US" altLang="zh-CN" dirty="0"/>
              <a:t>convolution</a:t>
            </a:r>
            <a:r>
              <a:rPr lang="zh-CN" altLang="en-US" dirty="0"/>
              <a:t>可以让</a:t>
            </a:r>
            <a:r>
              <a:rPr lang="en-US" altLang="zh-CN" dirty="0"/>
              <a:t>sample</a:t>
            </a:r>
            <a:r>
              <a:rPr lang="zh-CN" altLang="en-US" dirty="0"/>
              <a:t>点的位置更多更灵活，同时自适应地汇聚这些信息，使特征传播过程更加有效。</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15</a:t>
            </a:fld>
            <a:endParaRPr lang="zh-CN" altLang="en-US"/>
          </a:p>
        </p:txBody>
      </p:sp>
    </p:spTree>
    <p:extLst>
      <p:ext uri="{BB962C8B-B14F-4D97-AF65-F5344CB8AC3E}">
        <p14:creationId xmlns:p14="http://schemas.microsoft.com/office/powerpoint/2010/main" val="2262851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图中为详细的模块构造，红色标注的部分就是光流与</a:t>
            </a:r>
            <a:r>
              <a:rPr lang="en-US" altLang="zh-CN" dirty="0"/>
              <a:t>deformable convolution</a:t>
            </a:r>
            <a:r>
              <a:rPr lang="zh-CN" altLang="en-US" dirty="0"/>
              <a:t>的</a:t>
            </a:r>
            <a:r>
              <a:rPr lang="en-US" altLang="zh-CN" dirty="0"/>
              <a:t>offsets</a:t>
            </a:r>
            <a:r>
              <a:rPr lang="zh-CN" altLang="en-US" dirty="0"/>
              <a:t>结合的部分。</a:t>
            </a:r>
            <a:endParaRPr lang="en-US" altLang="zh-CN" dirty="0"/>
          </a:p>
          <a:p>
            <a:r>
              <a:rPr lang="zh-CN" altLang="en-US" dirty="0"/>
              <a:t>光流可以为</a:t>
            </a:r>
            <a:r>
              <a:rPr lang="en-US" altLang="zh-CN" dirty="0"/>
              <a:t>deformable convolution</a:t>
            </a:r>
            <a:r>
              <a:rPr lang="zh-CN" altLang="en-US" dirty="0"/>
              <a:t>给出更好的起始</a:t>
            </a:r>
            <a:r>
              <a:rPr lang="en-US" altLang="zh-CN" dirty="0"/>
              <a:t>sample</a:t>
            </a:r>
            <a:r>
              <a:rPr lang="zh-CN" altLang="en-US" dirty="0"/>
              <a:t>点选择</a:t>
            </a:r>
            <a:r>
              <a:rPr lang="en-US" altLang="zh-CN" dirty="0"/>
              <a:t>,</a:t>
            </a:r>
            <a:r>
              <a:rPr lang="zh-CN" altLang="en-US" dirty="0"/>
              <a:t>使其更容易</a:t>
            </a:r>
            <a:r>
              <a:rPr lang="en-US" altLang="zh-CN" dirty="0"/>
              <a:t>sample</a:t>
            </a:r>
            <a:r>
              <a:rPr lang="zh-CN" altLang="en-US" dirty="0"/>
              <a:t>到有意义的内容信息。</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16</a:t>
            </a:fld>
            <a:endParaRPr lang="zh-CN" altLang="en-US"/>
          </a:p>
        </p:txBody>
      </p:sp>
    </p:spTree>
    <p:extLst>
      <p:ext uri="{BB962C8B-B14F-4D97-AF65-F5344CB8AC3E}">
        <p14:creationId xmlns:p14="http://schemas.microsoft.com/office/powerpoint/2010/main" val="2373228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接下来我们介绍内容幻化模块中基本的构件，</a:t>
            </a:r>
            <a:r>
              <a:rPr lang="en-US" altLang="zh-CN" dirty="0"/>
              <a:t>temporal focal transformer</a:t>
            </a:r>
          </a:p>
          <a:p>
            <a:r>
              <a:rPr lang="zh-CN" altLang="en-US" dirty="0"/>
              <a:t>在</a:t>
            </a:r>
            <a:r>
              <a:rPr lang="en-US" altLang="zh-CN" dirty="0"/>
              <a:t>inpainting</a:t>
            </a:r>
            <a:r>
              <a:rPr lang="zh-CN" altLang="en-US" dirty="0"/>
              <a:t>中为了补全缺失部分的信息，一种很朴素的想法就是全局暴力搜索相似图像块，但这样的方式计算复杂度高，计算效率很低。</a:t>
            </a:r>
            <a:endParaRPr lang="en-US" altLang="zh-CN" dirty="0"/>
          </a:p>
          <a:p>
            <a:r>
              <a:rPr lang="zh-CN" altLang="en-US" dirty="0"/>
              <a:t>对于一块缺失区域而言，与其最相似的内容应该在其周围，越远的区域与其内容越不相似。</a:t>
            </a:r>
            <a:endParaRPr lang="en-US" altLang="zh-CN" dirty="0"/>
          </a:p>
          <a:p>
            <a:r>
              <a:rPr lang="zh-CN" altLang="en-US" dirty="0"/>
              <a:t>之前也有一些</a:t>
            </a:r>
            <a:r>
              <a:rPr lang="en-US" altLang="zh-CN" dirty="0"/>
              <a:t>image inpainting</a:t>
            </a:r>
            <a:r>
              <a:rPr lang="zh-CN" altLang="en-US" dirty="0"/>
              <a:t>的工作，通过设计权重，在进行填充的时候，</a:t>
            </a:r>
            <a:r>
              <a:rPr lang="en-US" altLang="zh-CN" dirty="0"/>
              <a:t>mask</a:t>
            </a:r>
            <a:r>
              <a:rPr lang="zh-CN" altLang="en-US" dirty="0"/>
              <a:t>周围的区域权重大，离</a:t>
            </a:r>
            <a:r>
              <a:rPr lang="en-US" altLang="zh-CN" dirty="0"/>
              <a:t>mask</a:t>
            </a:r>
            <a:r>
              <a:rPr lang="zh-CN" altLang="en-US" dirty="0"/>
              <a:t>远的区域权重小。</a:t>
            </a:r>
            <a:endParaRPr lang="en-US" altLang="zh-CN" dirty="0"/>
          </a:p>
          <a:p>
            <a:r>
              <a:rPr lang="zh-CN" altLang="en-US" dirty="0"/>
              <a:t>我们这个地方使用了</a:t>
            </a:r>
            <a:r>
              <a:rPr lang="en-US" altLang="zh-CN" dirty="0"/>
              <a:t>focal attention</a:t>
            </a:r>
            <a:r>
              <a:rPr lang="zh-CN" altLang="en-US" dirty="0"/>
              <a:t>。就是在局部区域使用细粒度的</a:t>
            </a:r>
            <a:r>
              <a:rPr lang="en-US" altLang="zh-CN" dirty="0"/>
              <a:t>attention</a:t>
            </a:r>
            <a:r>
              <a:rPr lang="zh-CN" altLang="en-US" dirty="0"/>
              <a:t>，在全局使用粗粒度的</a:t>
            </a:r>
            <a:r>
              <a:rPr lang="en-US" altLang="zh-CN" dirty="0"/>
              <a:t>attention</a:t>
            </a:r>
            <a:r>
              <a:rPr lang="zh-CN" altLang="en-US" dirty="0"/>
              <a:t>。</a:t>
            </a:r>
            <a:endParaRPr lang="en-US" altLang="zh-CN" dirty="0"/>
          </a:p>
          <a:p>
            <a:r>
              <a:rPr lang="zh-CN" altLang="en-US" dirty="0"/>
              <a:t>如图中，黄色正方形为待填充部分，红色框为细粒度搜索的部分，这个有点偏灰的框为进行粗粒度搜索的部分。</a:t>
            </a:r>
            <a:endParaRPr lang="en-US" altLang="zh-CN" dirty="0"/>
          </a:p>
          <a:p>
            <a:r>
              <a:rPr lang="zh-CN" altLang="en-US" dirty="0"/>
              <a:t>为什么我们说这个大框反倒是粗粒度的，因为其</a:t>
            </a:r>
            <a:r>
              <a:rPr lang="zh-CN" altLang="en-US" b="1" dirty="0"/>
              <a:t>需要进行下采样来与这个</a:t>
            </a:r>
            <a:r>
              <a:rPr lang="en-US" altLang="zh-CN" b="1" dirty="0"/>
              <a:t>query</a:t>
            </a:r>
            <a:r>
              <a:rPr lang="zh-CN" altLang="en-US" b="1" dirty="0"/>
              <a:t>区域的维度进行匹配</a:t>
            </a:r>
            <a:r>
              <a:rPr lang="zh-CN" altLang="en-US" dirty="0"/>
              <a:t>，下采样会丢掉一些信息，所以是粗粒度的。</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17</a:t>
            </a:fld>
            <a:endParaRPr lang="zh-CN" altLang="en-US"/>
          </a:p>
        </p:txBody>
      </p:sp>
    </p:spTree>
    <p:extLst>
      <p:ext uri="{BB962C8B-B14F-4D97-AF65-F5344CB8AC3E}">
        <p14:creationId xmlns:p14="http://schemas.microsoft.com/office/powerpoint/2010/main" val="2768417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详细的一个设计可以看下左边这个图，一共是两个分支，上面的分支为细粒度的，底下的分支是粗粒度的。</a:t>
            </a:r>
            <a:endParaRPr lang="en-US" altLang="zh-CN" dirty="0"/>
          </a:p>
          <a:p>
            <a:r>
              <a:rPr lang="zh-CN" altLang="en-US" dirty="0"/>
              <a:t>下面的分支起始是由原始</a:t>
            </a:r>
            <a:r>
              <a:rPr lang="en-US" altLang="zh-CN" dirty="0"/>
              <a:t>tokens</a:t>
            </a:r>
            <a:r>
              <a:rPr lang="zh-CN" altLang="en-US" dirty="0"/>
              <a:t>下采样得到的，其分割出的</a:t>
            </a:r>
            <a:r>
              <a:rPr lang="en-US" altLang="zh-CN" dirty="0"/>
              <a:t>3D</a:t>
            </a:r>
            <a:r>
              <a:rPr lang="zh-CN" altLang="en-US" dirty="0"/>
              <a:t>窗口也覆盖面积更大，不仅包含了细粒度分支中的红色区域，还包含了周围的蓝色区域。</a:t>
            </a:r>
            <a:endParaRPr lang="en-US" altLang="zh-CN" dirty="0"/>
          </a:p>
          <a:p>
            <a:r>
              <a:rPr lang="zh-CN" altLang="en-US" dirty="0"/>
              <a:t>细粒度与粗粒度的</a:t>
            </a:r>
            <a:r>
              <a:rPr lang="en-US" altLang="zh-CN" dirty="0"/>
              <a:t>window</a:t>
            </a:r>
            <a:r>
              <a:rPr lang="zh-CN" altLang="en-US" dirty="0"/>
              <a:t>经过</a:t>
            </a:r>
            <a:r>
              <a:rPr lang="en-US" altLang="zh-CN" dirty="0"/>
              <a:t>flatten</a:t>
            </a:r>
            <a:r>
              <a:rPr lang="zh-CN" altLang="en-US" dirty="0"/>
              <a:t>后一同进行</a:t>
            </a:r>
            <a:r>
              <a:rPr lang="en-US" altLang="zh-CN" dirty="0"/>
              <a:t>self attention</a:t>
            </a:r>
            <a:r>
              <a:rPr lang="zh-CN" altLang="en-US" dirty="0"/>
              <a:t>的计算。然后进行相应的块匹配</a:t>
            </a:r>
            <a:endParaRPr lang="en-US" altLang="zh-CN" dirty="0"/>
          </a:p>
          <a:p>
            <a:endParaRPr lang="en-US" altLang="zh-CN" dirty="0"/>
          </a:p>
          <a:p>
            <a:endParaRPr lang="en-US" altLang="zh-CN" dirty="0"/>
          </a:p>
          <a:p>
            <a:r>
              <a:rPr lang="zh-CN" altLang="en-US" b="1" dirty="0"/>
              <a:t>红色区域</a:t>
            </a:r>
            <a:endParaRPr lang="en-US" altLang="zh-CN" b="1" dirty="0"/>
          </a:p>
          <a:p>
            <a:r>
              <a:rPr lang="zh-CN" altLang="en-US" b="1" dirty="0"/>
              <a:t>蓝色区域</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18</a:t>
            </a:fld>
            <a:endParaRPr lang="zh-CN" altLang="en-US"/>
          </a:p>
        </p:txBody>
      </p:sp>
    </p:spTree>
    <p:extLst>
      <p:ext uri="{BB962C8B-B14F-4D97-AF65-F5344CB8AC3E}">
        <p14:creationId xmlns:p14="http://schemas.microsoft.com/office/powerpoint/2010/main" val="994375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 dirty="0"/>
              <a:t>我们</a:t>
            </a:r>
            <a:r>
              <a:rPr lang="zh-CN" altLang="en-US" dirty="0"/>
              <a:t>在两个数据集上与现有的先进方法进行了比较，使用了四种评价指标，分别衡量补全结果的</a:t>
            </a:r>
            <a:r>
              <a:rPr lang="en-US" altLang="zh-CN" dirty="0"/>
              <a:t>distortion,</a:t>
            </a:r>
            <a:r>
              <a:rPr lang="zh-CN" altLang="en-US" dirty="0"/>
              <a:t>保真度以及时间一致性，我们的方法在所有指标上都是最好的。</a:t>
            </a:r>
            <a:endParaRPr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19</a:t>
            </a:fld>
            <a:endParaRPr lang="zh-CN" altLang="en-US"/>
          </a:p>
        </p:txBody>
      </p:sp>
    </p:spTree>
    <p:extLst>
      <p:ext uri="{BB962C8B-B14F-4D97-AF65-F5344CB8AC3E}">
        <p14:creationId xmlns:p14="http://schemas.microsoft.com/office/powerpoint/2010/main" val="10004381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 dirty="0"/>
              <a:t>此外</a:t>
            </a:r>
            <a:r>
              <a:rPr lang="zh-CN" altLang="en-US" dirty="0"/>
              <a:t>，在计算效率上，我们的方法也表现的不错。其在推理时间上比之前光流引导的方法要快</a:t>
            </a:r>
            <a:r>
              <a:rPr lang="en-US" altLang="zh-CN" dirty="0"/>
              <a:t>15</a:t>
            </a:r>
            <a:r>
              <a:rPr lang="zh-CN" altLang="en-US" dirty="0"/>
              <a:t>倍。此外，我们的方法是所有方法中</a:t>
            </a:r>
            <a:r>
              <a:rPr lang="en-US" altLang="zh-CN" dirty="0"/>
              <a:t>FLOPs</a:t>
            </a:r>
            <a:r>
              <a:rPr lang="zh-CN" altLang="en-US" dirty="0"/>
              <a:t>最低的。</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20</a:t>
            </a:fld>
            <a:endParaRPr lang="zh-CN" altLang="en-US"/>
          </a:p>
        </p:txBody>
      </p:sp>
    </p:spTree>
    <p:extLst>
      <p:ext uri="{BB962C8B-B14F-4D97-AF65-F5344CB8AC3E}">
        <p14:creationId xmlns:p14="http://schemas.microsoft.com/office/powerpoint/2010/main" val="36588207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下面我们展示一些更为直观的比较</a:t>
            </a:r>
            <a:endParaRPr lang="en-US" altLang="zh-CN" dirty="0"/>
          </a:p>
          <a:p>
            <a:r>
              <a:rPr lang="zh-CN" altLang="en-US" dirty="0"/>
              <a:t>右下角为我们的方法</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21</a:t>
            </a:fld>
            <a:endParaRPr lang="zh-CN" altLang="en-US"/>
          </a:p>
        </p:txBody>
      </p:sp>
    </p:spTree>
    <p:extLst>
      <p:ext uri="{BB962C8B-B14F-4D97-AF65-F5344CB8AC3E}">
        <p14:creationId xmlns:p14="http://schemas.microsoft.com/office/powerpoint/2010/main" val="1293619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可以看出我们的方法补全的视频更不违和，细节更多，时间一致性更强。</a:t>
            </a:r>
            <a:endParaRPr lang="en-US" altLang="zh-CN" dirty="0"/>
          </a:p>
          <a:p>
            <a:endParaRPr lang="en-US" altLang="zh-CN" dirty="0"/>
          </a:p>
          <a:p>
            <a:r>
              <a:rPr lang="zh-CN" altLang="en-US" dirty="0"/>
              <a:t>右上角为</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22</a:t>
            </a:fld>
            <a:endParaRPr lang="zh-CN" altLang="en-US"/>
          </a:p>
        </p:txBody>
      </p:sp>
    </p:spTree>
    <p:extLst>
      <p:ext uri="{BB962C8B-B14F-4D97-AF65-F5344CB8AC3E}">
        <p14:creationId xmlns:p14="http://schemas.microsoft.com/office/powerpoint/2010/main" val="36121787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t>
            </a:r>
            <a:endParaRPr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23</a:t>
            </a:fld>
            <a:endParaRPr lang="zh-CN" altLang="en-US"/>
          </a:p>
        </p:txBody>
      </p:sp>
    </p:spTree>
    <p:extLst>
      <p:ext uri="{BB962C8B-B14F-4D97-AF65-F5344CB8AC3E}">
        <p14:creationId xmlns:p14="http://schemas.microsoft.com/office/powerpoint/2010/main" val="14027661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t>
            </a:r>
            <a:endParaRPr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24</a:t>
            </a:fld>
            <a:endParaRPr lang="zh-CN" altLang="en-US"/>
          </a:p>
        </p:txBody>
      </p:sp>
    </p:spTree>
    <p:extLst>
      <p:ext uri="{BB962C8B-B14F-4D97-AF65-F5344CB8AC3E}">
        <p14:creationId xmlns:p14="http://schemas.microsoft.com/office/powerpoint/2010/main" val="42890682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为了更好的进行对比，我们将局部区域放大进行比较，最后一列为我们方法生成的结果。</a:t>
            </a:r>
            <a:endParaRPr lang="en-US" altLang="zh-CN" dirty="0"/>
          </a:p>
          <a:p>
            <a:r>
              <a:rPr lang="zh-CN" altLang="en-US" dirty="0"/>
              <a:t>可以看出我们的方法可以生成更为准确的细节信息，比如这个婴儿车遮挡的区域它是有一根黑色的条带的，其他方法补全的比较模糊。</a:t>
            </a:r>
            <a:endParaRPr lang="en-US" altLang="zh-CN" dirty="0"/>
          </a:p>
          <a:p>
            <a:r>
              <a:rPr lang="zh-CN" altLang="en-US" dirty="0"/>
              <a:t>包括还有运动员的手臂和身子，我们的方法相较其他方法，恢复的结构更完整。</a:t>
            </a:r>
            <a:endParaRPr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25</a:t>
            </a:fld>
            <a:endParaRPr lang="zh-CN" altLang="en-US"/>
          </a:p>
        </p:txBody>
      </p:sp>
    </p:spTree>
    <p:extLst>
      <p:ext uri="{BB962C8B-B14F-4D97-AF65-F5344CB8AC3E}">
        <p14:creationId xmlns:p14="http://schemas.microsoft.com/office/powerpoint/2010/main" val="7561441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我们还在</a:t>
            </a:r>
            <a:r>
              <a:rPr kumimoji="1" lang="en-US" altLang="zh-CN" dirty="0"/>
              <a:t>object</a:t>
            </a:r>
            <a:r>
              <a:rPr kumimoji="1" lang="zh-CN" altLang="en-US" dirty="0"/>
              <a:t> </a:t>
            </a:r>
            <a:r>
              <a:rPr kumimoji="1" lang="en-US" altLang="zh-CN" dirty="0"/>
              <a:t>removal</a:t>
            </a:r>
            <a:r>
              <a:rPr kumimoji="1" lang="zh-CN" altLang="en-US" dirty="0"/>
              <a:t>和</a:t>
            </a:r>
            <a:r>
              <a:rPr kumimoji="1" lang="en-US" altLang="zh-CN" dirty="0"/>
              <a:t>stationary mask inpainting</a:t>
            </a:r>
            <a:r>
              <a:rPr kumimoji="1" lang="zh-CN" altLang="en-US" dirty="0"/>
              <a:t>这两个应用场景下做了</a:t>
            </a:r>
            <a:r>
              <a:rPr kumimoji="1" lang="en-US" altLang="zh-CN" dirty="0"/>
              <a:t>user study</a:t>
            </a:r>
            <a:r>
              <a:rPr kumimoji="1" lang="zh-CN" altLang="en-US" dirty="0"/>
              <a:t>。</a:t>
            </a:r>
            <a:endParaRPr kumimoji="1" lang="en" altLang="zh-CN" dirty="0"/>
          </a:p>
          <a:p>
            <a:r>
              <a:rPr kumimoji="1" lang="zh-CN" altLang="en-US" dirty="0"/>
              <a:t>横轴表示我们的方法与哪些方法做了对比。竖轴表示用户相较于进行比较的这些方法更倾向于选择我们方法的程度，这个百分比越高，表示用户会更喜欢我们的方法。</a:t>
            </a:r>
            <a:endParaRPr kumimoji="1" lang="en-US" altLang="zh-CN" dirty="0"/>
          </a:p>
          <a:p>
            <a:r>
              <a:rPr kumimoji="1" lang="zh-CN" altLang="en-US" dirty="0"/>
              <a:t>需要注意的是，目前最先进的基于光流引导的方法</a:t>
            </a:r>
            <a:r>
              <a:rPr kumimoji="1" lang="en-US" altLang="zh-CN" dirty="0"/>
              <a:t>FGVC</a:t>
            </a:r>
            <a:r>
              <a:rPr kumimoji="1" lang="zh-CN" altLang="en-US" dirty="0"/>
              <a:t>效果仍然显著的好，尤其是在</a:t>
            </a:r>
            <a:r>
              <a:rPr kumimoji="1" lang="en-US" altLang="zh-CN" dirty="0"/>
              <a:t>object removal</a:t>
            </a:r>
            <a:r>
              <a:rPr kumimoji="1" lang="zh-CN" altLang="en-US" dirty="0"/>
              <a:t>这个</a:t>
            </a:r>
            <a:r>
              <a:rPr kumimoji="1" lang="en-US" altLang="zh-CN" dirty="0"/>
              <a:t>case</a:t>
            </a:r>
            <a:r>
              <a:rPr kumimoji="1" lang="zh-CN" altLang="en-US" dirty="0"/>
              <a:t>下用户选择的百分比明显相较其他方法低了一截，但我们的方法仍然收到了用户超过半数的投票。</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26</a:t>
            </a:fld>
            <a:endParaRPr lang="zh-CN" altLang="en-US"/>
          </a:p>
        </p:txBody>
      </p:sp>
    </p:spTree>
    <p:extLst>
      <p:ext uri="{BB962C8B-B14F-4D97-AF65-F5344CB8AC3E}">
        <p14:creationId xmlns:p14="http://schemas.microsoft.com/office/powerpoint/2010/main" val="31530469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 dirty="0"/>
              <a:t>下面</a:t>
            </a:r>
            <a:r>
              <a:rPr kumimoji="1" lang="zh-CN" altLang="en-US" dirty="0"/>
              <a:t>介绍我们整个框架核心设计的消融实验。</a:t>
            </a:r>
            <a:endParaRPr kumimoji="1" lang="en-US" altLang="zh-CN" dirty="0"/>
          </a:p>
          <a:p>
            <a:r>
              <a:rPr kumimoji="1" lang="zh-CN" altLang="en-US" dirty="0"/>
              <a:t>在有补全光流的情况下，其结果要比未补全光流和没有运动信息的情况要好。</a:t>
            </a:r>
            <a:endParaRPr kumimoji="1" lang="en-US" altLang="zh-CN" dirty="0"/>
          </a:p>
          <a:p>
            <a:r>
              <a:rPr kumimoji="1" lang="zh-CN" altLang="en" dirty="0"/>
              <a:t>如果</a:t>
            </a:r>
            <a:r>
              <a:rPr kumimoji="1" lang="zh-CN" altLang="en-US" dirty="0"/>
              <a:t>我们用之前</a:t>
            </a:r>
            <a:r>
              <a:rPr kumimoji="1" lang="en-US" altLang="zh-CN" dirty="0"/>
              <a:t>FGVC</a:t>
            </a:r>
            <a:r>
              <a:rPr kumimoji="1" lang="zh-CN" altLang="en-US" dirty="0"/>
              <a:t>的方式</a:t>
            </a:r>
            <a:r>
              <a:rPr kumimoji="1" lang="en-US" altLang="zh-CN" dirty="0"/>
              <a:t>offline</a:t>
            </a:r>
            <a:r>
              <a:rPr kumimoji="1" lang="zh-CN" altLang="en-US" dirty="0"/>
              <a:t>的去补全光流，其</a:t>
            </a:r>
            <a:r>
              <a:rPr kumimoji="1" lang="en-US" altLang="zh-CN" dirty="0"/>
              <a:t>PSNR</a:t>
            </a:r>
            <a:r>
              <a:rPr kumimoji="1" lang="zh-CN" altLang="en-US" dirty="0"/>
              <a:t>相对本文中这种端到端的方式</a:t>
            </a:r>
            <a:r>
              <a:rPr kumimoji="1" lang="zh-CN" altLang="en-US" b="1" dirty="0"/>
              <a:t>只会涨</a:t>
            </a:r>
            <a:r>
              <a:rPr kumimoji="1" lang="en-US" altLang="zh-CN" b="1" dirty="0"/>
              <a:t>0.03</a:t>
            </a:r>
            <a:r>
              <a:rPr kumimoji="1" lang="zh-CN" altLang="en-US" dirty="0"/>
              <a:t>，这说明本文这种端到端且任务导向的光流补全是非常有用的。</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27</a:t>
            </a:fld>
            <a:endParaRPr lang="zh-CN" altLang="en-US"/>
          </a:p>
        </p:txBody>
      </p:sp>
    </p:spTree>
    <p:extLst>
      <p:ext uri="{BB962C8B-B14F-4D97-AF65-F5344CB8AC3E}">
        <p14:creationId xmlns:p14="http://schemas.microsoft.com/office/powerpoint/2010/main" val="22458026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 dirty="0"/>
              <a:t>通过</a:t>
            </a:r>
            <a:r>
              <a:rPr kumimoji="1" lang="zh-CN" altLang="en-US" dirty="0"/>
              <a:t>这张表，我们可以看出通过光流引导的</a:t>
            </a:r>
            <a:r>
              <a:rPr kumimoji="1" lang="en-US" altLang="zh-CN" dirty="0"/>
              <a:t>deformable convolution</a:t>
            </a:r>
            <a:r>
              <a:rPr kumimoji="1" lang="zh-CN" altLang="en-US" dirty="0"/>
              <a:t>对于特征补全模块是极为重要的。</a:t>
            </a:r>
            <a:endParaRPr kumimoji="1" lang="en-US" altLang="zh-CN" dirty="0"/>
          </a:p>
          <a:p>
            <a:r>
              <a:rPr kumimoji="1" lang="zh-CN" altLang="en-US" dirty="0"/>
              <a:t>此外，相对于其他变种，该模块的细节和结构也补全的最好。</a:t>
            </a:r>
            <a:endParaRPr kumimoji="1" lang="en"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28</a:t>
            </a:fld>
            <a:endParaRPr lang="zh-CN" altLang="en-US"/>
          </a:p>
        </p:txBody>
      </p:sp>
    </p:spTree>
    <p:extLst>
      <p:ext uri="{BB962C8B-B14F-4D97-AF65-F5344CB8AC3E}">
        <p14:creationId xmlns:p14="http://schemas.microsoft.com/office/powerpoint/2010/main" val="7879113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我们将本文中的</a:t>
            </a:r>
            <a:r>
              <a:rPr kumimoji="1" lang="en-US" altLang="zh-CN" dirty="0"/>
              <a:t>temporal focal transformer</a:t>
            </a:r>
            <a:r>
              <a:rPr kumimoji="1" lang="zh-CN" altLang="en-US" dirty="0"/>
              <a:t>与</a:t>
            </a:r>
            <a:r>
              <a:rPr kumimoji="1" lang="en-US" altLang="zh-CN" dirty="0" err="1"/>
              <a:t>Fuseformer</a:t>
            </a:r>
            <a:r>
              <a:rPr kumimoji="1" lang="zh-CN" altLang="en-US" dirty="0"/>
              <a:t>中的</a:t>
            </a:r>
            <a:r>
              <a:rPr kumimoji="1" lang="en-US" altLang="zh-CN" dirty="0"/>
              <a:t>vanilla attention</a:t>
            </a:r>
            <a:r>
              <a:rPr kumimoji="1" lang="zh-CN" altLang="en-US" dirty="0"/>
              <a:t>以及</a:t>
            </a:r>
            <a:r>
              <a:rPr kumimoji="1" lang="en-US" altLang="zh-CN" dirty="0"/>
              <a:t>Video </a:t>
            </a:r>
            <a:r>
              <a:rPr kumimoji="1" lang="en-US" altLang="zh-CN" dirty="0" err="1"/>
              <a:t>Swin</a:t>
            </a:r>
            <a:r>
              <a:rPr kumimoji="1" lang="en-US" altLang="zh-CN" dirty="0"/>
              <a:t> Transformer</a:t>
            </a:r>
            <a:r>
              <a:rPr kumimoji="1" lang="zh-CN" altLang="en-US" dirty="0"/>
              <a:t>中的</a:t>
            </a:r>
            <a:r>
              <a:rPr kumimoji="1" lang="en-US" altLang="zh-CN" dirty="0"/>
              <a:t>3d local attention</a:t>
            </a:r>
            <a:r>
              <a:rPr kumimoji="1" lang="zh-CN" altLang="en-US" dirty="0"/>
              <a:t>进行了比较。</a:t>
            </a:r>
            <a:endParaRPr kumimoji="1" lang="en-US" altLang="zh-CN" dirty="0"/>
          </a:p>
          <a:p>
            <a:r>
              <a:rPr kumimoji="1" lang="zh-CN" altLang="en-US" dirty="0"/>
              <a:t>我们可以发现</a:t>
            </a:r>
            <a:r>
              <a:rPr kumimoji="1" lang="en-US" altLang="zh-CN" dirty="0"/>
              <a:t>focal</a:t>
            </a:r>
            <a:r>
              <a:rPr kumimoji="1" lang="zh-CN" altLang="en-US" dirty="0"/>
              <a:t> </a:t>
            </a:r>
            <a:r>
              <a:rPr kumimoji="1" lang="en-US" altLang="zh-CN" dirty="0"/>
              <a:t>attention</a:t>
            </a:r>
            <a:r>
              <a:rPr kumimoji="1" lang="zh-CN" altLang="en-US" dirty="0"/>
              <a:t>的方式在</a:t>
            </a:r>
            <a:r>
              <a:rPr kumimoji="1" lang="en-US" altLang="zh-CN" dirty="0"/>
              <a:t>PSNR</a:t>
            </a:r>
            <a:r>
              <a:rPr kumimoji="1" lang="zh-CN" altLang="en-US" dirty="0"/>
              <a:t>和</a:t>
            </a:r>
            <a:r>
              <a:rPr kumimoji="1" lang="en-US" altLang="zh-CN" dirty="0"/>
              <a:t>SSIM</a:t>
            </a:r>
            <a:r>
              <a:rPr kumimoji="1" lang="zh-CN" altLang="en-US" dirty="0"/>
              <a:t>指标上与</a:t>
            </a:r>
            <a:r>
              <a:rPr kumimoji="1" lang="en-US" altLang="zh-CN" dirty="0" err="1"/>
              <a:t>Fuseformer</a:t>
            </a:r>
            <a:r>
              <a:rPr kumimoji="1" lang="zh-CN" altLang="en-US" dirty="0"/>
              <a:t>差不多</a:t>
            </a:r>
            <a:r>
              <a:rPr kumimoji="1" lang="zh-CN" altLang="en-US" b="1" dirty="0"/>
              <a:t>，但计算量下降了很多</a:t>
            </a:r>
            <a:r>
              <a:rPr kumimoji="1" lang="zh-CN" altLang="en-US" dirty="0"/>
              <a:t>。</a:t>
            </a:r>
          </a:p>
          <a:p>
            <a:r>
              <a:rPr kumimoji="1" lang="zh-CN" altLang="en-US" dirty="0"/>
              <a:t>同时这种</a:t>
            </a:r>
            <a:r>
              <a:rPr kumimoji="1" lang="en-US" altLang="zh-CN" dirty="0"/>
              <a:t>Focal attention</a:t>
            </a:r>
            <a:r>
              <a:rPr kumimoji="1" lang="zh-CN" altLang="en-US" dirty="0"/>
              <a:t>相较</a:t>
            </a:r>
            <a:r>
              <a:rPr kumimoji="1" lang="en-US" altLang="zh-CN" dirty="0"/>
              <a:t>Local attention</a:t>
            </a:r>
            <a:r>
              <a:rPr kumimoji="1" lang="zh-CN" altLang="en-US" dirty="0"/>
              <a:t>的</a:t>
            </a:r>
            <a:r>
              <a:rPr kumimoji="1" lang="en-US" altLang="zh-CN" dirty="0"/>
              <a:t>FLOPs</a:t>
            </a:r>
            <a:r>
              <a:rPr kumimoji="1" lang="zh-CN" altLang="en-US" dirty="0"/>
              <a:t>仅上涨了</a:t>
            </a:r>
            <a:r>
              <a:rPr kumimoji="1" lang="en-US" altLang="zh-CN" dirty="0"/>
              <a:t>12%</a:t>
            </a:r>
            <a:r>
              <a:rPr kumimoji="1" lang="zh-CN" altLang="en-US" dirty="0"/>
              <a:t>。</a:t>
            </a:r>
            <a:endParaRPr kumimoji="1" lang="en-US" altLang="zh-CN"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29</a:t>
            </a:fld>
            <a:endParaRPr lang="zh-CN" altLang="en-US"/>
          </a:p>
        </p:txBody>
      </p:sp>
    </p:spTree>
    <p:extLst>
      <p:ext uri="{BB962C8B-B14F-4D97-AF65-F5344CB8AC3E}">
        <p14:creationId xmlns:p14="http://schemas.microsoft.com/office/powerpoint/2010/main" val="38105428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为了进行更全面的展示，我们提供了我们算法的一些失败的例子，</a:t>
            </a:r>
            <a:endParaRPr kumimoji="1" lang="en-US" altLang="zh-CN" dirty="0"/>
          </a:p>
          <a:p>
            <a:r>
              <a:rPr kumimoji="1" lang="zh-CN" altLang="en-US" dirty="0"/>
              <a:t>可以看出如果</a:t>
            </a:r>
            <a:r>
              <a:rPr kumimoji="1" lang="en-US" altLang="zh-CN" dirty="0"/>
              <a:t>mask</a:t>
            </a:r>
            <a:r>
              <a:rPr kumimoji="1" lang="zh-CN" altLang="en-US" dirty="0"/>
              <a:t>遮挡的区域未曾出现在视频的其他帧中</a:t>
            </a:r>
            <a:endParaRPr kumimoji="1" lang="en-US" altLang="zh-CN" dirty="0"/>
          </a:p>
          <a:p>
            <a:endParaRPr kumimoji="1"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30</a:t>
            </a:fld>
            <a:endParaRPr lang="zh-CN" altLang="en-US"/>
          </a:p>
        </p:txBody>
      </p:sp>
    </p:spTree>
    <p:extLst>
      <p:ext uri="{BB962C8B-B14F-4D97-AF65-F5344CB8AC3E}">
        <p14:creationId xmlns:p14="http://schemas.microsoft.com/office/powerpoint/2010/main" val="25382115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或是</a:t>
            </a:r>
            <a:r>
              <a:rPr kumimoji="1" lang="en-US" altLang="zh-CN" dirty="0"/>
              <a:t>mask</a:t>
            </a:r>
            <a:r>
              <a:rPr kumimoji="1" lang="zh-CN" altLang="en-US" dirty="0"/>
              <a:t>的区域很大的情况下，我们的算法仍然不能很好的处理。说明我们框架的内容生成能力还有很大的提升空间，未来可以借助一些生成模型最新的进展进行改进。</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31</a:t>
            </a:fld>
            <a:endParaRPr lang="zh-CN" altLang="en-US"/>
          </a:p>
        </p:txBody>
      </p:sp>
    </p:spTree>
    <p:extLst>
      <p:ext uri="{BB962C8B-B14F-4D97-AF65-F5344CB8AC3E}">
        <p14:creationId xmlns:p14="http://schemas.microsoft.com/office/powerpoint/2010/main" val="26381352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我们接下来进行一个简短的回顾，回顾的角度是讨论下我们的方法和之前</a:t>
            </a:r>
            <a:r>
              <a:rPr kumimoji="1" lang="en-US" altLang="zh-CN" dirty="0"/>
              <a:t>video</a:t>
            </a:r>
            <a:r>
              <a:rPr kumimoji="1" lang="zh-CN" altLang="en-US" dirty="0"/>
              <a:t> </a:t>
            </a:r>
            <a:r>
              <a:rPr kumimoji="1" lang="en-US" altLang="zh-CN" dirty="0"/>
              <a:t>inpainting</a:t>
            </a:r>
            <a:r>
              <a:rPr kumimoji="1" lang="zh-CN" altLang="en-US" dirty="0"/>
              <a:t>三大类方法的关系。</a:t>
            </a:r>
            <a:endParaRPr kumimoji="1" lang="en-US" altLang="zh-CN" dirty="0"/>
          </a:p>
          <a:p>
            <a:r>
              <a:rPr kumimoji="1" lang="zh-CN" altLang="en-US" dirty="0"/>
              <a:t>首先通过</a:t>
            </a:r>
            <a:r>
              <a:rPr kumimoji="1" lang="en-US" altLang="zh-CN" dirty="0"/>
              <a:t>temporal focal transformer</a:t>
            </a:r>
            <a:r>
              <a:rPr kumimoji="1" lang="zh-CN" altLang="en-US" dirty="0"/>
              <a:t>，我们可以实现更有效的</a:t>
            </a:r>
            <a:r>
              <a:rPr kumimoji="1" lang="en-US" altLang="zh-CN" dirty="0"/>
              <a:t>patch-borrowing</a:t>
            </a:r>
            <a:endParaRPr kumimoji="1"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32</a:t>
            </a:fld>
            <a:endParaRPr lang="zh-CN" altLang="en-US"/>
          </a:p>
        </p:txBody>
      </p:sp>
    </p:spTree>
    <p:extLst>
      <p:ext uri="{BB962C8B-B14F-4D97-AF65-F5344CB8AC3E}">
        <p14:creationId xmlns:p14="http://schemas.microsoft.com/office/powerpoint/2010/main" val="34801212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我们的方法也可以看作是</a:t>
            </a:r>
            <a:endParaRPr kumimoji="1" lang="en-US" altLang="zh-CN" dirty="0"/>
          </a:p>
          <a:p>
            <a:r>
              <a:rPr kumimoji="1" lang="zh-CN" altLang="en-US" dirty="0"/>
              <a:t>之前基于</a:t>
            </a:r>
            <a:r>
              <a:rPr kumimoji="1" lang="en-US" altLang="zh-CN" dirty="0"/>
              <a:t>autoencoder</a:t>
            </a:r>
            <a:r>
              <a:rPr kumimoji="1" lang="zh-CN" altLang="en-US" dirty="0"/>
              <a:t>方法中的</a:t>
            </a:r>
            <a:r>
              <a:rPr kumimoji="1" lang="en-US" altLang="zh-CN" dirty="0"/>
              <a:t>bottleneck</a:t>
            </a:r>
            <a:r>
              <a:rPr kumimoji="1" lang="zh-CN" altLang="en-US" dirty="0"/>
              <a:t>部分</a:t>
            </a:r>
            <a:endParaRPr kumimoji="1" lang="en-US" altLang="zh-CN" dirty="0"/>
          </a:p>
          <a:p>
            <a:r>
              <a:rPr kumimoji="1" lang="zh-CN" altLang="en-US" dirty="0"/>
              <a:t>引入了</a:t>
            </a:r>
            <a:r>
              <a:rPr kumimoji="1" lang="en-US" altLang="zh-CN" dirty="0"/>
              <a:t>transformer</a:t>
            </a:r>
            <a:r>
              <a:rPr kumimoji="1" lang="zh-CN" altLang="en-US" dirty="0"/>
              <a:t>以及光流的引导</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33</a:t>
            </a:fld>
            <a:endParaRPr lang="zh-CN" altLang="en-US"/>
          </a:p>
        </p:txBody>
      </p:sp>
    </p:spTree>
    <p:extLst>
      <p:ext uri="{BB962C8B-B14F-4D97-AF65-F5344CB8AC3E}">
        <p14:creationId xmlns:p14="http://schemas.microsoft.com/office/powerpoint/2010/main" val="23080656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最后，我们三个核心模块是围绕之前光流引导的方法的三个阶段来进行搭建的，</a:t>
            </a:r>
            <a:endParaRPr kumimoji="1" lang="en-US" altLang="zh-CN" dirty="0"/>
          </a:p>
          <a:p>
            <a:r>
              <a:rPr kumimoji="1" lang="zh-CN" altLang="en-US" dirty="0"/>
              <a:t>但本框架中这三个模块是可以端到端的进行优化及部署的。</a:t>
            </a:r>
          </a:p>
        </p:txBody>
      </p:sp>
      <p:sp>
        <p:nvSpPr>
          <p:cNvPr id="4" name="灯片编号占位符 3"/>
          <p:cNvSpPr>
            <a:spLocks noGrp="1"/>
          </p:cNvSpPr>
          <p:nvPr>
            <p:ph type="sldNum" sz="quarter" idx="5"/>
          </p:nvPr>
        </p:nvSpPr>
        <p:spPr/>
        <p:txBody>
          <a:bodyPr/>
          <a:lstStyle/>
          <a:p>
            <a:fld id="{CCF494D2-0F4A-4BB0-9B12-066BDB3FBD00}" type="slidenum">
              <a:rPr lang="zh-CN" altLang="en-US" smtClean="0"/>
              <a:t>34</a:t>
            </a:fld>
            <a:endParaRPr lang="zh-CN" altLang="en-US"/>
          </a:p>
        </p:txBody>
      </p:sp>
    </p:spTree>
    <p:extLst>
      <p:ext uri="{BB962C8B-B14F-4D97-AF65-F5344CB8AC3E}">
        <p14:creationId xmlns:p14="http://schemas.microsoft.com/office/powerpoint/2010/main" val="78617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谢谢大家。</a:t>
            </a:r>
            <a:endParaRPr kumimoji="1" lang="en-US" altLang="zh-CN" dirty="0"/>
          </a:p>
          <a:p>
            <a:endParaRPr kumimoji="1" lang="en-US" altLang="zh-CN" dirty="0"/>
          </a:p>
          <a:p>
            <a:r>
              <a:rPr kumimoji="1" lang="zh-CN" altLang="en-US" dirty="0"/>
              <a:t>我们的代码已经开源在</a:t>
            </a:r>
            <a:r>
              <a:rPr kumimoji="1" lang="en-US" altLang="zh-CN" dirty="0" err="1"/>
              <a:t>github</a:t>
            </a:r>
            <a:r>
              <a:rPr kumimoji="1" lang="zh-CN" altLang="en-US" dirty="0"/>
              <a:t>。</a:t>
            </a:r>
            <a:endParaRPr kumimoji="1" lang="en-US" altLang="zh-CN" dirty="0"/>
          </a:p>
          <a:p>
            <a:endParaRPr kumimoji="1"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zh-CN" altLang="en-US" dirty="0"/>
              <a:t>大家可以通过下面这个网站或是扫描二维码进行实践。</a:t>
            </a:r>
            <a:endParaRPr kumimoji="1" lang="en-US" altLang="zh-CN" dirty="0"/>
          </a:p>
          <a:p>
            <a:endParaRPr kumimoji="1"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35</a:t>
            </a:fld>
            <a:endParaRPr lang="zh-CN" altLang="en-US"/>
          </a:p>
        </p:txBody>
      </p:sp>
    </p:spTree>
    <p:extLst>
      <p:ext uri="{BB962C8B-B14F-4D97-AF65-F5344CB8AC3E}">
        <p14:creationId xmlns:p14="http://schemas.microsoft.com/office/powerpoint/2010/main" val="38066501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dirty="0"/>
              <a:t>We compare focal attention with vanilla attention and local attention.</a:t>
            </a:r>
          </a:p>
          <a:p>
            <a:pPr marL="0" marR="0" indent="0" algn="l" defTabSz="914400" rtl="0" eaLnBrk="1" fontAlgn="auto" latinLnBrk="0" hangingPunct="1">
              <a:lnSpc>
                <a:spcPct val="100000"/>
              </a:lnSpc>
              <a:spcBef>
                <a:spcPts val="0"/>
              </a:spcBef>
              <a:spcAft>
                <a:spcPts val="0"/>
              </a:spcAft>
              <a:buClrTx/>
              <a:buSzTx/>
              <a:buFontTx/>
              <a:buNone/>
              <a:tabLst/>
              <a:defRPr/>
            </a:pPr>
            <a:r>
              <a:rPr kumimoji="1" lang="en-US" altLang="zh-CN" dirty="0"/>
              <a:t>We find that the performance of focal attention is comparable to </a:t>
            </a:r>
            <a:r>
              <a:rPr kumimoji="1" lang="en-US" altLang="zh-CN" dirty="0" err="1"/>
              <a:t>FuseFormer</a:t>
            </a:r>
            <a:r>
              <a:rPr kumimoji="1" lang="en-US" altLang="zh-CN" dirty="0"/>
              <a:t>, and the computational cost is only increased by 12% in contrast to the local one.</a:t>
            </a:r>
            <a:endParaRPr kumimoji="1" lang="zh-CN" altLang="en-US" dirty="0"/>
          </a:p>
        </p:txBody>
      </p:sp>
      <p:sp>
        <p:nvSpPr>
          <p:cNvPr id="4" name="灯片编号占位符 3"/>
          <p:cNvSpPr>
            <a:spLocks noGrp="1"/>
          </p:cNvSpPr>
          <p:nvPr>
            <p:ph type="sldNum" sz="quarter" idx="5"/>
          </p:nvPr>
        </p:nvSpPr>
        <p:spPr/>
        <p:txBody>
          <a:bodyPr/>
          <a:lstStyle/>
          <a:p>
            <a:fld id="{CCF494D2-0F4A-4BB0-9B12-066BDB3FBD00}" type="slidenum">
              <a:rPr lang="zh-CN" altLang="en-US" smtClean="0"/>
              <a:t>36</a:t>
            </a:fld>
            <a:endParaRPr lang="zh-CN" altLang="en-US"/>
          </a:p>
        </p:txBody>
      </p:sp>
    </p:spTree>
    <p:extLst>
      <p:ext uri="{BB962C8B-B14F-4D97-AF65-F5344CB8AC3E}">
        <p14:creationId xmlns:p14="http://schemas.microsoft.com/office/powerpoint/2010/main" val="3300075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F471882-80EB-4CB4-9FD5-93654FE55A1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6FB3A2B9-1981-439F-A0E2-D46EBA62F7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Tree>
    <p:extLst>
      <p:ext uri="{BB962C8B-B14F-4D97-AF65-F5344CB8AC3E}">
        <p14:creationId xmlns:p14="http://schemas.microsoft.com/office/powerpoint/2010/main" val="3959641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6309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8159904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0868D51F-2C3A-4A51-9DB9-C4F8EEED58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6C414DAF-8CA5-4E4D-B47A-3E767FCC9B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0241659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5"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video" Target="../media/media2.mp4"/><Relationship Id="rId7" Type="http://schemas.openxmlformats.org/officeDocument/2006/relationships/audio" Target="../media/media4.m4a"/><Relationship Id="rId12" Type="http://schemas.openxmlformats.org/officeDocument/2006/relationships/image" Target="../media/image5.png"/><Relationship Id="rId2" Type="http://schemas.microsoft.com/office/2007/relationships/media" Target="../media/media2.mp4"/><Relationship Id="rId1" Type="http://schemas.openxmlformats.org/officeDocument/2006/relationships/tags" Target="../tags/tag1.xml"/><Relationship Id="rId6" Type="http://schemas.microsoft.com/office/2007/relationships/media" Target="../media/media4.m4a"/><Relationship Id="rId11" Type="http://schemas.openxmlformats.org/officeDocument/2006/relationships/image" Target="../media/image7.png"/><Relationship Id="rId5" Type="http://schemas.openxmlformats.org/officeDocument/2006/relationships/video" Target="../media/media3.mp4"/><Relationship Id="rId10" Type="http://schemas.openxmlformats.org/officeDocument/2006/relationships/image" Target="../media/image6.png"/><Relationship Id="rId4" Type="http://schemas.microsoft.com/office/2007/relationships/media" Target="../media/media3.mp4"/><Relationship Id="rId9"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video" Target="../media/media5.mp4"/><Relationship Id="rId7" Type="http://schemas.openxmlformats.org/officeDocument/2006/relationships/audio" Target="../media/media7.m4a"/><Relationship Id="rId12" Type="http://schemas.openxmlformats.org/officeDocument/2006/relationships/image" Target="../media/image5.png"/><Relationship Id="rId2" Type="http://schemas.microsoft.com/office/2007/relationships/media" Target="../media/media5.mp4"/><Relationship Id="rId1" Type="http://schemas.openxmlformats.org/officeDocument/2006/relationships/tags" Target="../tags/tag2.xml"/><Relationship Id="rId6" Type="http://schemas.microsoft.com/office/2007/relationships/media" Target="../media/media7.m4a"/><Relationship Id="rId11" Type="http://schemas.openxmlformats.org/officeDocument/2006/relationships/image" Target="../media/image9.png"/><Relationship Id="rId5" Type="http://schemas.openxmlformats.org/officeDocument/2006/relationships/video" Target="../media/media6.mp4"/><Relationship Id="rId10" Type="http://schemas.openxmlformats.org/officeDocument/2006/relationships/image" Target="../media/image8.png"/><Relationship Id="rId4" Type="http://schemas.microsoft.com/office/2007/relationships/media" Target="../media/media6.mp4"/><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video" Target="../media/media8.mp4"/><Relationship Id="rId7" Type="http://schemas.openxmlformats.org/officeDocument/2006/relationships/notesSlide" Target="../notesSlides/notesSlide4.xml"/><Relationship Id="rId2" Type="http://schemas.microsoft.com/office/2007/relationships/media" Target="../media/media8.mp4"/><Relationship Id="rId1" Type="http://schemas.openxmlformats.org/officeDocument/2006/relationships/tags" Target="../tags/tag3.xml"/><Relationship Id="rId6" Type="http://schemas.openxmlformats.org/officeDocument/2006/relationships/slideLayout" Target="../slideLayouts/slideLayout2.xml"/><Relationship Id="rId5" Type="http://schemas.openxmlformats.org/officeDocument/2006/relationships/audio" Target="../media/media9.m4a"/><Relationship Id="rId4" Type="http://schemas.microsoft.com/office/2007/relationships/media" Target="../media/media9.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audio" Target="../media/media10.m4a"/><Relationship Id="rId7" Type="http://schemas.openxmlformats.org/officeDocument/2006/relationships/image" Target="../media/image12.jpg"/><Relationship Id="rId2" Type="http://schemas.microsoft.com/office/2007/relationships/media" Target="../media/media10.m4a"/><Relationship Id="rId1" Type="http://schemas.openxmlformats.org/officeDocument/2006/relationships/tags" Target="../tags/tag4.xml"/><Relationship Id="rId6" Type="http://schemas.openxmlformats.org/officeDocument/2006/relationships/image" Target="../media/image11.jpg"/><Relationship Id="rId5" Type="http://schemas.openxmlformats.org/officeDocument/2006/relationships/notesSlide" Target="../notesSlides/notesSlide5.xml"/><Relationship Id="rId4" Type="http://schemas.openxmlformats.org/officeDocument/2006/relationships/slideLayout" Target="../slideLayouts/slideLayout2.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audio" Target="../media/media11.m4a"/><Relationship Id="rId7" Type="http://schemas.openxmlformats.org/officeDocument/2006/relationships/image" Target="../media/image15.png"/><Relationship Id="rId12" Type="http://schemas.openxmlformats.org/officeDocument/2006/relationships/image" Target="../media/image5.png"/><Relationship Id="rId2" Type="http://schemas.microsoft.com/office/2007/relationships/media" Target="../media/media11.m4a"/><Relationship Id="rId1" Type="http://schemas.openxmlformats.org/officeDocument/2006/relationships/tags" Target="../tags/tag5.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notesSlide" Target="../notesSlides/notesSlide6.xml"/><Relationship Id="rId10" Type="http://schemas.openxmlformats.org/officeDocument/2006/relationships/image" Target="../media/image18.png"/><Relationship Id="rId4" Type="http://schemas.openxmlformats.org/officeDocument/2006/relationships/slideLayout" Target="../slideLayouts/slideLayout2.xml"/><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18.m4a"/><Relationship Id="rId7" Type="http://schemas.openxmlformats.org/officeDocument/2006/relationships/image" Target="../media/image21.png"/><Relationship Id="rId2" Type="http://schemas.microsoft.com/office/2007/relationships/media" Target="../media/media18.m4a"/><Relationship Id="rId1" Type="http://schemas.openxmlformats.org/officeDocument/2006/relationships/tags" Target="../tags/tag7.xml"/><Relationship Id="rId6" Type="http://schemas.openxmlformats.org/officeDocument/2006/relationships/image" Target="../media/image20.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5.png"/><Relationship Id="rId2" Type="http://schemas.microsoft.com/office/2007/relationships/media" Target="../media/media19.m4a"/><Relationship Id="rId1" Type="http://schemas.openxmlformats.org/officeDocument/2006/relationships/tags" Target="../tags/tag8.xml"/><Relationship Id="rId6" Type="http://schemas.openxmlformats.org/officeDocument/2006/relationships/image" Target="../media/image210.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9.xml"/><Relationship Id="rId6" Type="http://schemas.openxmlformats.org/officeDocument/2006/relationships/image" Target="../media/image5.pn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5.png"/><Relationship Id="rId5" Type="http://schemas.openxmlformats.org/officeDocument/2006/relationships/image" Target="../media/image13.jp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8.xml"/><Relationship Id="rId9"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5.png"/><Relationship Id="rId5" Type="http://schemas.openxmlformats.org/officeDocument/2006/relationships/image" Target="../media/image2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5.png"/><Relationship Id="rId5" Type="http://schemas.openxmlformats.org/officeDocument/2006/relationships/image" Target="../media/image29.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microsoft.com/office/2007/relationships/media" Target="../media/media29.mp4"/><Relationship Id="rId13" Type="http://schemas.openxmlformats.org/officeDocument/2006/relationships/notesSlide" Target="../notesSlides/notesSlide21.xml"/><Relationship Id="rId18" Type="http://schemas.openxmlformats.org/officeDocument/2006/relationships/image" Target="../media/image5.png"/><Relationship Id="rId3" Type="http://schemas.openxmlformats.org/officeDocument/2006/relationships/video" Target="../media/media26.mp4"/><Relationship Id="rId7" Type="http://schemas.openxmlformats.org/officeDocument/2006/relationships/video" Target="../media/media28.mp4"/><Relationship Id="rId12" Type="http://schemas.openxmlformats.org/officeDocument/2006/relationships/slideLayout" Target="../slideLayouts/slideLayout2.xml"/><Relationship Id="rId17" Type="http://schemas.openxmlformats.org/officeDocument/2006/relationships/image" Target="../media/image33.png"/><Relationship Id="rId2" Type="http://schemas.microsoft.com/office/2007/relationships/media" Target="../media/media26.mp4"/><Relationship Id="rId16" Type="http://schemas.openxmlformats.org/officeDocument/2006/relationships/image" Target="../media/image32.png"/><Relationship Id="rId1" Type="http://schemas.openxmlformats.org/officeDocument/2006/relationships/tags" Target="../tags/tag10.xml"/><Relationship Id="rId6" Type="http://schemas.microsoft.com/office/2007/relationships/media" Target="../media/media28.mp4"/><Relationship Id="rId11" Type="http://schemas.openxmlformats.org/officeDocument/2006/relationships/audio" Target="../media/media30.m4a"/><Relationship Id="rId5" Type="http://schemas.openxmlformats.org/officeDocument/2006/relationships/video" Target="../media/media27.mp4"/><Relationship Id="rId15" Type="http://schemas.openxmlformats.org/officeDocument/2006/relationships/image" Target="../media/image31.png"/><Relationship Id="rId10" Type="http://schemas.microsoft.com/office/2007/relationships/media" Target="../media/media30.m4a"/><Relationship Id="rId4" Type="http://schemas.microsoft.com/office/2007/relationships/media" Target="../media/media27.mp4"/><Relationship Id="rId9" Type="http://schemas.openxmlformats.org/officeDocument/2006/relationships/video" Target="../media/media29.mp4"/><Relationship Id="rId14" Type="http://schemas.openxmlformats.org/officeDocument/2006/relationships/image" Target="../media/image30.png"/></Relationships>
</file>

<file path=ppt/slides/_rels/slide22.xml.rels><?xml version="1.0" encoding="UTF-8" standalone="yes"?>
<Relationships xmlns="http://schemas.openxmlformats.org/package/2006/relationships"><Relationship Id="rId8" Type="http://schemas.openxmlformats.org/officeDocument/2006/relationships/video" Target="../media/media34.mp4"/><Relationship Id="rId13" Type="http://schemas.openxmlformats.org/officeDocument/2006/relationships/image" Target="../media/image34.png"/><Relationship Id="rId3" Type="http://schemas.microsoft.com/office/2007/relationships/media" Target="../media/media32.mp4"/><Relationship Id="rId7" Type="http://schemas.microsoft.com/office/2007/relationships/media" Target="../media/media34.mp4"/><Relationship Id="rId12" Type="http://schemas.openxmlformats.org/officeDocument/2006/relationships/notesSlide" Target="../notesSlides/notesSlide22.xml"/><Relationship Id="rId17" Type="http://schemas.openxmlformats.org/officeDocument/2006/relationships/image" Target="../media/image5.png"/><Relationship Id="rId2" Type="http://schemas.openxmlformats.org/officeDocument/2006/relationships/video" Target="../media/media31.mp4"/><Relationship Id="rId16" Type="http://schemas.openxmlformats.org/officeDocument/2006/relationships/image" Target="../media/image37.png"/><Relationship Id="rId1" Type="http://schemas.microsoft.com/office/2007/relationships/media" Target="../media/media31.mp4"/><Relationship Id="rId6" Type="http://schemas.openxmlformats.org/officeDocument/2006/relationships/video" Target="../media/media33.mp4"/><Relationship Id="rId11" Type="http://schemas.openxmlformats.org/officeDocument/2006/relationships/slideLayout" Target="../slideLayouts/slideLayout2.xml"/><Relationship Id="rId5" Type="http://schemas.microsoft.com/office/2007/relationships/media" Target="../media/media33.mp4"/><Relationship Id="rId15" Type="http://schemas.openxmlformats.org/officeDocument/2006/relationships/image" Target="../media/image36.png"/><Relationship Id="rId10" Type="http://schemas.openxmlformats.org/officeDocument/2006/relationships/audio" Target="../media/media35.m4a"/><Relationship Id="rId4" Type="http://schemas.openxmlformats.org/officeDocument/2006/relationships/video" Target="../media/media32.mp4"/><Relationship Id="rId9" Type="http://schemas.microsoft.com/office/2007/relationships/media" Target="../media/media35.m4a"/><Relationship Id="rId14" Type="http://schemas.openxmlformats.org/officeDocument/2006/relationships/image" Target="../media/image35.png"/></Relationships>
</file>

<file path=ppt/slides/_rels/slide23.xml.rels><?xml version="1.0" encoding="UTF-8" standalone="yes"?>
<Relationships xmlns="http://schemas.openxmlformats.org/package/2006/relationships"><Relationship Id="rId8" Type="http://schemas.openxmlformats.org/officeDocument/2006/relationships/video" Target="../media/media39.mp4"/><Relationship Id="rId13" Type="http://schemas.openxmlformats.org/officeDocument/2006/relationships/image" Target="../media/image38.png"/><Relationship Id="rId3" Type="http://schemas.microsoft.com/office/2007/relationships/media" Target="../media/media37.mp4"/><Relationship Id="rId7" Type="http://schemas.microsoft.com/office/2007/relationships/media" Target="../media/media39.mp4"/><Relationship Id="rId12" Type="http://schemas.openxmlformats.org/officeDocument/2006/relationships/notesSlide" Target="../notesSlides/notesSlide23.xml"/><Relationship Id="rId17" Type="http://schemas.openxmlformats.org/officeDocument/2006/relationships/image" Target="../media/image5.png"/><Relationship Id="rId2" Type="http://schemas.openxmlformats.org/officeDocument/2006/relationships/video" Target="../media/media36.mp4"/><Relationship Id="rId16" Type="http://schemas.openxmlformats.org/officeDocument/2006/relationships/image" Target="../media/image41.png"/><Relationship Id="rId1" Type="http://schemas.microsoft.com/office/2007/relationships/media" Target="../media/media36.mp4"/><Relationship Id="rId6" Type="http://schemas.openxmlformats.org/officeDocument/2006/relationships/video" Target="../media/media38.mp4"/><Relationship Id="rId11" Type="http://schemas.openxmlformats.org/officeDocument/2006/relationships/slideLayout" Target="../slideLayouts/slideLayout2.xml"/><Relationship Id="rId5" Type="http://schemas.microsoft.com/office/2007/relationships/media" Target="../media/media38.mp4"/><Relationship Id="rId15" Type="http://schemas.openxmlformats.org/officeDocument/2006/relationships/image" Target="../media/image40.png"/><Relationship Id="rId10" Type="http://schemas.openxmlformats.org/officeDocument/2006/relationships/audio" Target="../media/media40.m4a"/><Relationship Id="rId4" Type="http://schemas.openxmlformats.org/officeDocument/2006/relationships/video" Target="../media/media37.mp4"/><Relationship Id="rId9" Type="http://schemas.microsoft.com/office/2007/relationships/media" Target="../media/media40.m4a"/><Relationship Id="rId14" Type="http://schemas.openxmlformats.org/officeDocument/2006/relationships/image" Target="../media/image39.png"/></Relationships>
</file>

<file path=ppt/slides/_rels/slide24.xml.rels><?xml version="1.0" encoding="UTF-8" standalone="yes"?>
<Relationships xmlns="http://schemas.openxmlformats.org/package/2006/relationships"><Relationship Id="rId8" Type="http://schemas.openxmlformats.org/officeDocument/2006/relationships/video" Target="../media/media44.mp4"/><Relationship Id="rId13" Type="http://schemas.openxmlformats.org/officeDocument/2006/relationships/image" Target="../media/image42.png"/><Relationship Id="rId3" Type="http://schemas.microsoft.com/office/2007/relationships/media" Target="../media/media42.mp4"/><Relationship Id="rId7" Type="http://schemas.microsoft.com/office/2007/relationships/media" Target="../media/media44.mp4"/><Relationship Id="rId12" Type="http://schemas.openxmlformats.org/officeDocument/2006/relationships/notesSlide" Target="../notesSlides/notesSlide24.xml"/><Relationship Id="rId17" Type="http://schemas.openxmlformats.org/officeDocument/2006/relationships/image" Target="../media/image5.png"/><Relationship Id="rId2" Type="http://schemas.openxmlformats.org/officeDocument/2006/relationships/video" Target="../media/media41.mp4"/><Relationship Id="rId16" Type="http://schemas.openxmlformats.org/officeDocument/2006/relationships/image" Target="../media/image45.png"/><Relationship Id="rId1" Type="http://schemas.microsoft.com/office/2007/relationships/media" Target="../media/media41.mp4"/><Relationship Id="rId6" Type="http://schemas.openxmlformats.org/officeDocument/2006/relationships/video" Target="../media/media43.mp4"/><Relationship Id="rId11" Type="http://schemas.openxmlformats.org/officeDocument/2006/relationships/slideLayout" Target="../slideLayouts/slideLayout2.xml"/><Relationship Id="rId5" Type="http://schemas.microsoft.com/office/2007/relationships/media" Target="../media/media43.mp4"/><Relationship Id="rId15" Type="http://schemas.openxmlformats.org/officeDocument/2006/relationships/image" Target="../media/image44.png"/><Relationship Id="rId10" Type="http://schemas.openxmlformats.org/officeDocument/2006/relationships/audio" Target="../media/media45.m4a"/><Relationship Id="rId4" Type="http://schemas.openxmlformats.org/officeDocument/2006/relationships/video" Target="../media/media42.mp4"/><Relationship Id="rId9" Type="http://schemas.microsoft.com/office/2007/relationships/media" Target="../media/media45.m4a"/><Relationship Id="rId14" Type="http://schemas.openxmlformats.org/officeDocument/2006/relationships/image" Target="../media/image43.png"/></Relationships>
</file>

<file path=ppt/slides/_rels/slide25.xml.rels><?xml version="1.0" encoding="UTF-8" standalone="yes"?>
<Relationships xmlns="http://schemas.openxmlformats.org/package/2006/relationships"><Relationship Id="rId13" Type="http://schemas.openxmlformats.org/officeDocument/2006/relationships/image" Target="../media/image54.png"/><Relationship Id="rId18" Type="http://schemas.openxmlformats.org/officeDocument/2006/relationships/image" Target="../media/image59.jpeg"/><Relationship Id="rId26" Type="http://schemas.openxmlformats.org/officeDocument/2006/relationships/image" Target="../media/image67.png"/><Relationship Id="rId39" Type="http://schemas.openxmlformats.org/officeDocument/2006/relationships/image" Target="../media/image80.png"/><Relationship Id="rId21" Type="http://schemas.openxmlformats.org/officeDocument/2006/relationships/image" Target="../media/image62.png"/><Relationship Id="rId34" Type="http://schemas.openxmlformats.org/officeDocument/2006/relationships/image" Target="../media/image75.png"/><Relationship Id="rId42" Type="http://schemas.openxmlformats.org/officeDocument/2006/relationships/image" Target="../media/image83.png"/><Relationship Id="rId7" Type="http://schemas.openxmlformats.org/officeDocument/2006/relationships/image" Target="../media/image48.png"/><Relationship Id="rId2" Type="http://schemas.openxmlformats.org/officeDocument/2006/relationships/audio" Target="../media/media46.m4a"/><Relationship Id="rId16" Type="http://schemas.openxmlformats.org/officeDocument/2006/relationships/image" Target="../media/image57.png"/><Relationship Id="rId20" Type="http://schemas.openxmlformats.org/officeDocument/2006/relationships/image" Target="../media/image61.png"/><Relationship Id="rId29" Type="http://schemas.openxmlformats.org/officeDocument/2006/relationships/image" Target="../media/image70.png"/><Relationship Id="rId41" Type="http://schemas.openxmlformats.org/officeDocument/2006/relationships/image" Target="../media/image82.png"/><Relationship Id="rId1" Type="http://schemas.microsoft.com/office/2007/relationships/media" Target="../media/media46.m4a"/><Relationship Id="rId6" Type="http://schemas.openxmlformats.org/officeDocument/2006/relationships/image" Target="../media/image47.png"/><Relationship Id="rId11" Type="http://schemas.openxmlformats.org/officeDocument/2006/relationships/image" Target="../media/image52.png"/><Relationship Id="rId24" Type="http://schemas.openxmlformats.org/officeDocument/2006/relationships/image" Target="../media/image65.png"/><Relationship Id="rId32" Type="http://schemas.openxmlformats.org/officeDocument/2006/relationships/image" Target="../media/image73.jpeg"/><Relationship Id="rId37" Type="http://schemas.openxmlformats.org/officeDocument/2006/relationships/image" Target="../media/image78.png"/><Relationship Id="rId40" Type="http://schemas.openxmlformats.org/officeDocument/2006/relationships/image" Target="../media/image81.png"/><Relationship Id="rId5" Type="http://schemas.openxmlformats.org/officeDocument/2006/relationships/image" Target="../media/image46.png"/><Relationship Id="rId15" Type="http://schemas.openxmlformats.org/officeDocument/2006/relationships/image" Target="../media/image56.png"/><Relationship Id="rId23" Type="http://schemas.openxmlformats.org/officeDocument/2006/relationships/image" Target="../media/image64.png"/><Relationship Id="rId28" Type="http://schemas.openxmlformats.org/officeDocument/2006/relationships/image" Target="../media/image69.png"/><Relationship Id="rId36" Type="http://schemas.openxmlformats.org/officeDocument/2006/relationships/image" Target="../media/image77.png"/><Relationship Id="rId10" Type="http://schemas.openxmlformats.org/officeDocument/2006/relationships/image" Target="../media/image51.png"/><Relationship Id="rId19" Type="http://schemas.openxmlformats.org/officeDocument/2006/relationships/image" Target="../media/image60.png"/><Relationship Id="rId31" Type="http://schemas.openxmlformats.org/officeDocument/2006/relationships/image" Target="../media/image72.jpeg"/><Relationship Id="rId4" Type="http://schemas.openxmlformats.org/officeDocument/2006/relationships/notesSlide" Target="../notesSlides/notesSlide25.xml"/><Relationship Id="rId9" Type="http://schemas.openxmlformats.org/officeDocument/2006/relationships/image" Target="../media/image50.png"/><Relationship Id="rId14" Type="http://schemas.openxmlformats.org/officeDocument/2006/relationships/image" Target="../media/image55.png"/><Relationship Id="rId22" Type="http://schemas.openxmlformats.org/officeDocument/2006/relationships/image" Target="../media/image63.png"/><Relationship Id="rId27" Type="http://schemas.openxmlformats.org/officeDocument/2006/relationships/image" Target="../media/image68.png"/><Relationship Id="rId30" Type="http://schemas.openxmlformats.org/officeDocument/2006/relationships/image" Target="../media/image71.png"/><Relationship Id="rId35" Type="http://schemas.openxmlformats.org/officeDocument/2006/relationships/image" Target="../media/image76.png"/><Relationship Id="rId43" Type="http://schemas.openxmlformats.org/officeDocument/2006/relationships/image" Target="../media/image5.png"/><Relationship Id="rId8" Type="http://schemas.openxmlformats.org/officeDocument/2006/relationships/image" Target="../media/image49.png"/><Relationship Id="rId3" Type="http://schemas.openxmlformats.org/officeDocument/2006/relationships/slideLayout" Target="../slideLayouts/slideLayout2.xml"/><Relationship Id="rId12" Type="http://schemas.openxmlformats.org/officeDocument/2006/relationships/image" Target="../media/image53.png"/><Relationship Id="rId17" Type="http://schemas.openxmlformats.org/officeDocument/2006/relationships/image" Target="../media/image58.jpeg"/><Relationship Id="rId25" Type="http://schemas.openxmlformats.org/officeDocument/2006/relationships/image" Target="../media/image66.png"/><Relationship Id="rId33" Type="http://schemas.openxmlformats.org/officeDocument/2006/relationships/image" Target="../media/image74.jpeg"/><Relationship Id="rId38" Type="http://schemas.openxmlformats.org/officeDocument/2006/relationships/image" Target="../media/image79.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image" Target="../media/image5.png"/><Relationship Id="rId5" Type="http://schemas.openxmlformats.org/officeDocument/2006/relationships/image" Target="../media/image84.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media/image5.png"/><Relationship Id="rId5" Type="http://schemas.openxmlformats.org/officeDocument/2006/relationships/image" Target="../media/image85.jpe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5.png"/><Relationship Id="rId5" Type="http://schemas.openxmlformats.org/officeDocument/2006/relationships/image" Target="../media/image86.jpe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5.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video" Target="../media/media51.mp4"/><Relationship Id="rId7" Type="http://schemas.openxmlformats.org/officeDocument/2006/relationships/audio" Target="../media/media53.m4a"/><Relationship Id="rId12" Type="http://schemas.openxmlformats.org/officeDocument/2006/relationships/image" Target="../media/image5.png"/><Relationship Id="rId2" Type="http://schemas.microsoft.com/office/2007/relationships/media" Target="../media/media51.mp4"/><Relationship Id="rId1" Type="http://schemas.openxmlformats.org/officeDocument/2006/relationships/tags" Target="../tags/tag11.xml"/><Relationship Id="rId6" Type="http://schemas.microsoft.com/office/2007/relationships/media" Target="../media/media53.m4a"/><Relationship Id="rId11" Type="http://schemas.openxmlformats.org/officeDocument/2006/relationships/image" Target="../media/image88.png"/><Relationship Id="rId5" Type="http://schemas.openxmlformats.org/officeDocument/2006/relationships/video" Target="../media/media52.mp4"/><Relationship Id="rId10" Type="http://schemas.openxmlformats.org/officeDocument/2006/relationships/image" Target="../media/image87.png"/><Relationship Id="rId4" Type="http://schemas.microsoft.com/office/2007/relationships/media" Target="../media/media52.mp4"/><Relationship Id="rId9"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8" Type="http://schemas.openxmlformats.org/officeDocument/2006/relationships/notesSlide" Target="../notesSlides/notesSlide31.xml"/><Relationship Id="rId3" Type="http://schemas.microsoft.com/office/2007/relationships/media" Target="../media/media55.mp4"/><Relationship Id="rId7" Type="http://schemas.openxmlformats.org/officeDocument/2006/relationships/slideLayout" Target="../slideLayouts/slideLayout2.xml"/><Relationship Id="rId2" Type="http://schemas.openxmlformats.org/officeDocument/2006/relationships/video" Target="../media/media54.mp4"/><Relationship Id="rId1" Type="http://schemas.microsoft.com/office/2007/relationships/media" Target="../media/media54.mp4"/><Relationship Id="rId6" Type="http://schemas.openxmlformats.org/officeDocument/2006/relationships/audio" Target="../media/media56.m4a"/><Relationship Id="rId11" Type="http://schemas.openxmlformats.org/officeDocument/2006/relationships/image" Target="../media/image5.png"/><Relationship Id="rId5" Type="http://schemas.microsoft.com/office/2007/relationships/media" Target="../media/media56.m4a"/><Relationship Id="rId10" Type="http://schemas.openxmlformats.org/officeDocument/2006/relationships/image" Target="../media/image90.png"/><Relationship Id="rId4" Type="http://schemas.openxmlformats.org/officeDocument/2006/relationships/video" Target="../media/media55.mp4"/><Relationship Id="rId9" Type="http://schemas.openxmlformats.org/officeDocument/2006/relationships/image" Target="../media/image89.png"/></Relationships>
</file>

<file path=ppt/slides/_rels/slide3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13.jp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91.png"/><Relationship Id="rId5" Type="http://schemas.openxmlformats.org/officeDocument/2006/relationships/image" Target="../media/image20.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5" Type="http://schemas.openxmlformats.org/officeDocument/2006/relationships/image" Target="../media/image5.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hyperlink" Target="https://github.com/MCG-NKU/E2FGVI" TargetMode="External"/><Relationship Id="rId5" Type="http://schemas.openxmlformats.org/officeDocument/2006/relationships/image" Target="../media/image92.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a:extLst>
              <a:ext uri="{FF2B5EF4-FFF2-40B4-BE49-F238E27FC236}">
                <a16:creationId xmlns:a16="http://schemas.microsoft.com/office/drawing/2014/main" id="{FB4E81BF-6132-480D-A372-6E1F3415ACF1}"/>
              </a:ext>
            </a:extLst>
          </p:cNvPr>
          <p:cNvSpPr/>
          <p:nvPr/>
        </p:nvSpPr>
        <p:spPr>
          <a:xfrm>
            <a:off x="0" y="0"/>
            <a:ext cx="12192000" cy="449852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dirty="0">
              <a:solidFill>
                <a:schemeClr val="tx1"/>
              </a:solidFill>
            </a:endParaRPr>
          </a:p>
        </p:txBody>
      </p:sp>
      <p:pic>
        <p:nvPicPr>
          <p:cNvPr id="5" name="图片 4">
            <a:extLst>
              <a:ext uri="{FF2B5EF4-FFF2-40B4-BE49-F238E27FC236}">
                <a16:creationId xmlns:a16="http://schemas.microsoft.com/office/drawing/2014/main" id="{416F3B2A-6BCC-42AF-889A-9AE6A159EE41}"/>
              </a:ext>
            </a:extLst>
          </p:cNvPr>
          <p:cNvPicPr>
            <a:picLocks noChangeAspect="1"/>
          </p:cNvPicPr>
          <p:nvPr/>
        </p:nvPicPr>
        <p:blipFill rotWithShape="1">
          <a:blip r:embed="rId5">
            <a:extLst>
              <a:ext uri="{28A0092B-C50C-407E-A947-70E740481C1C}">
                <a14:useLocalDpi xmlns:a14="http://schemas.microsoft.com/office/drawing/2010/main" val="0"/>
              </a:ext>
            </a:extLst>
          </a:blip>
          <a:srcRect l="3027" r="5317"/>
          <a:stretch/>
        </p:blipFill>
        <p:spPr>
          <a:xfrm>
            <a:off x="0" y="1"/>
            <a:ext cx="3575957" cy="888890"/>
          </a:xfrm>
          <a:prstGeom prst="rect">
            <a:avLst/>
          </a:prstGeom>
        </p:spPr>
      </p:pic>
      <p:sp>
        <p:nvSpPr>
          <p:cNvPr id="2" name="标题 1">
            <a:extLst>
              <a:ext uri="{FF2B5EF4-FFF2-40B4-BE49-F238E27FC236}">
                <a16:creationId xmlns:a16="http://schemas.microsoft.com/office/drawing/2014/main" id="{2A6FF033-0D30-4158-899E-A35026FEF61E}"/>
              </a:ext>
            </a:extLst>
          </p:cNvPr>
          <p:cNvSpPr>
            <a:spLocks noGrp="1"/>
          </p:cNvSpPr>
          <p:nvPr>
            <p:ph type="ctrTitle"/>
          </p:nvPr>
        </p:nvSpPr>
        <p:spPr>
          <a:xfrm>
            <a:off x="796016" y="2046734"/>
            <a:ext cx="10599964" cy="1347107"/>
          </a:xfrm>
        </p:spPr>
        <p:txBody>
          <a:bodyPr>
            <a:normAutofit/>
          </a:bodyPr>
          <a:lstStyle/>
          <a:p>
            <a:r>
              <a:rPr lang="en-US" altLang="zh-CN" sz="4400" b="1" dirty="0">
                <a:solidFill>
                  <a:schemeClr val="bg1"/>
                </a:solidFill>
                <a:latin typeface="等线" panose="02010600030101010101" pitchFamily="2" charset="-122"/>
                <a:ea typeface="等线" panose="02010600030101010101" pitchFamily="2" charset="-122"/>
              </a:rPr>
              <a:t>Towards An </a:t>
            </a:r>
            <a:r>
              <a:rPr lang="en-US" altLang="zh-CN" sz="4400" b="1" dirty="0">
                <a:solidFill>
                  <a:srgbClr val="FF0000"/>
                </a:solidFill>
                <a:latin typeface="等线" panose="02010600030101010101" pitchFamily="2" charset="-122"/>
                <a:ea typeface="等线" panose="02010600030101010101" pitchFamily="2" charset="-122"/>
              </a:rPr>
              <a:t>E</a:t>
            </a:r>
            <a:r>
              <a:rPr lang="en-US" altLang="zh-CN" sz="4400" b="1" dirty="0">
                <a:solidFill>
                  <a:schemeClr val="bg1"/>
                </a:solidFill>
                <a:latin typeface="等线" panose="02010600030101010101" pitchFamily="2" charset="-122"/>
                <a:ea typeface="等线" panose="02010600030101010101" pitchFamily="2" charset="-122"/>
              </a:rPr>
              <a:t>nd-to-</a:t>
            </a:r>
            <a:r>
              <a:rPr lang="en-US" altLang="zh-CN" sz="4400" b="1" dirty="0">
                <a:solidFill>
                  <a:srgbClr val="FF0000"/>
                </a:solidFill>
                <a:latin typeface="等线" panose="02010600030101010101" pitchFamily="2" charset="-122"/>
                <a:ea typeface="等线" panose="02010600030101010101" pitchFamily="2" charset="-122"/>
              </a:rPr>
              <a:t>E</a:t>
            </a:r>
            <a:r>
              <a:rPr lang="en-US" altLang="zh-CN" sz="4400" b="1" dirty="0">
                <a:solidFill>
                  <a:schemeClr val="bg1"/>
                </a:solidFill>
                <a:latin typeface="等线" panose="02010600030101010101" pitchFamily="2" charset="-122"/>
                <a:ea typeface="等线" panose="02010600030101010101" pitchFamily="2" charset="-122"/>
              </a:rPr>
              <a:t>nd Framework for </a:t>
            </a:r>
            <a:r>
              <a:rPr lang="en-US" altLang="zh-CN" sz="4400" b="1" dirty="0">
                <a:solidFill>
                  <a:srgbClr val="FF0000"/>
                </a:solidFill>
                <a:latin typeface="等线" panose="02010600030101010101" pitchFamily="2" charset="-122"/>
                <a:ea typeface="等线" panose="02010600030101010101" pitchFamily="2" charset="-122"/>
              </a:rPr>
              <a:t>F</a:t>
            </a:r>
            <a:r>
              <a:rPr lang="en-US" altLang="zh-CN" sz="4400" b="1" dirty="0">
                <a:solidFill>
                  <a:schemeClr val="bg1"/>
                </a:solidFill>
                <a:latin typeface="等线" panose="02010600030101010101" pitchFamily="2" charset="-122"/>
                <a:ea typeface="等线" panose="02010600030101010101" pitchFamily="2" charset="-122"/>
              </a:rPr>
              <a:t>low-</a:t>
            </a:r>
            <a:r>
              <a:rPr lang="en-US" altLang="zh-CN" sz="4400" b="1" dirty="0">
                <a:solidFill>
                  <a:srgbClr val="FF0000"/>
                </a:solidFill>
                <a:latin typeface="等线" panose="02010600030101010101" pitchFamily="2" charset="-122"/>
                <a:ea typeface="等线" panose="02010600030101010101" pitchFamily="2" charset="-122"/>
              </a:rPr>
              <a:t>G</a:t>
            </a:r>
            <a:r>
              <a:rPr lang="en-US" altLang="zh-CN" sz="4400" b="1" dirty="0">
                <a:solidFill>
                  <a:schemeClr val="bg1"/>
                </a:solidFill>
                <a:latin typeface="等线" panose="02010600030101010101" pitchFamily="2" charset="-122"/>
                <a:ea typeface="等线" panose="02010600030101010101" pitchFamily="2" charset="-122"/>
              </a:rPr>
              <a:t>uided </a:t>
            </a:r>
            <a:r>
              <a:rPr lang="en-US" altLang="zh-CN" sz="4400" b="1" dirty="0">
                <a:solidFill>
                  <a:srgbClr val="FF0000"/>
                </a:solidFill>
                <a:latin typeface="等线" panose="02010600030101010101" pitchFamily="2" charset="-122"/>
                <a:ea typeface="等线" panose="02010600030101010101" pitchFamily="2" charset="-122"/>
              </a:rPr>
              <a:t>V</a:t>
            </a:r>
            <a:r>
              <a:rPr lang="en-US" altLang="zh-CN" sz="4400" b="1" dirty="0">
                <a:solidFill>
                  <a:schemeClr val="bg1"/>
                </a:solidFill>
                <a:latin typeface="等线" panose="02010600030101010101" pitchFamily="2" charset="-122"/>
                <a:ea typeface="等线" panose="02010600030101010101" pitchFamily="2" charset="-122"/>
              </a:rPr>
              <a:t>ideo </a:t>
            </a:r>
            <a:r>
              <a:rPr lang="en-US" altLang="zh-CN" sz="4400" b="1" dirty="0">
                <a:solidFill>
                  <a:srgbClr val="FF0000"/>
                </a:solidFill>
                <a:latin typeface="等线" panose="02010600030101010101" pitchFamily="2" charset="-122"/>
                <a:ea typeface="等线" panose="02010600030101010101" pitchFamily="2" charset="-122"/>
              </a:rPr>
              <a:t>I</a:t>
            </a:r>
            <a:r>
              <a:rPr lang="en-US" altLang="zh-CN" sz="4400" b="1" dirty="0">
                <a:solidFill>
                  <a:schemeClr val="bg1"/>
                </a:solidFill>
                <a:latin typeface="等线" panose="02010600030101010101" pitchFamily="2" charset="-122"/>
                <a:ea typeface="等线" panose="02010600030101010101" pitchFamily="2" charset="-122"/>
              </a:rPr>
              <a:t>npainting</a:t>
            </a:r>
            <a:endParaRPr lang="zh-CN" altLang="en-US" sz="4400" b="1" dirty="0">
              <a:solidFill>
                <a:schemeClr val="bg1"/>
              </a:solidFill>
              <a:latin typeface="等线" panose="02010600030101010101" pitchFamily="2" charset="-122"/>
              <a:ea typeface="等线" panose="02010600030101010101" pitchFamily="2" charset="-122"/>
            </a:endParaRPr>
          </a:p>
        </p:txBody>
      </p:sp>
      <p:sp>
        <p:nvSpPr>
          <p:cNvPr id="3" name="副标题 2">
            <a:extLst>
              <a:ext uri="{FF2B5EF4-FFF2-40B4-BE49-F238E27FC236}">
                <a16:creationId xmlns:a16="http://schemas.microsoft.com/office/drawing/2014/main" id="{FD973309-CC20-41FB-8C1D-ADE969441C63}"/>
              </a:ext>
            </a:extLst>
          </p:cNvPr>
          <p:cNvSpPr>
            <a:spLocks noGrp="1"/>
          </p:cNvSpPr>
          <p:nvPr>
            <p:ph type="subTitle" idx="1"/>
          </p:nvPr>
        </p:nvSpPr>
        <p:spPr>
          <a:xfrm>
            <a:off x="640896" y="3663588"/>
            <a:ext cx="10910207" cy="1002619"/>
          </a:xfrm>
        </p:spPr>
        <p:txBody>
          <a:bodyPr>
            <a:normAutofit/>
          </a:bodyPr>
          <a:lstStyle/>
          <a:p>
            <a:r>
              <a:rPr lang="en-US" altLang="zh-CN" dirty="0">
                <a:solidFill>
                  <a:schemeClr val="bg1"/>
                </a:solidFill>
                <a:latin typeface="Calibri" panose="020F0502020204030204" pitchFamily="34" charset="0"/>
                <a:cs typeface="Calibri" panose="020F0502020204030204" pitchFamily="34" charset="0"/>
              </a:rPr>
              <a:t>Zhen Li</a:t>
            </a:r>
            <a:r>
              <a:rPr lang="en-US" altLang="zh-CN" baseline="30000" dirty="0">
                <a:solidFill>
                  <a:schemeClr val="bg1"/>
                </a:solidFill>
                <a:latin typeface="Calibri" panose="020F0502020204030204" pitchFamily="34" charset="0"/>
                <a:cs typeface="Calibri" panose="020F0502020204030204" pitchFamily="34" charset="0"/>
              </a:rPr>
              <a:t>1*    </a:t>
            </a:r>
            <a:r>
              <a:rPr lang="en-US" altLang="zh-CN" dirty="0">
                <a:solidFill>
                  <a:schemeClr val="bg1"/>
                </a:solidFill>
                <a:latin typeface="Calibri" panose="020F0502020204030204" pitchFamily="34" charset="0"/>
                <a:cs typeface="Calibri" panose="020F0502020204030204" pitchFamily="34" charset="0"/>
              </a:rPr>
              <a:t>Cheng-Ze Lu</a:t>
            </a:r>
            <a:r>
              <a:rPr lang="en-US" altLang="zh-CN" baseline="30000" dirty="0">
                <a:solidFill>
                  <a:schemeClr val="bg1"/>
                </a:solidFill>
                <a:latin typeface="Calibri" panose="020F0502020204030204" pitchFamily="34" charset="0"/>
                <a:cs typeface="Calibri" panose="020F0502020204030204" pitchFamily="34" charset="0"/>
              </a:rPr>
              <a:t>1*    </a:t>
            </a:r>
            <a:r>
              <a:rPr lang="en-US" altLang="zh-CN" dirty="0">
                <a:solidFill>
                  <a:schemeClr val="bg1"/>
                </a:solidFill>
                <a:latin typeface="Calibri" panose="020F0502020204030204" pitchFamily="34" charset="0"/>
                <a:cs typeface="Calibri" panose="020F0502020204030204" pitchFamily="34" charset="0"/>
              </a:rPr>
              <a:t>Jian-Hua Qin</a:t>
            </a:r>
            <a:r>
              <a:rPr lang="en-US" altLang="zh-CN" baseline="30000" dirty="0">
                <a:solidFill>
                  <a:schemeClr val="bg1"/>
                </a:solidFill>
                <a:latin typeface="Calibri" panose="020F0502020204030204" pitchFamily="34" charset="0"/>
                <a:cs typeface="Calibri" panose="020F0502020204030204" pitchFamily="34" charset="0"/>
              </a:rPr>
              <a:t>2  </a:t>
            </a:r>
            <a:r>
              <a:rPr lang="en-US" altLang="zh-CN" dirty="0">
                <a:solidFill>
                  <a:schemeClr val="bg1"/>
                </a:solidFill>
                <a:latin typeface="Calibri" panose="020F0502020204030204" pitchFamily="34" charset="0"/>
                <a:cs typeface="Calibri" panose="020F0502020204030204" pitchFamily="34" charset="0"/>
              </a:rPr>
              <a:t> Chun-Le Guo</a:t>
            </a:r>
            <a:r>
              <a:rPr lang="en-US" altLang="zh-CN" baseline="30000" dirty="0">
                <a:solidFill>
                  <a:schemeClr val="bg1"/>
                </a:solidFill>
                <a:latin typeface="Calibri" panose="020F0502020204030204" pitchFamily="34" charset="0"/>
                <a:cs typeface="Calibri" panose="020F0502020204030204" pitchFamily="34" charset="0"/>
              </a:rPr>
              <a:t>1†    </a:t>
            </a:r>
            <a:r>
              <a:rPr lang="en-US" altLang="zh-CN" dirty="0">
                <a:solidFill>
                  <a:schemeClr val="bg1"/>
                </a:solidFill>
                <a:latin typeface="Calibri" panose="020F0502020204030204" pitchFamily="34" charset="0"/>
                <a:cs typeface="Calibri" panose="020F0502020204030204" pitchFamily="34" charset="0"/>
              </a:rPr>
              <a:t>Ming-Ming Cheng</a:t>
            </a:r>
            <a:r>
              <a:rPr lang="en-US" altLang="zh-CN" baseline="30000" dirty="0">
                <a:solidFill>
                  <a:schemeClr val="bg1"/>
                </a:solidFill>
                <a:latin typeface="Calibri" panose="020F0502020204030204" pitchFamily="34" charset="0"/>
                <a:cs typeface="Calibri" panose="020F0502020204030204" pitchFamily="34" charset="0"/>
              </a:rPr>
              <a:t>1</a:t>
            </a:r>
          </a:p>
          <a:p>
            <a:r>
              <a:rPr lang="en-US" altLang="zh-CN" baseline="30000" dirty="0">
                <a:solidFill>
                  <a:schemeClr val="bg1"/>
                </a:solidFill>
                <a:latin typeface="Calibri" panose="020F0502020204030204" pitchFamily="34" charset="0"/>
                <a:cs typeface="Calibri" panose="020F0502020204030204" pitchFamily="34" charset="0"/>
              </a:rPr>
              <a:t>1 </a:t>
            </a:r>
            <a:r>
              <a:rPr lang="en-US" altLang="zh-CN" dirty="0">
                <a:solidFill>
                  <a:schemeClr val="bg1"/>
                </a:solidFill>
                <a:latin typeface="Calibri" panose="020F0502020204030204" pitchFamily="34" charset="0"/>
                <a:cs typeface="Calibri" panose="020F0502020204030204" pitchFamily="34" charset="0"/>
              </a:rPr>
              <a:t>TMCC, CS, Nankai University     </a:t>
            </a:r>
            <a:r>
              <a:rPr lang="en-US" altLang="zh-CN" baseline="30000" dirty="0">
                <a:solidFill>
                  <a:schemeClr val="bg1"/>
                </a:solidFill>
                <a:latin typeface="Calibri" panose="020F0502020204030204" pitchFamily="34" charset="0"/>
                <a:cs typeface="Calibri" panose="020F0502020204030204" pitchFamily="34" charset="0"/>
              </a:rPr>
              <a:t>2 </a:t>
            </a:r>
            <a:r>
              <a:rPr lang="en-US" altLang="zh-CN" dirty="0" err="1">
                <a:solidFill>
                  <a:schemeClr val="bg1"/>
                </a:solidFill>
                <a:latin typeface="Calibri" panose="020F0502020204030204" pitchFamily="34" charset="0"/>
                <a:cs typeface="Calibri" panose="020F0502020204030204" pitchFamily="34" charset="0"/>
              </a:rPr>
              <a:t>Hisilicon</a:t>
            </a:r>
            <a:r>
              <a:rPr lang="en-US" altLang="zh-CN" dirty="0">
                <a:solidFill>
                  <a:schemeClr val="bg1"/>
                </a:solidFill>
                <a:latin typeface="Calibri" panose="020F0502020204030204" pitchFamily="34" charset="0"/>
                <a:cs typeface="Calibri" panose="020F0502020204030204" pitchFamily="34" charset="0"/>
              </a:rPr>
              <a:t> Technologies Co. Ltd.</a:t>
            </a:r>
            <a:endParaRPr lang="zh-CN" altLang="en-US" dirty="0">
              <a:solidFill>
                <a:schemeClr val="bg1"/>
              </a:solidFill>
              <a:latin typeface="Calibri" panose="020F0502020204030204" pitchFamily="34" charset="0"/>
              <a:cs typeface="Calibri" panose="020F0502020204030204" pitchFamily="34" charset="0"/>
            </a:endParaRPr>
          </a:p>
        </p:txBody>
      </p:sp>
      <p:pic>
        <p:nvPicPr>
          <p:cNvPr id="7" name="图形 6">
            <a:extLst>
              <a:ext uri="{FF2B5EF4-FFF2-40B4-BE49-F238E27FC236}">
                <a16:creationId xmlns:a16="http://schemas.microsoft.com/office/drawing/2014/main" id="{64A569A3-CDA0-4005-ABB2-ED7A933A5E8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91912" y="5217176"/>
            <a:ext cx="2839141" cy="575016"/>
          </a:xfrm>
          <a:prstGeom prst="rect">
            <a:avLst/>
          </a:prstGeom>
        </p:spPr>
      </p:pic>
      <p:pic>
        <p:nvPicPr>
          <p:cNvPr id="8" name="图片 7">
            <a:extLst>
              <a:ext uri="{FF2B5EF4-FFF2-40B4-BE49-F238E27FC236}">
                <a16:creationId xmlns:a16="http://schemas.microsoft.com/office/drawing/2014/main" id="{8BD5BDB6-AAFB-401D-B3AF-8C24E4632893}"/>
              </a:ext>
            </a:extLst>
          </p:cNvPr>
          <p:cNvPicPr>
            <a:picLocks noChangeAspect="1"/>
          </p:cNvPicPr>
          <p:nvPr/>
        </p:nvPicPr>
        <p:blipFill rotWithShape="1">
          <a:blip r:embed="rId8"/>
          <a:srcRect t="19162" b="24162"/>
          <a:stretch/>
        </p:blipFill>
        <p:spPr>
          <a:xfrm>
            <a:off x="2860947" y="4892152"/>
            <a:ext cx="2839141" cy="1225063"/>
          </a:xfrm>
          <a:prstGeom prst="rect">
            <a:avLst/>
          </a:prstGeom>
        </p:spPr>
      </p:pic>
      <p:sp>
        <p:nvSpPr>
          <p:cNvPr id="4" name="文本框 3">
            <a:extLst>
              <a:ext uri="{FF2B5EF4-FFF2-40B4-BE49-F238E27FC236}">
                <a16:creationId xmlns:a16="http://schemas.microsoft.com/office/drawing/2014/main" id="{FF747099-A726-A64A-23FF-08698652B86E}"/>
              </a:ext>
            </a:extLst>
          </p:cNvPr>
          <p:cNvSpPr txBox="1"/>
          <p:nvPr/>
        </p:nvSpPr>
        <p:spPr>
          <a:xfrm>
            <a:off x="7692050" y="6519446"/>
            <a:ext cx="4499950" cy="338554"/>
          </a:xfrm>
          <a:prstGeom prst="rect">
            <a:avLst/>
          </a:prstGeom>
          <a:noFill/>
        </p:spPr>
        <p:txBody>
          <a:bodyPr wrap="none" rtlCol="0">
            <a:spAutoFit/>
          </a:bodyPr>
          <a:lstStyle/>
          <a:p>
            <a:r>
              <a:rPr kumimoji="1" lang="zh-CN" altLang="en-US" sz="1600" dirty="0">
                <a:ea typeface="SimHei" panose="02010609060101010101" pitchFamily="49" charset="-122"/>
              </a:rPr>
              <a:t>南开大学媒体计算实验室，</a:t>
            </a:r>
            <a:r>
              <a:rPr kumimoji="1" lang="en" altLang="zh-CN" sz="1600" dirty="0">
                <a:latin typeface="Calibri" panose="020F0502020204030204" pitchFamily="34" charset="0"/>
                <a:ea typeface="SimHei" panose="02010609060101010101" pitchFamily="49" charset="-122"/>
                <a:cs typeface="Calibri" panose="020F0502020204030204" pitchFamily="34" charset="0"/>
              </a:rPr>
              <a:t>http://</a:t>
            </a:r>
            <a:r>
              <a:rPr kumimoji="1" lang="en" altLang="zh-CN" sz="1600" dirty="0" err="1">
                <a:latin typeface="Calibri" panose="020F0502020204030204" pitchFamily="34" charset="0"/>
                <a:ea typeface="SimHei" panose="02010609060101010101" pitchFamily="49" charset="-122"/>
                <a:cs typeface="Calibri" panose="020F0502020204030204" pitchFamily="34" charset="0"/>
              </a:rPr>
              <a:t>mmcheng.net</a:t>
            </a:r>
            <a:r>
              <a:rPr kumimoji="1" lang="en" altLang="zh-CN" sz="1600" dirty="0">
                <a:latin typeface="Calibri" panose="020F0502020204030204" pitchFamily="34" charset="0"/>
                <a:ea typeface="SimHei" panose="02010609060101010101" pitchFamily="49" charset="-122"/>
                <a:cs typeface="Calibri" panose="020F0502020204030204" pitchFamily="34" charset="0"/>
              </a:rPr>
              <a:t>/</a:t>
            </a:r>
            <a:endParaRPr kumimoji="1" lang="zh-CN" altLang="en-US" sz="1600" dirty="0">
              <a:latin typeface="Calibri" panose="020F0502020204030204" pitchFamily="34" charset="0"/>
              <a:ea typeface="SimHei" panose="02010609060101010101" pitchFamily="49" charset="-122"/>
              <a:cs typeface="Calibri" panose="020F0502020204030204" pitchFamily="34" charset="0"/>
            </a:endParaRPr>
          </a:p>
        </p:txBody>
      </p:sp>
      <p:pic>
        <p:nvPicPr>
          <p:cNvPr id="6" name="音频 5">
            <a:hlinkClick r:id="" action="ppaction://media"/>
            <a:extLst>
              <a:ext uri="{FF2B5EF4-FFF2-40B4-BE49-F238E27FC236}">
                <a16:creationId xmlns:a16="http://schemas.microsoft.com/office/drawing/2014/main" id="{3D6C7B03-A6B3-42BC-BFD4-3BD9D63E55B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79208315"/>
      </p:ext>
    </p:extLst>
  </p:cSld>
  <p:clrMapOvr>
    <a:masterClrMapping/>
  </p:clrMapOvr>
  <mc:AlternateContent xmlns:mc="http://schemas.openxmlformats.org/markup-compatibility/2006">
    <mc:Choice xmlns:p14="http://schemas.microsoft.com/office/powerpoint/2010/main" Requires="p14">
      <p:transition spd="slow" p14:dur="2000" advTm="18028"/>
    </mc:Choice>
    <mc:Fallback>
      <p:transition spd="slow" advTm="1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Background</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tennis_masked" descr="tennis_masked">
            <a:hlinkClick r:id="" action="ppaction://media"/>
            <a:extLst>
              <a:ext uri="{FF2B5EF4-FFF2-40B4-BE49-F238E27FC236}">
                <a16:creationId xmlns:a16="http://schemas.microsoft.com/office/drawing/2014/main" id="{758987FA-C860-08E7-BDE8-A2DC973F3011}"/>
              </a:ext>
            </a:extLst>
          </p:cNvPr>
          <p:cNvPicPr>
            <a:picLocks noChangeAspect="1"/>
          </p:cNvPicPr>
          <p:nvPr>
            <a:videoFile r:link="rId3"/>
            <p:extLst>
              <p:ext uri="{DAA4B4D4-6D71-4841-9C94-3DE7FCFB9230}">
                <p14:media xmlns:p14="http://schemas.microsoft.com/office/powerpoint/2010/main" r:embed="rId2"/>
              </p:ext>
            </p:extLst>
          </p:nvPr>
        </p:nvPicPr>
        <p:blipFill>
          <a:blip r:embed="rId10"/>
          <a:stretch>
            <a:fillRect/>
          </a:stretch>
        </p:blipFill>
        <p:spPr>
          <a:xfrm>
            <a:off x="201386" y="1886857"/>
            <a:ext cx="5783036" cy="3084286"/>
          </a:xfrm>
          <a:prstGeom prst="rect">
            <a:avLst/>
          </a:prstGeom>
        </p:spPr>
      </p:pic>
      <p:pic>
        <p:nvPicPr>
          <p:cNvPr id="6" name="tennis_results" descr="tennis_results">
            <a:hlinkClick r:id="" action="ppaction://media"/>
            <a:extLst>
              <a:ext uri="{FF2B5EF4-FFF2-40B4-BE49-F238E27FC236}">
                <a16:creationId xmlns:a16="http://schemas.microsoft.com/office/drawing/2014/main" id="{4BB61ACB-29A5-69D3-FA4C-6985A83E417F}"/>
              </a:ext>
            </a:extLst>
          </p:cNvPr>
          <p:cNvPicPr>
            <a:picLocks noChangeAspect="1"/>
          </p:cNvPicPr>
          <p:nvPr>
            <a:videoFile r:link="rId5"/>
            <p:extLst>
              <p:ext uri="{DAA4B4D4-6D71-4841-9C94-3DE7FCFB9230}">
                <p14:media xmlns:p14="http://schemas.microsoft.com/office/powerpoint/2010/main" r:embed="rId4"/>
              </p:ext>
            </p:extLst>
          </p:nvPr>
        </p:nvPicPr>
        <p:blipFill>
          <a:blip r:embed="rId11"/>
          <a:stretch>
            <a:fillRect/>
          </a:stretch>
        </p:blipFill>
        <p:spPr>
          <a:xfrm>
            <a:off x="6207579" y="1886857"/>
            <a:ext cx="5783037" cy="3084286"/>
          </a:xfrm>
          <a:prstGeom prst="rect">
            <a:avLst/>
          </a:prstGeom>
        </p:spPr>
      </p:pic>
      <p:sp>
        <p:nvSpPr>
          <p:cNvPr id="9" name="文本框 8">
            <a:extLst>
              <a:ext uri="{FF2B5EF4-FFF2-40B4-BE49-F238E27FC236}">
                <a16:creationId xmlns:a16="http://schemas.microsoft.com/office/drawing/2014/main" id="{0D2C01F2-C75B-4055-7C32-1406BC827264}"/>
              </a:ext>
            </a:extLst>
          </p:cNvPr>
          <p:cNvSpPr txBox="1"/>
          <p:nvPr/>
        </p:nvSpPr>
        <p:spPr>
          <a:xfrm>
            <a:off x="201386" y="1075584"/>
            <a:ext cx="3120919" cy="646331"/>
          </a:xfrm>
          <a:prstGeom prst="rect">
            <a:avLst/>
          </a:prstGeom>
          <a:noFill/>
        </p:spPr>
        <p:txBody>
          <a:bodyPr wrap="none" rtlCol="0">
            <a:spAutoFit/>
          </a:bodyPr>
          <a:lstStyle/>
          <a:p>
            <a:r>
              <a:rPr kumimoji="1" lang="en-US" altLang="zh-CN" sz="3600" b="1" dirty="0">
                <a:latin typeface="Calibri" panose="020F0502020204030204" pitchFamily="34" charset="0"/>
                <a:cs typeface="Calibri" panose="020F0502020204030204" pitchFamily="34" charset="0"/>
              </a:rPr>
              <a:t>Object removal</a:t>
            </a:r>
            <a:endParaRPr kumimoji="1" lang="zh-CN" altLang="en-US" sz="3600" b="1" dirty="0">
              <a:latin typeface="Calibri" panose="020F0502020204030204" pitchFamily="34" charset="0"/>
              <a:cs typeface="Calibri" panose="020F0502020204030204" pitchFamily="34" charset="0"/>
            </a:endParaRPr>
          </a:p>
        </p:txBody>
      </p:sp>
      <p:sp>
        <p:nvSpPr>
          <p:cNvPr id="10" name="文本框 9">
            <a:extLst>
              <a:ext uri="{FF2B5EF4-FFF2-40B4-BE49-F238E27FC236}">
                <a16:creationId xmlns:a16="http://schemas.microsoft.com/office/drawing/2014/main" id="{870D2926-BF50-403F-F066-FED96E15F76B}"/>
              </a:ext>
            </a:extLst>
          </p:cNvPr>
          <p:cNvSpPr txBox="1"/>
          <p:nvPr/>
        </p:nvSpPr>
        <p:spPr>
          <a:xfrm>
            <a:off x="810388" y="5043752"/>
            <a:ext cx="4565032" cy="830997"/>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Input video</a:t>
            </a:r>
          </a:p>
          <a:p>
            <a:pPr algn="ctr"/>
            <a:r>
              <a:rPr kumimoji="1" lang="en-US" altLang="zh-CN" sz="2000" i="1" dirty="0">
                <a:latin typeface="Calibri" panose="020F0502020204030204" pitchFamily="34" charset="0"/>
                <a:cs typeface="Calibri" panose="020F0502020204030204" pitchFamily="34" charset="0"/>
              </a:rPr>
              <a:t>(green indicates the object to be removed)</a:t>
            </a:r>
            <a:endParaRPr kumimoji="1" lang="zh-CN" altLang="en-US" sz="2000" i="1" dirty="0">
              <a:latin typeface="Calibri" panose="020F0502020204030204" pitchFamily="34" charset="0"/>
              <a:cs typeface="Calibri" panose="020F0502020204030204" pitchFamily="34" charset="0"/>
            </a:endParaRPr>
          </a:p>
        </p:txBody>
      </p:sp>
      <p:sp>
        <p:nvSpPr>
          <p:cNvPr id="24" name="文本框 23">
            <a:extLst>
              <a:ext uri="{FF2B5EF4-FFF2-40B4-BE49-F238E27FC236}">
                <a16:creationId xmlns:a16="http://schemas.microsoft.com/office/drawing/2014/main" id="{159FD91C-0449-90A2-C395-9E12BF39A662}"/>
              </a:ext>
            </a:extLst>
          </p:cNvPr>
          <p:cNvSpPr txBox="1"/>
          <p:nvPr/>
        </p:nvSpPr>
        <p:spPr>
          <a:xfrm>
            <a:off x="7412480" y="5043752"/>
            <a:ext cx="3373232" cy="523220"/>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Object-removed video</a:t>
            </a:r>
          </a:p>
        </p:txBody>
      </p:sp>
      <p:grpSp>
        <p:nvGrpSpPr>
          <p:cNvPr id="14" name="组合 13">
            <a:extLst>
              <a:ext uri="{FF2B5EF4-FFF2-40B4-BE49-F238E27FC236}">
                <a16:creationId xmlns:a16="http://schemas.microsoft.com/office/drawing/2014/main" id="{8555EA2B-4347-C158-4ECD-1450E8063FF4}"/>
              </a:ext>
            </a:extLst>
          </p:cNvPr>
          <p:cNvGrpSpPr/>
          <p:nvPr/>
        </p:nvGrpSpPr>
        <p:grpSpPr>
          <a:xfrm>
            <a:off x="-33274" y="6535369"/>
            <a:ext cx="12225274" cy="322630"/>
            <a:chOff x="-33274" y="6535369"/>
            <a:chExt cx="12225274" cy="322630"/>
          </a:xfrm>
        </p:grpSpPr>
        <p:sp>
          <p:nvSpPr>
            <p:cNvPr id="15" name="矩形 14">
              <a:extLst>
                <a:ext uri="{FF2B5EF4-FFF2-40B4-BE49-F238E27FC236}">
                  <a16:creationId xmlns:a16="http://schemas.microsoft.com/office/drawing/2014/main" id="{28082E33-4C22-A28B-2942-DE951DE27EC7}"/>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6" name="矩形 15">
              <a:extLst>
                <a:ext uri="{FF2B5EF4-FFF2-40B4-BE49-F238E27FC236}">
                  <a16:creationId xmlns:a16="http://schemas.microsoft.com/office/drawing/2014/main" id="{13687D91-B1F9-1AD6-6936-54B570078379}"/>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7" name="矩形 16">
              <a:extLst>
                <a:ext uri="{FF2B5EF4-FFF2-40B4-BE49-F238E27FC236}">
                  <a16:creationId xmlns:a16="http://schemas.microsoft.com/office/drawing/2014/main" id="{EAB88508-C389-7713-FC56-7A5052FB9394}"/>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7" name="音频 6">
            <a:hlinkClick r:id="" action="ppaction://media"/>
            <a:extLst>
              <a:ext uri="{FF2B5EF4-FFF2-40B4-BE49-F238E27FC236}">
                <a16:creationId xmlns:a16="http://schemas.microsoft.com/office/drawing/2014/main" id="{D22B839A-D30E-4922-8578-C202CA987218}"/>
              </a:ext>
            </a:extLst>
          </p:cNvPr>
          <p:cNvPicPr>
            <a:picLocks noChangeAspect="1"/>
          </p:cNvPicPr>
          <p:nvPr>
            <a:audioFile r:link="rId7"/>
            <p:extLst>
              <p:ext uri="{DAA4B4D4-6D71-4841-9C94-3DE7FCFB9230}">
                <p14:media xmlns:p14="http://schemas.microsoft.com/office/powerpoint/2010/main" r:embed="rId6"/>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631568292"/>
      </p:ext>
    </p:extLst>
  </p:cSld>
  <p:clrMapOvr>
    <a:masterClrMapping/>
  </p:clrMapOvr>
  <mc:AlternateContent xmlns:mc="http://schemas.openxmlformats.org/markup-compatibility/2006">
    <mc:Choice xmlns:p14="http://schemas.microsoft.com/office/powerpoint/2010/main" Requires="p14">
      <p:transition spd="slow" p14:dur="2000" advTm="42293"/>
    </mc:Choice>
    <mc:Fallback>
      <p:transition spd="slow" advTm="42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17" fill="hold"/>
                                        <p:tgtEl>
                                          <p:spTgt spid="5"/>
                                        </p:tgtEl>
                                      </p:cBhvr>
                                    </p:cmd>
                                  </p:childTnLst>
                                </p:cTn>
                              </p:par>
                              <p:par>
                                <p:cTn id="11" presetID="1" presetClass="mediacall" presetSubtype="0" fill="hold" nodeType="withEffect">
                                  <p:stCondLst>
                                    <p:cond delay="0"/>
                                  </p:stCondLst>
                                  <p:childTnLst>
                                    <p:cmd type="call" cmd="playFrom(0.0)">
                                      <p:cBhvr>
                                        <p:cTn id="12" dur="29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video>
              <p:cMediaNode vol="80000">
                <p:cTn id="19" repeatCount="indefinite" fill="hold" display="0">
                  <p:stCondLst>
                    <p:cond delay="indefinite"/>
                  </p:stCondLst>
                </p:cTn>
                <p:tgtEl>
                  <p:spTgt spid="6"/>
                </p:tgtEl>
              </p:cMediaNode>
            </p:video>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25"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17019" objId="5"/>
        <p14:playEvt time="17076" objId="6"/>
        <p14:playEvt time="20013" objId="5"/>
        <p14:playEvt time="20024" objId="6"/>
        <p14:playEvt time="22977" objId="5"/>
        <p14:playEvt time="22978" objId="6"/>
        <p14:playEvt time="25928" objId="5"/>
        <p14:playEvt time="25948" objId="6"/>
        <p14:playEvt time="28901" objId="5"/>
        <p14:playEvt time="28936" objId="6"/>
        <p14:playEvt time="31849" objId="5"/>
        <p14:playEvt time="31929" objId="6"/>
        <p14:playEvt time="34814" objId="5"/>
        <p14:playEvt time="34919" objId="6"/>
        <p14:playEvt time="37745" objId="5"/>
        <p14:playEvt time="37906" objId="6"/>
        <p14:playEvt time="40706" objId="5"/>
        <p14:playEvt time="40882" objId="6"/>
        <p14:stopEvt time="42230" objId="5"/>
        <p14:stopEvt time="42230" objId="6"/>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Background</a:t>
            </a:r>
            <a:endParaRPr lang="zh-CN" altLang="en-US" dirty="0">
              <a:solidFill>
                <a:schemeClr val="bg1"/>
              </a:solidFill>
              <a:latin typeface="等线" panose="02010600030101010101" pitchFamily="2" charset="-122"/>
              <a:ea typeface="等线" panose="02010600030101010101" pitchFamily="2" charset="-122"/>
            </a:endParaRPr>
          </a:p>
        </p:txBody>
      </p:sp>
      <p:pic>
        <p:nvPicPr>
          <p:cNvPr id="2" name="avatar_full_masked" descr="avatar_full_masked">
            <a:hlinkClick r:id="" action="ppaction://media"/>
            <a:extLst>
              <a:ext uri="{FF2B5EF4-FFF2-40B4-BE49-F238E27FC236}">
                <a16:creationId xmlns:a16="http://schemas.microsoft.com/office/drawing/2014/main" id="{BC0D2770-491D-CBCB-353C-78127BDFF3D5}"/>
              </a:ext>
            </a:extLst>
          </p:cNvPr>
          <p:cNvPicPr>
            <a:picLocks noChangeAspect="1"/>
          </p:cNvPicPr>
          <p:nvPr>
            <a:videoFile r:link="rId3"/>
            <p:extLst>
              <p:ext uri="{DAA4B4D4-6D71-4841-9C94-3DE7FCFB9230}">
                <p14:media xmlns:p14="http://schemas.microsoft.com/office/powerpoint/2010/main" r:embed="rId2"/>
              </p:ext>
            </p:extLst>
          </p:nvPr>
        </p:nvPicPr>
        <p:blipFill>
          <a:blip r:embed="rId10"/>
          <a:stretch>
            <a:fillRect/>
          </a:stretch>
        </p:blipFill>
        <p:spPr>
          <a:xfrm>
            <a:off x="201385" y="1801585"/>
            <a:ext cx="5786363" cy="3254829"/>
          </a:xfrm>
          <a:prstGeom prst="rect">
            <a:avLst/>
          </a:prstGeom>
        </p:spPr>
      </p:pic>
      <p:pic>
        <p:nvPicPr>
          <p:cNvPr id="5" name="avatar_full_results" descr="avatar_full_results">
            <a:hlinkClick r:id="" action="ppaction://media"/>
            <a:extLst>
              <a:ext uri="{FF2B5EF4-FFF2-40B4-BE49-F238E27FC236}">
                <a16:creationId xmlns:a16="http://schemas.microsoft.com/office/drawing/2014/main" id="{097785D2-DC45-7659-2014-90A4BAC154B1}"/>
              </a:ext>
            </a:extLst>
          </p:cNvPr>
          <p:cNvPicPr>
            <a:picLocks noChangeAspect="1"/>
          </p:cNvPicPr>
          <p:nvPr>
            <a:videoFile r:link="rId5"/>
            <p:extLst>
              <p:ext uri="{DAA4B4D4-6D71-4841-9C94-3DE7FCFB9230}">
                <p14:media xmlns:p14="http://schemas.microsoft.com/office/powerpoint/2010/main" r:embed="rId4"/>
              </p:ext>
            </p:extLst>
          </p:nvPr>
        </p:nvPicPr>
        <p:blipFill>
          <a:blip r:embed="rId11"/>
          <a:stretch>
            <a:fillRect/>
          </a:stretch>
        </p:blipFill>
        <p:spPr>
          <a:xfrm>
            <a:off x="6207579" y="1801585"/>
            <a:ext cx="5786362" cy="3254829"/>
          </a:xfrm>
          <a:prstGeom prst="rect">
            <a:avLst/>
          </a:prstGeom>
        </p:spPr>
      </p:pic>
      <p:sp>
        <p:nvSpPr>
          <p:cNvPr id="8" name="文本框 7">
            <a:extLst>
              <a:ext uri="{FF2B5EF4-FFF2-40B4-BE49-F238E27FC236}">
                <a16:creationId xmlns:a16="http://schemas.microsoft.com/office/drawing/2014/main" id="{9C0EEC18-8E73-A4C5-D220-B3537004BA2D}"/>
              </a:ext>
            </a:extLst>
          </p:cNvPr>
          <p:cNvSpPr txBox="1"/>
          <p:nvPr/>
        </p:nvSpPr>
        <p:spPr>
          <a:xfrm>
            <a:off x="201386" y="1075584"/>
            <a:ext cx="3264548" cy="646331"/>
          </a:xfrm>
          <a:prstGeom prst="rect">
            <a:avLst/>
          </a:prstGeom>
          <a:noFill/>
        </p:spPr>
        <p:txBody>
          <a:bodyPr wrap="none" rtlCol="0">
            <a:spAutoFit/>
          </a:bodyPr>
          <a:lstStyle/>
          <a:p>
            <a:r>
              <a:rPr kumimoji="1" lang="en-US" altLang="zh-CN" sz="3600" b="1" dirty="0">
                <a:latin typeface="Calibri" panose="020F0502020204030204" pitchFamily="34" charset="0"/>
                <a:cs typeface="Calibri" panose="020F0502020204030204" pitchFamily="34" charset="0"/>
              </a:rPr>
              <a:t>Mask inpainting</a:t>
            </a:r>
            <a:endParaRPr kumimoji="1" lang="zh-CN" altLang="en-US" sz="3600" b="1" dirty="0">
              <a:latin typeface="Calibri" panose="020F0502020204030204" pitchFamily="34" charset="0"/>
              <a:cs typeface="Calibri" panose="020F0502020204030204" pitchFamily="34" charset="0"/>
            </a:endParaRPr>
          </a:p>
        </p:txBody>
      </p:sp>
      <p:sp>
        <p:nvSpPr>
          <p:cNvPr id="9" name="文本框 8">
            <a:extLst>
              <a:ext uri="{FF2B5EF4-FFF2-40B4-BE49-F238E27FC236}">
                <a16:creationId xmlns:a16="http://schemas.microsoft.com/office/drawing/2014/main" id="{473CC185-AEF6-C258-E3B6-8E3C667A3831}"/>
              </a:ext>
            </a:extLst>
          </p:cNvPr>
          <p:cNvSpPr txBox="1"/>
          <p:nvPr/>
        </p:nvSpPr>
        <p:spPr>
          <a:xfrm>
            <a:off x="659262" y="5043752"/>
            <a:ext cx="4867294" cy="830997"/>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Input video</a:t>
            </a:r>
          </a:p>
          <a:p>
            <a:pPr algn="ctr"/>
            <a:r>
              <a:rPr kumimoji="1" lang="en-US" altLang="zh-CN" sz="2000" i="1" dirty="0">
                <a:latin typeface="Calibri" panose="020F0502020204030204" pitchFamily="34" charset="0"/>
                <a:cs typeface="Calibri" panose="020F0502020204030204" pitchFamily="34" charset="0"/>
              </a:rPr>
              <a:t>(red indicates the occluded/corrupted region)</a:t>
            </a:r>
            <a:endParaRPr kumimoji="1" lang="zh-CN" altLang="en-US" sz="2000" i="1" dirty="0">
              <a:latin typeface="Calibri" panose="020F0502020204030204" pitchFamily="34" charset="0"/>
              <a:cs typeface="Calibri" panose="020F0502020204030204" pitchFamily="34" charset="0"/>
            </a:endParaRPr>
          </a:p>
        </p:txBody>
      </p:sp>
      <p:sp>
        <p:nvSpPr>
          <p:cNvPr id="10" name="文本框 9">
            <a:extLst>
              <a:ext uri="{FF2B5EF4-FFF2-40B4-BE49-F238E27FC236}">
                <a16:creationId xmlns:a16="http://schemas.microsoft.com/office/drawing/2014/main" id="{A4499D39-104D-847E-5279-660377E64CD0}"/>
              </a:ext>
            </a:extLst>
          </p:cNvPr>
          <p:cNvSpPr txBox="1"/>
          <p:nvPr/>
        </p:nvSpPr>
        <p:spPr>
          <a:xfrm>
            <a:off x="7885945" y="5043752"/>
            <a:ext cx="2426306" cy="523220"/>
          </a:xfrm>
          <a:prstGeom prst="rect">
            <a:avLst/>
          </a:prstGeom>
          <a:noFill/>
        </p:spPr>
        <p:txBody>
          <a:bodyPr wrap="none" rtlCol="0">
            <a:spAutoFit/>
          </a:bodyPr>
          <a:lstStyle/>
          <a:p>
            <a:pPr algn="ctr"/>
            <a:r>
              <a:rPr kumimoji="1" lang="en-US" altLang="zh-CN" sz="2800" i="1" dirty="0" err="1">
                <a:latin typeface="Calibri" panose="020F0502020204030204" pitchFamily="34" charset="0"/>
                <a:cs typeface="Calibri" panose="020F0502020204030204" pitchFamily="34" charset="0"/>
              </a:rPr>
              <a:t>Inpainted</a:t>
            </a:r>
            <a:r>
              <a:rPr kumimoji="1" lang="en-US" altLang="zh-CN" sz="2800" i="1" dirty="0">
                <a:latin typeface="Calibri" panose="020F0502020204030204" pitchFamily="34" charset="0"/>
                <a:cs typeface="Calibri" panose="020F0502020204030204" pitchFamily="34" charset="0"/>
              </a:rPr>
              <a:t> video</a:t>
            </a:r>
          </a:p>
        </p:txBody>
      </p:sp>
      <p:grpSp>
        <p:nvGrpSpPr>
          <p:cNvPr id="11" name="组合 10">
            <a:extLst>
              <a:ext uri="{FF2B5EF4-FFF2-40B4-BE49-F238E27FC236}">
                <a16:creationId xmlns:a16="http://schemas.microsoft.com/office/drawing/2014/main" id="{180B83E3-61AD-60EB-7FBB-10486F0E0E22}"/>
              </a:ext>
            </a:extLst>
          </p:cNvPr>
          <p:cNvGrpSpPr/>
          <p:nvPr/>
        </p:nvGrpSpPr>
        <p:grpSpPr>
          <a:xfrm>
            <a:off x="-33274" y="6535369"/>
            <a:ext cx="12225274" cy="322630"/>
            <a:chOff x="-33274" y="6535369"/>
            <a:chExt cx="12225274" cy="322630"/>
          </a:xfrm>
        </p:grpSpPr>
        <p:sp>
          <p:nvSpPr>
            <p:cNvPr id="12" name="矩形 11">
              <a:extLst>
                <a:ext uri="{FF2B5EF4-FFF2-40B4-BE49-F238E27FC236}">
                  <a16:creationId xmlns:a16="http://schemas.microsoft.com/office/drawing/2014/main" id="{D9B37724-B11F-7301-A451-7106DACBED98}"/>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3" name="矩形 12">
              <a:extLst>
                <a:ext uri="{FF2B5EF4-FFF2-40B4-BE49-F238E27FC236}">
                  <a16:creationId xmlns:a16="http://schemas.microsoft.com/office/drawing/2014/main" id="{CAABB249-9222-05DA-D48B-421BC8DDB500}"/>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4" name="矩形 13">
              <a:extLst>
                <a:ext uri="{FF2B5EF4-FFF2-40B4-BE49-F238E27FC236}">
                  <a16:creationId xmlns:a16="http://schemas.microsoft.com/office/drawing/2014/main" id="{A31CA1C9-FC65-5A03-4EE1-451A01CBB363}"/>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7" name="音频 6">
            <a:hlinkClick r:id="" action="ppaction://media"/>
            <a:extLst>
              <a:ext uri="{FF2B5EF4-FFF2-40B4-BE49-F238E27FC236}">
                <a16:creationId xmlns:a16="http://schemas.microsoft.com/office/drawing/2014/main" id="{EC55361D-BD1F-4686-BAAC-3D155B1A37C7}"/>
              </a:ext>
            </a:extLst>
          </p:cNvPr>
          <p:cNvPicPr>
            <a:picLocks noChangeAspect="1"/>
          </p:cNvPicPr>
          <p:nvPr>
            <a:audioFile r:link="rId7"/>
            <p:extLst>
              <p:ext uri="{DAA4B4D4-6D71-4841-9C94-3DE7FCFB9230}">
                <p14:media xmlns:p14="http://schemas.microsoft.com/office/powerpoint/2010/main" r:embed="rId6"/>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506607388"/>
      </p:ext>
    </p:extLst>
  </p:cSld>
  <p:clrMapOvr>
    <a:masterClrMapping/>
  </p:clrMapOvr>
  <mc:AlternateContent xmlns:mc="http://schemas.openxmlformats.org/markup-compatibility/2006">
    <mc:Choice xmlns:p14="http://schemas.microsoft.com/office/powerpoint/2010/main" Requires="p14">
      <p:transition spd="slow" p14:dur="2000" advTm="29886"/>
    </mc:Choice>
    <mc:Fallback>
      <p:transition spd="slow" advTm="29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34" fill="hold"/>
                                        <p:tgtEl>
                                          <p:spTgt spid="2"/>
                                        </p:tgtEl>
                                      </p:cBhvr>
                                    </p:cmd>
                                  </p:childTnLst>
                                </p:cTn>
                              </p:par>
                              <p:par>
                                <p:cTn id="11" presetID="1" presetClass="mediacall" presetSubtype="0" fill="hold" nodeType="withEffect">
                                  <p:stCondLst>
                                    <p:cond delay="0"/>
                                  </p:stCondLst>
                                  <p:childTnLst>
                                    <p:cmd type="call" cmd="playFrom(0.0)">
                                      <p:cBhvr>
                                        <p:cTn id="12" dur="43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repeatCount="indefinite" fill="hold" display="0">
                  <p:stCondLst>
                    <p:cond delay="indefinite"/>
                  </p:stCondLst>
                </p:cTn>
                <p:tgtEl>
                  <p:spTgt spid="2"/>
                </p:tgtEl>
              </p:cMediaNode>
            </p:vide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2"/>
                                        </p:tgtEl>
                                      </p:cBhvr>
                                    </p:cmd>
                                  </p:childTnLst>
                                </p:cTn>
                              </p:par>
                            </p:childTnLst>
                          </p:cTn>
                        </p:par>
                      </p:childTnLst>
                    </p:cTn>
                  </p:par>
                </p:childTnLst>
              </p:cTn>
              <p:nextCondLst>
                <p:cond evt="onClick" delay="0">
                  <p:tgtEl>
                    <p:spTgt spid="2"/>
                  </p:tgtEl>
                </p:cond>
              </p:nextCondLst>
            </p:seq>
            <p:video>
              <p:cMediaNode vol="80000">
                <p:cTn id="19" repeatCount="indefinite"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audio isNarration="1">
              <p:cMediaNode vol="80000" showWhenStopped="0">
                <p:cTn id="25"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8386" objId="2"/>
        <p14:playEvt time="8442" objId="5"/>
        <p14:playEvt time="12799" objId="2"/>
        <p14:playEvt time="12813" objId="5"/>
        <p14:playEvt time="17239" objId="2"/>
        <p14:playEvt time="17239" objId="5"/>
        <p14:playEvt time="21643" objId="2"/>
        <p14:playEvt time="21643" objId="5"/>
        <p14:playEvt time="26040" objId="2"/>
        <p14:playEvt time="26040" objId="5"/>
        <p14:stopEvt time="29886" objId="2"/>
        <p14:stopEvt time="29886" objId="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2FGVI-DEMO-HQ" descr="E2FGVI-DEMO-HQ">
            <a:hlinkClick r:id="" action="ppaction://media"/>
            <a:extLst>
              <a:ext uri="{FF2B5EF4-FFF2-40B4-BE49-F238E27FC236}">
                <a16:creationId xmlns:a16="http://schemas.microsoft.com/office/drawing/2014/main" id="{D9E7FD83-FD24-FEA2-67B1-653A5897DCBC}"/>
              </a:ext>
            </a:extLst>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6350" y="4763"/>
            <a:ext cx="12192000" cy="6858000"/>
          </a:xfrm>
          <a:prstGeom prst="rect">
            <a:avLst/>
          </a:prstGeom>
        </p:spPr>
      </p:pic>
      <p:pic>
        <p:nvPicPr>
          <p:cNvPr id="4" name="音频 3">
            <a:hlinkClick r:id="" action="ppaction://media"/>
            <a:extLst>
              <a:ext uri="{FF2B5EF4-FFF2-40B4-BE49-F238E27FC236}">
                <a16:creationId xmlns:a16="http://schemas.microsoft.com/office/drawing/2014/main" id="{FA46CDE4-84D8-4C2C-82E6-82D7A3043C51}"/>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69499251"/>
      </p:ext>
    </p:extLst>
  </p:cSld>
  <p:clrMapOvr>
    <a:masterClrMapping/>
  </p:clrMapOvr>
  <mc:AlternateContent xmlns:mc="http://schemas.openxmlformats.org/markup-compatibility/2006">
    <mc:Choice xmlns:p14="http://schemas.microsoft.com/office/powerpoint/2010/main" Requires="p14">
      <p:transition spd="slow" p14:dur="2000" advTm="34236"/>
    </mc:Choice>
    <mc:Fallback>
      <p:transition spd="slow" advTm="3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00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4289" objId="2"/>
        <p14:stopEvt time="34155" objId="2"/>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Background</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19" name="组合 18">
            <a:extLst>
              <a:ext uri="{FF2B5EF4-FFF2-40B4-BE49-F238E27FC236}">
                <a16:creationId xmlns:a16="http://schemas.microsoft.com/office/drawing/2014/main" id="{B8BC60F0-1484-9576-6942-39CD02849186}"/>
              </a:ext>
            </a:extLst>
          </p:cNvPr>
          <p:cNvGrpSpPr/>
          <p:nvPr/>
        </p:nvGrpSpPr>
        <p:grpSpPr>
          <a:xfrm>
            <a:off x="1676402" y="5514421"/>
            <a:ext cx="8839080" cy="690948"/>
            <a:chOff x="2013493" y="1811190"/>
            <a:chExt cx="8133523" cy="635795"/>
          </a:xfrm>
        </p:grpSpPr>
        <p:sp>
          <p:nvSpPr>
            <p:cNvPr id="21" name="矩形: 圆角 6">
              <a:extLst>
                <a:ext uri="{FF2B5EF4-FFF2-40B4-BE49-F238E27FC236}">
                  <a16:creationId xmlns:a16="http://schemas.microsoft.com/office/drawing/2014/main" id="{B2C215A3-1346-A8E6-2D77-AC832FC3FEE0}"/>
                </a:ext>
              </a:extLst>
            </p:cNvPr>
            <p:cNvSpPr/>
            <p:nvPr/>
          </p:nvSpPr>
          <p:spPr>
            <a:xfrm>
              <a:off x="5175704" y="1811191"/>
              <a:ext cx="1597820"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b="1" i="1" dirty="0">
                  <a:solidFill>
                    <a:schemeClr val="tx1"/>
                  </a:solidFill>
                  <a:latin typeface="Calibri" panose="020F0502020204030204" pitchFamily="34" charset="0"/>
                  <a:ea typeface="微软雅黑" panose="020B0503020204020204" pitchFamily="34" charset="-122"/>
                  <a:cs typeface="Calibri" panose="020F0502020204030204" pitchFamily="34" charset="0"/>
                </a:rPr>
                <a:t>Pixel</a:t>
              </a:r>
              <a:r>
                <a:rPr lang="en-US" altLang="zh-CN" sz="22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 </a:t>
              </a: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propagation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2" name="矩形: 圆角 7">
              <a:extLst>
                <a:ext uri="{FF2B5EF4-FFF2-40B4-BE49-F238E27FC236}">
                  <a16:creationId xmlns:a16="http://schemas.microsoft.com/office/drawing/2014/main" id="{792A4642-BE62-C761-8058-35F47EFF4D0A}"/>
                </a:ext>
              </a:extLst>
            </p:cNvPr>
            <p:cNvSpPr/>
            <p:nvPr/>
          </p:nvSpPr>
          <p:spPr>
            <a:xfrm>
              <a:off x="3184979" y="181119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4" name="矩形: 圆角 1">
              <a:extLst>
                <a:ext uri="{FF2B5EF4-FFF2-40B4-BE49-F238E27FC236}">
                  <a16:creationId xmlns:a16="http://schemas.microsoft.com/office/drawing/2014/main" id="{981651B5-466E-E4D3-1820-C296CBE4BDA8}"/>
                </a:ext>
              </a:extLst>
            </p:cNvPr>
            <p:cNvSpPr/>
            <p:nvPr/>
          </p:nvSpPr>
          <p:spPr>
            <a:xfrm>
              <a:off x="7202411" y="1811191"/>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sp>
          <p:nvSpPr>
            <p:cNvPr id="25" name="文本框 24">
              <a:extLst>
                <a:ext uri="{FF2B5EF4-FFF2-40B4-BE49-F238E27FC236}">
                  <a16:creationId xmlns:a16="http://schemas.microsoft.com/office/drawing/2014/main" id="{C1D79237-430A-00D6-0FB0-6BBBDF8A9796}"/>
                </a:ext>
              </a:extLst>
            </p:cNvPr>
            <p:cNvSpPr txBox="1"/>
            <p:nvPr/>
          </p:nvSpPr>
          <p:spPr>
            <a:xfrm>
              <a:off x="2013493" y="1917348"/>
              <a:ext cx="858717" cy="424814"/>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cxnSp>
          <p:nvCxnSpPr>
            <p:cNvPr id="26" name="直接箭头连接符 15">
              <a:extLst>
                <a:ext uri="{FF2B5EF4-FFF2-40B4-BE49-F238E27FC236}">
                  <a16:creationId xmlns:a16="http://schemas.microsoft.com/office/drawing/2014/main" id="{659AE5BE-559F-A3BA-C4C9-31FCB4B85532}"/>
                </a:ext>
              </a:extLst>
            </p:cNvPr>
            <p:cNvCxnSpPr>
              <a:stCxn id="22" idx="3"/>
              <a:endCxn id="21" idx="1"/>
            </p:cNvCxnSpPr>
            <p:nvPr/>
          </p:nvCxnSpPr>
          <p:spPr>
            <a:xfrm>
              <a:off x="4782799" y="2129087"/>
              <a:ext cx="392905"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接箭头连接符 19">
              <a:extLst>
                <a:ext uri="{FF2B5EF4-FFF2-40B4-BE49-F238E27FC236}">
                  <a16:creationId xmlns:a16="http://schemas.microsoft.com/office/drawing/2014/main" id="{3AD3223C-CA33-2FDB-1C0D-E85F413F8487}"/>
                </a:ext>
              </a:extLst>
            </p:cNvPr>
            <p:cNvCxnSpPr>
              <a:stCxn id="21" idx="3"/>
              <a:endCxn id="24" idx="1"/>
            </p:cNvCxnSpPr>
            <p:nvPr/>
          </p:nvCxnSpPr>
          <p:spPr>
            <a:xfrm>
              <a:off x="6773524" y="2129087"/>
              <a:ext cx="428887"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接箭头连接符 22">
              <a:extLst>
                <a:ext uri="{FF2B5EF4-FFF2-40B4-BE49-F238E27FC236}">
                  <a16:creationId xmlns:a16="http://schemas.microsoft.com/office/drawing/2014/main" id="{B5D5D60A-375C-5AC3-A46E-3A8A3264D74E}"/>
                </a:ext>
              </a:extLst>
            </p:cNvPr>
            <p:cNvCxnSpPr>
              <a:cxnSpLocks/>
              <a:stCxn id="25" idx="3"/>
              <a:endCxn id="22" idx="1"/>
            </p:cNvCxnSpPr>
            <p:nvPr/>
          </p:nvCxnSpPr>
          <p:spPr>
            <a:xfrm flipV="1">
              <a:off x="2872210" y="2129087"/>
              <a:ext cx="312769" cy="668"/>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接箭头连接符 40">
              <a:extLst>
                <a:ext uri="{FF2B5EF4-FFF2-40B4-BE49-F238E27FC236}">
                  <a16:creationId xmlns:a16="http://schemas.microsoft.com/office/drawing/2014/main" id="{74DC29FA-63C0-F0EC-0EF2-60D73EA138F5}"/>
                </a:ext>
              </a:extLst>
            </p:cNvPr>
            <p:cNvCxnSpPr/>
            <p:nvPr/>
          </p:nvCxnSpPr>
          <p:spPr>
            <a:xfrm>
              <a:off x="8800231" y="2144972"/>
              <a:ext cx="300404"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30" name="文本框 29">
              <a:extLst>
                <a:ext uri="{FF2B5EF4-FFF2-40B4-BE49-F238E27FC236}">
                  <a16:creationId xmlns:a16="http://schemas.microsoft.com/office/drawing/2014/main" id="{ED7C0124-A617-7B68-1A06-F1187BEC1D84}"/>
                </a:ext>
              </a:extLst>
            </p:cNvPr>
            <p:cNvSpPr txBox="1"/>
            <p:nvPr/>
          </p:nvSpPr>
          <p:spPr>
            <a:xfrm>
              <a:off x="9100634" y="1917348"/>
              <a:ext cx="1046382" cy="424814"/>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grpSp>
        <p:nvGrpSpPr>
          <p:cNvPr id="18" name="组合 17">
            <a:extLst>
              <a:ext uri="{FF2B5EF4-FFF2-40B4-BE49-F238E27FC236}">
                <a16:creationId xmlns:a16="http://schemas.microsoft.com/office/drawing/2014/main" id="{099C1971-C2FF-D46C-6BCA-C5C0E327C175}"/>
              </a:ext>
            </a:extLst>
          </p:cNvPr>
          <p:cNvGrpSpPr/>
          <p:nvPr/>
        </p:nvGrpSpPr>
        <p:grpSpPr>
          <a:xfrm>
            <a:off x="1676518" y="3369092"/>
            <a:ext cx="8838964" cy="1217560"/>
            <a:chOff x="1676518" y="2657379"/>
            <a:chExt cx="8838964" cy="1217560"/>
          </a:xfrm>
        </p:grpSpPr>
        <p:grpSp>
          <p:nvGrpSpPr>
            <p:cNvPr id="11" name="组合 10">
              <a:extLst>
                <a:ext uri="{FF2B5EF4-FFF2-40B4-BE49-F238E27FC236}">
                  <a16:creationId xmlns:a16="http://schemas.microsoft.com/office/drawing/2014/main" id="{5FAAB0F1-2E38-D22C-BA2F-7FC2418FDC25}"/>
                </a:ext>
              </a:extLst>
            </p:cNvPr>
            <p:cNvGrpSpPr/>
            <p:nvPr/>
          </p:nvGrpSpPr>
          <p:grpSpPr>
            <a:xfrm>
              <a:off x="2949510" y="2669904"/>
              <a:ext cx="1437432" cy="1205035"/>
              <a:chOff x="2949510" y="2669904"/>
              <a:chExt cx="1437432" cy="1205035"/>
            </a:xfrm>
          </p:grpSpPr>
          <p:sp>
            <p:nvSpPr>
              <p:cNvPr id="10" name="梯形 9">
                <a:extLst>
                  <a:ext uri="{FF2B5EF4-FFF2-40B4-BE49-F238E27FC236}">
                    <a16:creationId xmlns:a16="http://schemas.microsoft.com/office/drawing/2014/main" id="{C5CE0196-186C-BF89-9595-887EB91D8225}"/>
                  </a:ext>
                </a:extLst>
              </p:cNvPr>
              <p:cNvSpPr/>
              <p:nvPr/>
            </p:nvSpPr>
            <p:spPr>
              <a:xfrm rot="5400000">
                <a:off x="3065708" y="2553706"/>
                <a:ext cx="1205035" cy="1437432"/>
              </a:xfrm>
              <a:prstGeom prst="trapezoid">
                <a:avLst/>
              </a:prstGeom>
              <a:solidFill>
                <a:srgbClr val="CBD7E3"/>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kumimoji="1" lang="zh-CN" altLang="en-US" dirty="0">
                  <a:latin typeface="Calibri" panose="020F0502020204030204" pitchFamily="34" charset="0"/>
                  <a:cs typeface="Calibri" panose="020F0502020204030204" pitchFamily="34" charset="0"/>
                </a:endParaRPr>
              </a:p>
            </p:txBody>
          </p:sp>
          <p:sp>
            <p:nvSpPr>
              <p:cNvPr id="34" name="文本框 33">
                <a:extLst>
                  <a:ext uri="{FF2B5EF4-FFF2-40B4-BE49-F238E27FC236}">
                    <a16:creationId xmlns:a16="http://schemas.microsoft.com/office/drawing/2014/main" id="{B82D57B8-6084-BFD9-0CA3-664E0ADB175B}"/>
                  </a:ext>
                </a:extLst>
              </p:cNvPr>
              <p:cNvSpPr txBox="1"/>
              <p:nvPr/>
            </p:nvSpPr>
            <p:spPr>
              <a:xfrm>
                <a:off x="3082534" y="3083862"/>
                <a:ext cx="1195893" cy="430887"/>
              </a:xfrm>
              <a:prstGeom prst="rect">
                <a:avLst/>
              </a:prstGeom>
              <a:solidFill>
                <a:srgbClr val="CBD7E3"/>
              </a:solidFill>
            </p:spPr>
            <p:txBody>
              <a:bodyPr wrap="square" rtlCol="0">
                <a:spAutoFit/>
              </a:bodyPr>
              <a:lstStyle/>
              <a:p>
                <a:r>
                  <a:rPr kumimoji="1" lang="en-US" altLang="zh-CN" sz="2200" dirty="0">
                    <a:latin typeface="Calibri" panose="020F0502020204030204" pitchFamily="34" charset="0"/>
                    <a:cs typeface="Calibri" panose="020F0502020204030204" pitchFamily="34" charset="0"/>
                  </a:rPr>
                  <a:t>Encoder</a:t>
                </a:r>
                <a:endParaRPr kumimoji="1" lang="zh-CN" altLang="en-US" sz="2200" dirty="0">
                  <a:latin typeface="Calibri" panose="020F0502020204030204" pitchFamily="34" charset="0"/>
                  <a:cs typeface="Calibri" panose="020F0502020204030204" pitchFamily="34" charset="0"/>
                </a:endParaRPr>
              </a:p>
            </p:txBody>
          </p:sp>
        </p:grpSp>
        <p:grpSp>
          <p:nvGrpSpPr>
            <p:cNvPr id="12" name="组合 11">
              <a:extLst>
                <a:ext uri="{FF2B5EF4-FFF2-40B4-BE49-F238E27FC236}">
                  <a16:creationId xmlns:a16="http://schemas.microsoft.com/office/drawing/2014/main" id="{C9A0C6A6-4B9E-12DC-7AA6-47BB5F3942E6}"/>
                </a:ext>
              </a:extLst>
            </p:cNvPr>
            <p:cNvGrpSpPr/>
            <p:nvPr/>
          </p:nvGrpSpPr>
          <p:grpSpPr>
            <a:xfrm>
              <a:off x="7614435" y="2657379"/>
              <a:ext cx="1437432" cy="1205035"/>
              <a:chOff x="5262422" y="2669905"/>
              <a:chExt cx="1437432" cy="1205035"/>
            </a:xfrm>
          </p:grpSpPr>
          <p:sp>
            <p:nvSpPr>
              <p:cNvPr id="36" name="梯形 35">
                <a:extLst>
                  <a:ext uri="{FF2B5EF4-FFF2-40B4-BE49-F238E27FC236}">
                    <a16:creationId xmlns:a16="http://schemas.microsoft.com/office/drawing/2014/main" id="{202AA0FF-0645-F54A-60D1-C2B7C4452AD6}"/>
                  </a:ext>
                </a:extLst>
              </p:cNvPr>
              <p:cNvSpPr/>
              <p:nvPr/>
            </p:nvSpPr>
            <p:spPr>
              <a:xfrm rot="16200000">
                <a:off x="5378620" y="2553707"/>
                <a:ext cx="1205035" cy="1437432"/>
              </a:xfrm>
              <a:prstGeom prst="trapezoid">
                <a:avLst/>
              </a:prstGeom>
              <a:solidFill>
                <a:srgbClr val="CBD7E3"/>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kumimoji="1" lang="zh-CN" altLang="en-US" dirty="0">
                  <a:latin typeface="Calibri" panose="020F0502020204030204" pitchFamily="34" charset="0"/>
                  <a:cs typeface="Calibri" panose="020F0502020204030204" pitchFamily="34" charset="0"/>
                </a:endParaRPr>
              </a:p>
            </p:txBody>
          </p:sp>
          <p:sp>
            <p:nvSpPr>
              <p:cNvPr id="37" name="文本框 36">
                <a:extLst>
                  <a:ext uri="{FF2B5EF4-FFF2-40B4-BE49-F238E27FC236}">
                    <a16:creationId xmlns:a16="http://schemas.microsoft.com/office/drawing/2014/main" id="{22FF59C8-F395-58DB-D5BE-D6E666AA9EBD}"/>
                  </a:ext>
                </a:extLst>
              </p:cNvPr>
              <p:cNvSpPr txBox="1"/>
              <p:nvPr/>
            </p:nvSpPr>
            <p:spPr>
              <a:xfrm>
                <a:off x="5322805" y="3056978"/>
                <a:ext cx="1316664" cy="430887"/>
              </a:xfrm>
              <a:prstGeom prst="rect">
                <a:avLst/>
              </a:prstGeom>
              <a:solidFill>
                <a:srgbClr val="CBD7E3"/>
              </a:solidFill>
            </p:spPr>
            <p:txBody>
              <a:bodyPr wrap="square" rtlCol="0">
                <a:spAutoFit/>
              </a:bodyPr>
              <a:lstStyle/>
              <a:p>
                <a:pPr algn="ctr"/>
                <a:r>
                  <a:rPr kumimoji="1" lang="en-US" altLang="zh-CN" sz="2200" dirty="0">
                    <a:latin typeface="Calibri" panose="020F0502020204030204" pitchFamily="34" charset="0"/>
                    <a:cs typeface="Calibri" panose="020F0502020204030204" pitchFamily="34" charset="0"/>
                  </a:rPr>
                  <a:t>Decoder</a:t>
                </a:r>
                <a:endParaRPr kumimoji="1" lang="zh-CN" altLang="en-US" sz="2200" dirty="0">
                  <a:latin typeface="Calibri" panose="020F0502020204030204" pitchFamily="34" charset="0"/>
                  <a:cs typeface="Calibri" panose="020F0502020204030204" pitchFamily="34" charset="0"/>
                </a:endParaRPr>
              </a:p>
            </p:txBody>
          </p:sp>
        </p:grpSp>
        <p:sp>
          <p:nvSpPr>
            <p:cNvPr id="40" name="文本框 39">
              <a:extLst>
                <a:ext uri="{FF2B5EF4-FFF2-40B4-BE49-F238E27FC236}">
                  <a16:creationId xmlns:a16="http://schemas.microsoft.com/office/drawing/2014/main" id="{D5BB8D38-F435-A8B7-4213-E3886F683262}"/>
                </a:ext>
              </a:extLst>
            </p:cNvPr>
            <p:cNvSpPr txBox="1"/>
            <p:nvPr/>
          </p:nvSpPr>
          <p:spPr>
            <a:xfrm>
              <a:off x="1676518" y="3025444"/>
              <a:ext cx="933208" cy="461665"/>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sp>
          <p:nvSpPr>
            <p:cNvPr id="43" name="文本框 42">
              <a:extLst>
                <a:ext uri="{FF2B5EF4-FFF2-40B4-BE49-F238E27FC236}">
                  <a16:creationId xmlns:a16="http://schemas.microsoft.com/office/drawing/2014/main" id="{188F0C7C-F4C3-5E45-A4EA-1A5D2A4FF4F5}"/>
                </a:ext>
              </a:extLst>
            </p:cNvPr>
            <p:cNvSpPr txBox="1"/>
            <p:nvPr/>
          </p:nvSpPr>
          <p:spPr>
            <a:xfrm>
              <a:off x="9369140" y="3039639"/>
              <a:ext cx="1146342" cy="461665"/>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sp>
          <p:nvSpPr>
            <p:cNvPr id="13" name="矩形 12">
              <a:extLst>
                <a:ext uri="{FF2B5EF4-FFF2-40B4-BE49-F238E27FC236}">
                  <a16:creationId xmlns:a16="http://schemas.microsoft.com/office/drawing/2014/main" id="{856FDDA0-5038-A00D-4068-5BF8308DF9D1}"/>
                </a:ext>
              </a:extLst>
            </p:cNvPr>
            <p:cNvSpPr/>
            <p:nvPr/>
          </p:nvSpPr>
          <p:spPr>
            <a:xfrm>
              <a:off x="4685936" y="2971457"/>
              <a:ext cx="2629506" cy="566842"/>
            </a:xfrm>
            <a:prstGeom prst="rect">
              <a:avLst/>
            </a:prstGeom>
            <a:solidFill>
              <a:schemeClr val="accent3">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2400" dirty="0">
                  <a:solidFill>
                    <a:schemeClr val="tx1"/>
                  </a:solidFill>
                  <a:latin typeface="Calibri" panose="020F0502020204030204" pitchFamily="34" charset="0"/>
                  <a:cs typeface="Calibri" panose="020F0502020204030204" pitchFamily="34" charset="0"/>
                </a:rPr>
                <a:t>Bottleneck</a:t>
              </a:r>
              <a:endParaRPr kumimoji="1" lang="zh-CN" altLang="en-US" sz="2400" dirty="0">
                <a:solidFill>
                  <a:schemeClr val="tx1"/>
                </a:solidFill>
                <a:latin typeface="Calibri" panose="020F0502020204030204" pitchFamily="34" charset="0"/>
                <a:cs typeface="Calibri" panose="020F0502020204030204" pitchFamily="34" charset="0"/>
              </a:endParaRPr>
            </a:p>
          </p:txBody>
        </p:sp>
        <p:cxnSp>
          <p:nvCxnSpPr>
            <p:cNvPr id="44" name="直接箭头连接符 22">
              <a:extLst>
                <a:ext uri="{FF2B5EF4-FFF2-40B4-BE49-F238E27FC236}">
                  <a16:creationId xmlns:a16="http://schemas.microsoft.com/office/drawing/2014/main" id="{A9BE56BE-27F9-2113-2ABD-E5AA224193F3}"/>
                </a:ext>
              </a:extLst>
            </p:cNvPr>
            <p:cNvCxnSpPr>
              <a:cxnSpLocks/>
            </p:cNvCxnSpPr>
            <p:nvPr/>
          </p:nvCxnSpPr>
          <p:spPr>
            <a:xfrm flipV="1">
              <a:off x="2609610" y="3265253"/>
              <a:ext cx="339901" cy="726"/>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45" name="直接箭头连接符 40">
              <a:extLst>
                <a:ext uri="{FF2B5EF4-FFF2-40B4-BE49-F238E27FC236}">
                  <a16:creationId xmlns:a16="http://schemas.microsoft.com/office/drawing/2014/main" id="{420E2F2A-E8AB-5C00-BFA2-DFC230F79B57}"/>
                </a:ext>
              </a:extLst>
            </p:cNvPr>
            <p:cNvCxnSpPr/>
            <p:nvPr/>
          </p:nvCxnSpPr>
          <p:spPr>
            <a:xfrm>
              <a:off x="9051867" y="3282516"/>
              <a:ext cx="326463"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sp>
        <p:nvSpPr>
          <p:cNvPr id="14" name="文本框 13">
            <a:extLst>
              <a:ext uri="{FF2B5EF4-FFF2-40B4-BE49-F238E27FC236}">
                <a16:creationId xmlns:a16="http://schemas.microsoft.com/office/drawing/2014/main" id="{5CAC9B4B-66C9-6ECA-C73F-6CE759D588AB}"/>
              </a:ext>
            </a:extLst>
          </p:cNvPr>
          <p:cNvSpPr txBox="1"/>
          <p:nvPr/>
        </p:nvSpPr>
        <p:spPr>
          <a:xfrm>
            <a:off x="334820" y="908858"/>
            <a:ext cx="5022337"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1. Patch-borrowing methods</a:t>
            </a:r>
            <a:endParaRPr kumimoji="1" lang="zh-CN" altLang="en-US" sz="3200" b="1" dirty="0">
              <a:latin typeface="Calibri" panose="020F0502020204030204" pitchFamily="34" charset="0"/>
              <a:cs typeface="Calibri" panose="020F0502020204030204" pitchFamily="34" charset="0"/>
            </a:endParaRPr>
          </a:p>
        </p:txBody>
      </p:sp>
      <p:sp>
        <p:nvSpPr>
          <p:cNvPr id="46" name="文本框 45">
            <a:extLst>
              <a:ext uri="{FF2B5EF4-FFF2-40B4-BE49-F238E27FC236}">
                <a16:creationId xmlns:a16="http://schemas.microsoft.com/office/drawing/2014/main" id="{6A56A63A-4DCE-6A57-CE77-C01E72150C2D}"/>
              </a:ext>
            </a:extLst>
          </p:cNvPr>
          <p:cNvSpPr txBox="1"/>
          <p:nvPr/>
        </p:nvSpPr>
        <p:spPr>
          <a:xfrm>
            <a:off x="334820" y="2722290"/>
            <a:ext cx="5537863"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2. Autoencoder-based methods</a:t>
            </a:r>
            <a:endParaRPr kumimoji="1" lang="zh-CN" altLang="en-US" sz="3200" b="1" dirty="0">
              <a:latin typeface="Calibri" panose="020F0502020204030204" pitchFamily="34" charset="0"/>
              <a:cs typeface="Calibri" panose="020F0502020204030204" pitchFamily="34" charset="0"/>
            </a:endParaRPr>
          </a:p>
        </p:txBody>
      </p:sp>
      <p:sp>
        <p:nvSpPr>
          <p:cNvPr id="48" name="文本框 47">
            <a:extLst>
              <a:ext uri="{FF2B5EF4-FFF2-40B4-BE49-F238E27FC236}">
                <a16:creationId xmlns:a16="http://schemas.microsoft.com/office/drawing/2014/main" id="{B4AE23B8-A3B3-3158-6816-77264345F8D0}"/>
              </a:ext>
            </a:extLst>
          </p:cNvPr>
          <p:cNvSpPr txBox="1"/>
          <p:nvPr/>
        </p:nvSpPr>
        <p:spPr>
          <a:xfrm>
            <a:off x="334819" y="4760361"/>
            <a:ext cx="4288290"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3. Flow-guided methods</a:t>
            </a:r>
            <a:endParaRPr kumimoji="1" lang="zh-CN" altLang="en-US" sz="3200" b="1" dirty="0">
              <a:latin typeface="Calibri" panose="020F0502020204030204" pitchFamily="34" charset="0"/>
              <a:cs typeface="Calibri" panose="020F0502020204030204" pitchFamily="34" charset="0"/>
            </a:endParaRPr>
          </a:p>
        </p:txBody>
      </p:sp>
      <p:grpSp>
        <p:nvGrpSpPr>
          <p:cNvPr id="69" name="组合 68">
            <a:extLst>
              <a:ext uri="{FF2B5EF4-FFF2-40B4-BE49-F238E27FC236}">
                <a16:creationId xmlns:a16="http://schemas.microsoft.com/office/drawing/2014/main" id="{ED09F042-65A9-4EED-9A1B-BD2AAA1608CF}"/>
              </a:ext>
            </a:extLst>
          </p:cNvPr>
          <p:cNvGrpSpPr/>
          <p:nvPr/>
        </p:nvGrpSpPr>
        <p:grpSpPr>
          <a:xfrm>
            <a:off x="6490007" y="993498"/>
            <a:ext cx="3973901" cy="1602562"/>
            <a:chOff x="7057407" y="972392"/>
            <a:chExt cx="4239513" cy="1709676"/>
          </a:xfrm>
        </p:grpSpPr>
        <p:cxnSp>
          <p:nvCxnSpPr>
            <p:cNvPr id="68" name="直线连接符 67">
              <a:extLst>
                <a:ext uri="{FF2B5EF4-FFF2-40B4-BE49-F238E27FC236}">
                  <a16:creationId xmlns:a16="http://schemas.microsoft.com/office/drawing/2014/main" id="{422328A8-2868-0EFA-DA3F-FF7AB58D3318}"/>
                </a:ext>
              </a:extLst>
            </p:cNvPr>
            <p:cNvCxnSpPr>
              <a:cxnSpLocks/>
            </p:cNvCxnSpPr>
            <p:nvPr/>
          </p:nvCxnSpPr>
          <p:spPr>
            <a:xfrm flipV="1">
              <a:off x="7119232" y="1900037"/>
              <a:ext cx="2427835" cy="526053"/>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49" name="图片 48">
              <a:extLst>
                <a:ext uri="{FF2B5EF4-FFF2-40B4-BE49-F238E27FC236}">
                  <a16:creationId xmlns:a16="http://schemas.microsoft.com/office/drawing/2014/main" id="{990DEE43-3F6C-31B9-C170-CB114D2379A3}"/>
                </a:ext>
              </a:extLst>
            </p:cNvPr>
            <p:cNvPicPr>
              <a:picLocks noChangeAspect="1"/>
            </p:cNvPicPr>
            <p:nvPr/>
          </p:nvPicPr>
          <p:blipFill rotWithShape="1">
            <a:blip r:embed="rId6">
              <a:extLst>
                <a:ext uri="{28A0092B-C50C-407E-A947-70E740481C1C}">
                  <a14:useLocalDpi xmlns:a14="http://schemas.microsoft.com/office/drawing/2010/main" val="0"/>
                </a:ext>
              </a:extLst>
            </a:blip>
            <a:srcRect r="50801"/>
            <a:stretch/>
          </p:blipFill>
          <p:spPr>
            <a:xfrm>
              <a:off x="9478575" y="1062619"/>
              <a:ext cx="1818345" cy="970417"/>
            </a:xfrm>
            <a:prstGeom prst="rect">
              <a:avLst/>
            </a:prstGeom>
            <a:scene3d>
              <a:camera prst="isometricOffAxis2Left"/>
              <a:lightRig rig="threePt" dir="t"/>
            </a:scene3d>
          </p:spPr>
        </p:pic>
        <p:pic>
          <p:nvPicPr>
            <p:cNvPr id="55" name="图片 54">
              <a:extLst>
                <a:ext uri="{FF2B5EF4-FFF2-40B4-BE49-F238E27FC236}">
                  <a16:creationId xmlns:a16="http://schemas.microsoft.com/office/drawing/2014/main" id="{BA46D59C-627E-681F-ECB1-701C6B9FFDDD}"/>
                </a:ext>
              </a:extLst>
            </p:cNvPr>
            <p:cNvPicPr>
              <a:picLocks noChangeAspect="1"/>
            </p:cNvPicPr>
            <p:nvPr/>
          </p:nvPicPr>
          <p:blipFill rotWithShape="1">
            <a:blip r:embed="rId7">
              <a:extLst>
                <a:ext uri="{28A0092B-C50C-407E-A947-70E740481C1C}">
                  <a14:useLocalDpi xmlns:a14="http://schemas.microsoft.com/office/drawing/2010/main" val="0"/>
                </a:ext>
              </a:extLst>
            </a:blip>
            <a:srcRect r="50801"/>
            <a:stretch/>
          </p:blipFill>
          <p:spPr>
            <a:xfrm>
              <a:off x="7057407" y="1626972"/>
              <a:ext cx="1818345" cy="970417"/>
            </a:xfrm>
            <a:prstGeom prst="rect">
              <a:avLst/>
            </a:prstGeom>
            <a:scene3d>
              <a:camera prst="isometricOffAxis2Left"/>
              <a:lightRig rig="threePt" dir="t"/>
            </a:scene3d>
          </p:spPr>
        </p:pic>
        <p:sp>
          <p:nvSpPr>
            <p:cNvPr id="60" name="矩形 59">
              <a:extLst>
                <a:ext uri="{FF2B5EF4-FFF2-40B4-BE49-F238E27FC236}">
                  <a16:creationId xmlns:a16="http://schemas.microsoft.com/office/drawing/2014/main" id="{D4061DD8-EE8B-55F0-BDA3-505C9E83B3FB}"/>
                </a:ext>
              </a:extLst>
            </p:cNvPr>
            <p:cNvSpPr/>
            <p:nvPr/>
          </p:nvSpPr>
          <p:spPr>
            <a:xfrm>
              <a:off x="9478575" y="1062619"/>
              <a:ext cx="1818345" cy="970417"/>
            </a:xfrm>
            <a:prstGeom prst="rect">
              <a:avLst/>
            </a:prstGeom>
            <a:solidFill>
              <a:schemeClr val="bg1">
                <a:alpha val="49880"/>
              </a:schemeClr>
            </a:solidFill>
            <a:ln>
              <a:noFill/>
            </a:ln>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cxnSp>
          <p:nvCxnSpPr>
            <p:cNvPr id="57" name="直线连接符 56">
              <a:extLst>
                <a:ext uri="{FF2B5EF4-FFF2-40B4-BE49-F238E27FC236}">
                  <a16:creationId xmlns:a16="http://schemas.microsoft.com/office/drawing/2014/main" id="{24D0DD4D-4276-AC17-6318-B63FCF3A2DB7}"/>
                </a:ext>
              </a:extLst>
            </p:cNvPr>
            <p:cNvCxnSpPr>
              <a:cxnSpLocks/>
            </p:cNvCxnSpPr>
            <p:nvPr/>
          </p:nvCxnSpPr>
          <p:spPr>
            <a:xfrm flipV="1">
              <a:off x="8776459" y="1263328"/>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5" name="直线连接符 64">
              <a:extLst>
                <a:ext uri="{FF2B5EF4-FFF2-40B4-BE49-F238E27FC236}">
                  <a16:creationId xmlns:a16="http://schemas.microsoft.com/office/drawing/2014/main" id="{79A81D8D-16D6-61EA-3FF8-F6FA62DE30DE}"/>
                </a:ext>
              </a:extLst>
            </p:cNvPr>
            <p:cNvCxnSpPr>
              <a:cxnSpLocks/>
            </p:cNvCxnSpPr>
            <p:nvPr/>
          </p:nvCxnSpPr>
          <p:spPr>
            <a:xfrm flipV="1">
              <a:off x="8776459" y="2156015"/>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7" name="直线连接符 66">
              <a:extLst>
                <a:ext uri="{FF2B5EF4-FFF2-40B4-BE49-F238E27FC236}">
                  <a16:creationId xmlns:a16="http://schemas.microsoft.com/office/drawing/2014/main" id="{A8933265-5A91-2432-0664-323804D80566}"/>
                </a:ext>
              </a:extLst>
            </p:cNvPr>
            <p:cNvCxnSpPr>
              <a:cxnSpLocks/>
            </p:cNvCxnSpPr>
            <p:nvPr/>
          </p:nvCxnSpPr>
          <p:spPr>
            <a:xfrm flipV="1">
              <a:off x="7119232" y="972392"/>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76" name="矩形 75">
            <a:extLst>
              <a:ext uri="{FF2B5EF4-FFF2-40B4-BE49-F238E27FC236}">
                <a16:creationId xmlns:a16="http://schemas.microsoft.com/office/drawing/2014/main" id="{1D4F127F-FBCD-3333-EF35-A18C533A1997}"/>
              </a:ext>
            </a:extLst>
          </p:cNvPr>
          <p:cNvSpPr/>
          <p:nvPr/>
        </p:nvSpPr>
        <p:spPr>
          <a:xfrm>
            <a:off x="8106436" y="1479496"/>
            <a:ext cx="335666" cy="335666"/>
          </a:xfrm>
          <a:prstGeom prst="rect">
            <a:avLst/>
          </a:prstGeom>
          <a:noFill/>
          <a:ln w="34925">
            <a:solidFill>
              <a:srgbClr val="00B0F0"/>
            </a:solidFill>
            <a:prstDash val="sysDash"/>
          </a:ln>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pic>
        <p:nvPicPr>
          <p:cNvPr id="38" name="图片 37">
            <a:extLst>
              <a:ext uri="{FF2B5EF4-FFF2-40B4-BE49-F238E27FC236}">
                <a16:creationId xmlns:a16="http://schemas.microsoft.com/office/drawing/2014/main" id="{E9DF5F36-0164-CC6A-BA90-B11EC20C2B37}"/>
              </a:ext>
            </a:extLst>
          </p:cNvPr>
          <p:cNvPicPr>
            <a:picLocks noChangeAspect="1"/>
          </p:cNvPicPr>
          <p:nvPr/>
        </p:nvPicPr>
        <p:blipFill rotWithShape="1">
          <a:blip r:embed="rId8">
            <a:extLst>
              <a:ext uri="{28A0092B-C50C-407E-A947-70E740481C1C}">
                <a14:useLocalDpi xmlns:a14="http://schemas.microsoft.com/office/drawing/2010/main" val="0"/>
              </a:ext>
            </a:extLst>
          </a:blip>
          <a:srcRect r="50801"/>
          <a:stretch/>
        </p:blipFill>
        <p:spPr>
          <a:xfrm>
            <a:off x="2347219" y="1464631"/>
            <a:ext cx="2174965" cy="1160739"/>
          </a:xfrm>
          <a:prstGeom prst="rect">
            <a:avLst/>
          </a:prstGeom>
        </p:spPr>
      </p:pic>
      <p:sp>
        <p:nvSpPr>
          <p:cNvPr id="61" name="文本框 60">
            <a:extLst>
              <a:ext uri="{FF2B5EF4-FFF2-40B4-BE49-F238E27FC236}">
                <a16:creationId xmlns:a16="http://schemas.microsoft.com/office/drawing/2014/main" id="{9011C6EB-DA20-B63A-D0C0-B993C3146376}"/>
              </a:ext>
            </a:extLst>
          </p:cNvPr>
          <p:cNvSpPr txBox="1"/>
          <p:nvPr/>
        </p:nvSpPr>
        <p:spPr>
          <a:xfrm>
            <a:off x="611426" y="1815289"/>
            <a:ext cx="1671717" cy="461665"/>
          </a:xfrm>
          <a:prstGeom prst="rect">
            <a:avLst/>
          </a:prstGeom>
          <a:noFill/>
        </p:spPr>
        <p:txBody>
          <a:bodyPr wrap="square" rtlCol="0">
            <a:spAutoFit/>
          </a:bodyPr>
          <a:lstStyle/>
          <a:p>
            <a:pPr algn="ct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r>
              <a:rPr kumimoji="1" lang="zh-CN" altLang="en-US" sz="2400" dirty="0">
                <a:latin typeface="Calibri" panose="020F0502020204030204" pitchFamily="34" charset="0"/>
                <a:ea typeface="微软雅黑" panose="020B0503020204020204" pitchFamily="34" charset="-122"/>
                <a:cs typeface="Calibri" panose="020F0502020204030204" pitchFamily="34" charset="0"/>
              </a:rPr>
              <a:t> </a:t>
            </a: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frame</a:t>
            </a:r>
            <a:endParaRPr kumimoji="1" lang="zh-CN" altLang="en-US" sz="2400" dirty="0">
              <a:latin typeface="Calibri" panose="020F0502020204030204" pitchFamily="34" charset="0"/>
              <a:cs typeface="Calibri" panose="020F0502020204030204" pitchFamily="34" charset="0"/>
            </a:endParaRPr>
          </a:p>
        </p:txBody>
      </p:sp>
      <p:sp>
        <p:nvSpPr>
          <p:cNvPr id="71" name="矩形 70">
            <a:extLst>
              <a:ext uri="{FF2B5EF4-FFF2-40B4-BE49-F238E27FC236}">
                <a16:creationId xmlns:a16="http://schemas.microsoft.com/office/drawing/2014/main" id="{4DBA1B80-019C-5929-EE55-4652D0C4B4ED}"/>
              </a:ext>
            </a:extLst>
          </p:cNvPr>
          <p:cNvSpPr/>
          <p:nvPr/>
        </p:nvSpPr>
        <p:spPr>
          <a:xfrm>
            <a:off x="2822379" y="1941288"/>
            <a:ext cx="335666" cy="335666"/>
          </a:xfrm>
          <a:prstGeom prst="rect">
            <a:avLst/>
          </a:prstGeom>
          <a:noFill/>
          <a:ln w="3492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74" name="文本框 73">
            <a:extLst>
              <a:ext uri="{FF2B5EF4-FFF2-40B4-BE49-F238E27FC236}">
                <a16:creationId xmlns:a16="http://schemas.microsoft.com/office/drawing/2014/main" id="{C8E955DF-1FD0-6E58-92B2-AF5C072CA5A1}"/>
              </a:ext>
            </a:extLst>
          </p:cNvPr>
          <p:cNvSpPr txBox="1"/>
          <p:nvPr/>
        </p:nvSpPr>
        <p:spPr>
          <a:xfrm>
            <a:off x="9051867" y="2379318"/>
            <a:ext cx="2184780" cy="461665"/>
          </a:xfrm>
          <a:prstGeom prst="rect">
            <a:avLst/>
          </a:prstGeom>
          <a:noFill/>
        </p:spPr>
        <p:txBody>
          <a:bodyPr wrap="square" rtlCol="0">
            <a:spAutoFit/>
          </a:bodyPr>
          <a:lstStyle/>
          <a:p>
            <a:pPr algn="ct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Video volume</a:t>
            </a:r>
            <a:endParaRPr kumimoji="1" lang="zh-CN" altLang="en-US" sz="2400" dirty="0">
              <a:latin typeface="Calibri" panose="020F0502020204030204" pitchFamily="34" charset="0"/>
              <a:cs typeface="Calibri" panose="020F0502020204030204" pitchFamily="34" charset="0"/>
            </a:endParaRPr>
          </a:p>
        </p:txBody>
      </p:sp>
      <p:sp>
        <p:nvSpPr>
          <p:cNvPr id="75" name="任意形状 74">
            <a:extLst>
              <a:ext uri="{FF2B5EF4-FFF2-40B4-BE49-F238E27FC236}">
                <a16:creationId xmlns:a16="http://schemas.microsoft.com/office/drawing/2014/main" id="{474242B1-F912-73DB-C22A-991E0B59A6D3}"/>
              </a:ext>
            </a:extLst>
          </p:cNvPr>
          <p:cNvSpPr/>
          <p:nvPr/>
        </p:nvSpPr>
        <p:spPr>
          <a:xfrm>
            <a:off x="3171463" y="1248390"/>
            <a:ext cx="4929895" cy="811901"/>
          </a:xfrm>
          <a:custGeom>
            <a:avLst/>
            <a:gdLst>
              <a:gd name="connsiteX0" fmla="*/ 0 w 4444679"/>
              <a:gd name="connsiteY0" fmla="*/ 811901 h 811901"/>
              <a:gd name="connsiteX1" fmla="*/ 2708476 w 4444679"/>
              <a:gd name="connsiteY1" fmla="*/ 36397 h 811901"/>
              <a:gd name="connsiteX2" fmla="*/ 4444679 w 4444679"/>
              <a:gd name="connsiteY2" fmla="*/ 198442 h 811901"/>
            </a:gdLst>
            <a:ahLst/>
            <a:cxnLst>
              <a:cxn ang="0">
                <a:pos x="connsiteX0" y="connsiteY0"/>
              </a:cxn>
              <a:cxn ang="0">
                <a:pos x="connsiteX1" y="connsiteY1"/>
              </a:cxn>
              <a:cxn ang="0">
                <a:pos x="connsiteX2" y="connsiteY2"/>
              </a:cxn>
            </a:cxnLst>
            <a:rect l="l" t="t" r="r" b="b"/>
            <a:pathLst>
              <a:path w="4444679" h="811901">
                <a:moveTo>
                  <a:pt x="0" y="811901"/>
                </a:moveTo>
                <a:cubicBezTo>
                  <a:pt x="983848" y="475270"/>
                  <a:pt x="1967696" y="138640"/>
                  <a:pt x="2708476" y="36397"/>
                </a:cubicBezTo>
                <a:cubicBezTo>
                  <a:pt x="3449256" y="-65846"/>
                  <a:pt x="3946967" y="66298"/>
                  <a:pt x="4444679" y="198442"/>
                </a:cubicBezTo>
              </a:path>
            </a:pathLst>
          </a:custGeom>
          <a:noFill/>
          <a:ln w="31750">
            <a:solidFill>
              <a:srgbClr val="FF00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78" name="任意形状 77">
            <a:extLst>
              <a:ext uri="{FF2B5EF4-FFF2-40B4-BE49-F238E27FC236}">
                <a16:creationId xmlns:a16="http://schemas.microsoft.com/office/drawing/2014/main" id="{FC9011FF-3254-51A4-3841-81A02A450726}"/>
              </a:ext>
            </a:extLst>
          </p:cNvPr>
          <p:cNvSpPr/>
          <p:nvPr/>
        </p:nvSpPr>
        <p:spPr>
          <a:xfrm>
            <a:off x="3159889" y="1817222"/>
            <a:ext cx="5162308" cy="633923"/>
          </a:xfrm>
          <a:custGeom>
            <a:avLst/>
            <a:gdLst>
              <a:gd name="connsiteX0" fmla="*/ 5162308 w 5162308"/>
              <a:gd name="connsiteY0" fmla="*/ 0 h 633923"/>
              <a:gd name="connsiteX1" fmla="*/ 3136739 w 5162308"/>
              <a:gd name="connsiteY1" fmla="*/ 613458 h 633923"/>
              <a:gd name="connsiteX2" fmla="*/ 0 w 5162308"/>
              <a:gd name="connsiteY2" fmla="*/ 428263 h 633923"/>
            </a:gdLst>
            <a:ahLst/>
            <a:cxnLst>
              <a:cxn ang="0">
                <a:pos x="connsiteX0" y="connsiteY0"/>
              </a:cxn>
              <a:cxn ang="0">
                <a:pos x="connsiteX1" y="connsiteY1"/>
              </a:cxn>
              <a:cxn ang="0">
                <a:pos x="connsiteX2" y="connsiteY2"/>
              </a:cxn>
            </a:cxnLst>
            <a:rect l="l" t="t" r="r" b="b"/>
            <a:pathLst>
              <a:path w="5162308" h="633923">
                <a:moveTo>
                  <a:pt x="5162308" y="0"/>
                </a:moveTo>
                <a:cubicBezTo>
                  <a:pt x="4579716" y="271040"/>
                  <a:pt x="3997124" y="542081"/>
                  <a:pt x="3136739" y="613458"/>
                </a:cubicBezTo>
                <a:cubicBezTo>
                  <a:pt x="2276354" y="684835"/>
                  <a:pt x="1138177" y="556549"/>
                  <a:pt x="0" y="428263"/>
                </a:cubicBezTo>
              </a:path>
            </a:pathLst>
          </a:custGeom>
          <a:noFill/>
          <a:ln w="31750">
            <a:solidFill>
              <a:srgbClr val="00B0F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grpSp>
        <p:nvGrpSpPr>
          <p:cNvPr id="47" name="组合 46">
            <a:extLst>
              <a:ext uri="{FF2B5EF4-FFF2-40B4-BE49-F238E27FC236}">
                <a16:creationId xmlns:a16="http://schemas.microsoft.com/office/drawing/2014/main" id="{25CCA48F-2443-8385-FC59-D01974D240D6}"/>
              </a:ext>
            </a:extLst>
          </p:cNvPr>
          <p:cNvGrpSpPr/>
          <p:nvPr/>
        </p:nvGrpSpPr>
        <p:grpSpPr>
          <a:xfrm>
            <a:off x="-33274" y="6535369"/>
            <a:ext cx="12225274" cy="322630"/>
            <a:chOff x="-33274" y="6535369"/>
            <a:chExt cx="12225274" cy="322630"/>
          </a:xfrm>
        </p:grpSpPr>
        <p:sp>
          <p:nvSpPr>
            <p:cNvPr id="50" name="矩形 49">
              <a:extLst>
                <a:ext uri="{FF2B5EF4-FFF2-40B4-BE49-F238E27FC236}">
                  <a16:creationId xmlns:a16="http://schemas.microsoft.com/office/drawing/2014/main" id="{877C33FA-D56C-7F20-560C-DCE66558DE4B}"/>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51" name="矩形 50">
              <a:extLst>
                <a:ext uri="{FF2B5EF4-FFF2-40B4-BE49-F238E27FC236}">
                  <a16:creationId xmlns:a16="http://schemas.microsoft.com/office/drawing/2014/main" id="{954E3C27-BEA5-2816-95D6-2AC23665F6BF}"/>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52" name="矩形 51">
              <a:extLst>
                <a:ext uri="{FF2B5EF4-FFF2-40B4-BE49-F238E27FC236}">
                  <a16:creationId xmlns:a16="http://schemas.microsoft.com/office/drawing/2014/main" id="{2B5998D1-0E51-A525-2150-4874743FE791}"/>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699BB281-79E2-4DA4-A375-68FA0C42DD92}"/>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43558340"/>
      </p:ext>
    </p:extLst>
  </p:cSld>
  <p:clrMapOvr>
    <a:masterClrMapping/>
  </p:clrMapOvr>
  <mc:AlternateContent xmlns:mc="http://schemas.openxmlformats.org/markup-compatibility/2006">
    <mc:Choice xmlns:p14="http://schemas.microsoft.com/office/powerpoint/2010/main" Requires="p14">
      <p:transition spd="slow" p14:dur="2000" advTm="65605"/>
    </mc:Choice>
    <mc:Fallback>
      <p:transition spd="slow" advTm="65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P spid="46" grpId="0"/>
      <p:bldP spid="4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Motivation</a:t>
            </a:r>
            <a:endParaRPr lang="zh-CN" altLang="en-US" dirty="0">
              <a:solidFill>
                <a:schemeClr val="bg1"/>
              </a:solidFill>
              <a:latin typeface="等线" panose="02010600030101010101" pitchFamily="2" charset="-122"/>
              <a:ea typeface="等线" panose="02010600030101010101" pitchFamily="2" charset="-122"/>
            </a:endParaRPr>
          </a:p>
        </p:txBody>
      </p:sp>
      <p:sp>
        <p:nvSpPr>
          <p:cNvPr id="15" name="文本框 14">
            <a:extLst>
              <a:ext uri="{FF2B5EF4-FFF2-40B4-BE49-F238E27FC236}">
                <a16:creationId xmlns:a16="http://schemas.microsoft.com/office/drawing/2014/main" id="{26D42755-8F08-3515-F4CC-D7EE1113A038}"/>
              </a:ext>
            </a:extLst>
          </p:cNvPr>
          <p:cNvSpPr txBox="1"/>
          <p:nvPr/>
        </p:nvSpPr>
        <p:spPr>
          <a:xfrm>
            <a:off x="337644" y="1056361"/>
            <a:ext cx="10632526" cy="553998"/>
          </a:xfrm>
          <a:prstGeom prst="rect">
            <a:avLst/>
          </a:prstGeom>
          <a:noFill/>
        </p:spPr>
        <p:txBody>
          <a:bodyPr wrap="none" rtlCol="0">
            <a:spAutoFit/>
          </a:bodyPr>
          <a:lstStyle/>
          <a:p>
            <a:r>
              <a:rPr lang="en-US" altLang="zh-CN" sz="3000" b="1" dirty="0">
                <a:latin typeface="Calibri" panose="020F0502020204030204" pitchFamily="34" charset="0"/>
                <a:ea typeface="微软雅黑" panose="020B0503020204020204" pitchFamily="34" charset="-122"/>
                <a:cs typeface="Calibri" panose="020F0502020204030204" pitchFamily="34" charset="0"/>
              </a:rPr>
              <a:t>Flow-guided methods (</a:t>
            </a:r>
            <a:r>
              <a:rPr lang="en-US" altLang="zh-CN" sz="3000" b="1" i="1" dirty="0">
                <a:latin typeface="Calibri" panose="020F0502020204030204" pitchFamily="34" charset="0"/>
                <a:ea typeface="微软雅黑" panose="020B0503020204020204" pitchFamily="34" charset="-122"/>
                <a:cs typeface="Calibri" panose="020F0502020204030204" pitchFamily="34" charset="0"/>
              </a:rPr>
              <a:t>i.e.</a:t>
            </a:r>
            <a:r>
              <a:rPr lang="en-US" altLang="zh-CN" sz="3000" b="1" dirty="0">
                <a:latin typeface="Calibri" panose="020F0502020204030204" pitchFamily="34" charset="0"/>
                <a:ea typeface="微软雅黑" panose="020B0503020204020204" pitchFamily="34" charset="-122"/>
                <a:cs typeface="Calibri" panose="020F0502020204030204" pitchFamily="34" charset="0"/>
              </a:rPr>
              <a:t>, DFVI </a:t>
            </a:r>
            <a:r>
              <a:rPr lang="en-US" altLang="zh-CN" dirty="0">
                <a:latin typeface="Calibri" panose="020F0502020204030204" pitchFamily="34" charset="0"/>
                <a:ea typeface="微软雅黑" panose="020B0503020204020204" pitchFamily="34" charset="-122"/>
                <a:cs typeface="Calibri" panose="020F0502020204030204" pitchFamily="34" charset="0"/>
              </a:rPr>
              <a:t>[Xu </a:t>
            </a:r>
            <a:r>
              <a:rPr lang="en-US" altLang="zh-CN" i="1" dirty="0">
                <a:latin typeface="Calibri" panose="020F0502020204030204" pitchFamily="34" charset="0"/>
                <a:ea typeface="微软雅黑" panose="020B0503020204020204" pitchFamily="34" charset="-122"/>
                <a:cs typeface="Calibri" panose="020F0502020204030204" pitchFamily="34" charset="0"/>
              </a:rPr>
              <a:t>et al. </a:t>
            </a:r>
            <a:r>
              <a:rPr lang="en-US" altLang="zh-CN" dirty="0">
                <a:latin typeface="Calibri" panose="020F0502020204030204" pitchFamily="34" charset="0"/>
                <a:ea typeface="微软雅黑" panose="020B0503020204020204" pitchFamily="34" charset="-122"/>
                <a:cs typeface="Calibri" panose="020F0502020204030204" pitchFamily="34" charset="0"/>
              </a:rPr>
              <a:t>CVPR19]</a:t>
            </a:r>
            <a:r>
              <a:rPr lang="en-US" altLang="zh-CN" b="1" dirty="0">
                <a:latin typeface="Calibri" panose="020F0502020204030204" pitchFamily="34" charset="0"/>
                <a:ea typeface="微软雅黑" panose="020B0503020204020204" pitchFamily="34" charset="-122"/>
                <a:cs typeface="Calibri" panose="020F0502020204030204" pitchFamily="34" charset="0"/>
              </a:rPr>
              <a:t> </a:t>
            </a:r>
            <a:r>
              <a:rPr lang="en-US" altLang="zh-CN" sz="3000" b="1" dirty="0">
                <a:latin typeface="Calibri" panose="020F0502020204030204" pitchFamily="34" charset="0"/>
                <a:ea typeface="微软雅黑" panose="020B0503020204020204" pitchFamily="34" charset="-122"/>
                <a:cs typeface="Calibri" panose="020F0502020204030204" pitchFamily="34" charset="0"/>
              </a:rPr>
              <a:t>and FGVC</a:t>
            </a:r>
            <a:r>
              <a:rPr kumimoji="0" lang="en-US" altLang="zh-CN" sz="2400" b="0" i="0" u="none" strike="noStrike" kern="1200" cap="none" spc="0" normalizeH="0" baseline="0" noProof="0" dirty="0">
                <a:ln>
                  <a:noFill/>
                </a:ln>
                <a:solidFill>
                  <a:prstClr val="black"/>
                </a:solidFill>
                <a:effectLst/>
                <a:uLnTx/>
                <a:uFillTx/>
                <a:latin typeface="Calibri" panose="020F0502020204030204" pitchFamily="34" charset="0"/>
                <a:ea typeface="微软雅黑" panose="020B0503020204020204" pitchFamily="34" charset="-122"/>
                <a:cs typeface="Calibri" panose="020F0502020204030204" pitchFamily="34" charset="0"/>
              </a:rPr>
              <a:t> </a:t>
            </a:r>
            <a:r>
              <a:rPr kumimoji="0" lang="en-US" altLang="zh-CN" b="0" i="0" u="none" strike="noStrike" kern="1200" cap="none" spc="0" normalizeH="0" baseline="0" noProof="0" dirty="0">
                <a:ln>
                  <a:noFill/>
                </a:ln>
                <a:solidFill>
                  <a:prstClr val="black"/>
                </a:solidFill>
                <a:effectLst/>
                <a:uLnTx/>
                <a:uFillTx/>
                <a:latin typeface="Calibri" panose="020F0502020204030204" pitchFamily="34" charset="0"/>
                <a:ea typeface="微软雅黑" panose="020B0503020204020204" pitchFamily="34" charset="-122"/>
                <a:cs typeface="Calibri" panose="020F0502020204030204" pitchFamily="34" charset="0"/>
              </a:rPr>
              <a:t>[Gao </a:t>
            </a:r>
            <a:r>
              <a:rPr kumimoji="0" lang="en-US" altLang="zh-CN" b="0" i="1" u="none" strike="noStrike" kern="1200" cap="none" spc="0" normalizeH="0" baseline="0" noProof="0" dirty="0">
                <a:ln>
                  <a:noFill/>
                </a:ln>
                <a:solidFill>
                  <a:prstClr val="black"/>
                </a:solidFill>
                <a:effectLst/>
                <a:uLnTx/>
                <a:uFillTx/>
                <a:latin typeface="Calibri" panose="020F0502020204030204" pitchFamily="34" charset="0"/>
                <a:ea typeface="微软雅黑" panose="020B0503020204020204" pitchFamily="34" charset="-122"/>
                <a:cs typeface="Calibri" panose="020F0502020204030204" pitchFamily="34" charset="0"/>
              </a:rPr>
              <a:t>et al. </a:t>
            </a:r>
            <a:r>
              <a:rPr kumimoji="0" lang="en-US" altLang="zh-CN" b="0" u="none" strike="noStrike" kern="1200" cap="none" spc="0" normalizeH="0" baseline="0" noProof="0" dirty="0">
                <a:ln>
                  <a:noFill/>
                </a:ln>
                <a:solidFill>
                  <a:prstClr val="black"/>
                </a:solidFill>
                <a:effectLst/>
                <a:uLnTx/>
                <a:uFillTx/>
                <a:latin typeface="Calibri" panose="020F0502020204030204" pitchFamily="34" charset="0"/>
                <a:ea typeface="微软雅黑" panose="020B0503020204020204" pitchFamily="34" charset="-122"/>
                <a:cs typeface="Calibri" panose="020F0502020204030204" pitchFamily="34" charset="0"/>
              </a:rPr>
              <a:t>ECCV</a:t>
            </a:r>
            <a:r>
              <a:rPr kumimoji="0" lang="en-US" altLang="zh-CN" b="0" i="0" u="none" strike="noStrike" kern="1200" cap="none" spc="0" normalizeH="0" baseline="0" noProof="0" dirty="0">
                <a:ln>
                  <a:noFill/>
                </a:ln>
                <a:solidFill>
                  <a:prstClr val="black"/>
                </a:solidFill>
                <a:effectLst/>
                <a:uLnTx/>
                <a:uFillTx/>
                <a:latin typeface="Calibri" panose="020F0502020204030204" pitchFamily="34" charset="0"/>
                <a:ea typeface="微软雅黑" panose="020B0503020204020204" pitchFamily="34" charset="-122"/>
                <a:cs typeface="Calibri" panose="020F0502020204030204" pitchFamily="34" charset="0"/>
              </a:rPr>
              <a:t>20]</a:t>
            </a:r>
            <a:r>
              <a:rPr lang="en-US" altLang="zh-CN" sz="2800" b="1" dirty="0">
                <a:latin typeface="Calibri" panose="020F0502020204030204" pitchFamily="34" charset="0"/>
                <a:ea typeface="微软雅黑" panose="020B0503020204020204" pitchFamily="34" charset="-122"/>
                <a:cs typeface="Calibri" panose="020F0502020204030204" pitchFamily="34" charset="0"/>
              </a:rPr>
              <a:t>)</a:t>
            </a:r>
            <a:endParaRPr kumimoji="1" lang="zh-CN" altLang="en-US" sz="2800" dirty="0">
              <a:latin typeface="Calibri" panose="020F0502020204030204" pitchFamily="34" charset="0"/>
              <a:cs typeface="Calibri" panose="020F0502020204030204" pitchFamily="34" charset="0"/>
            </a:endParaRPr>
          </a:p>
        </p:txBody>
      </p:sp>
      <p:sp>
        <p:nvSpPr>
          <p:cNvPr id="47" name="文本框 46">
            <a:extLst>
              <a:ext uri="{FF2B5EF4-FFF2-40B4-BE49-F238E27FC236}">
                <a16:creationId xmlns:a16="http://schemas.microsoft.com/office/drawing/2014/main" id="{2CCF3450-0B8E-88F2-5633-C8864ED68DDE}"/>
              </a:ext>
            </a:extLst>
          </p:cNvPr>
          <p:cNvSpPr txBox="1"/>
          <p:nvPr/>
        </p:nvSpPr>
        <p:spPr>
          <a:xfrm>
            <a:off x="1366692" y="4740612"/>
            <a:ext cx="9488551" cy="461665"/>
          </a:xfrm>
          <a:prstGeom prst="rect">
            <a:avLst/>
          </a:prstGeom>
          <a:noFill/>
        </p:spPr>
        <p:txBody>
          <a:bodyPr wrap="square">
            <a:spAutoFit/>
          </a:bodyPr>
          <a:lstStyle/>
          <a:p>
            <a:r>
              <a:rPr lang="en-US" altLang="zh-CN" sz="2400" b="0" i="0" u="none" strike="noStrike" baseline="0" dirty="0">
                <a:latin typeface="Calibri" panose="020F0502020204030204" pitchFamily="34" charset="0"/>
                <a:cs typeface="Calibri" panose="020F0502020204030204" pitchFamily="34" charset="0"/>
              </a:rPr>
              <a:t>The three stages in traditional flow-based methods are applied </a:t>
            </a:r>
            <a:r>
              <a:rPr lang="en-US" altLang="zh-CN" sz="2400" b="1" i="0" u="none" strike="noStrike" baseline="0" dirty="0">
                <a:solidFill>
                  <a:srgbClr val="FF0000"/>
                </a:solidFill>
                <a:latin typeface="Calibri" panose="020F0502020204030204" pitchFamily="34" charset="0"/>
                <a:cs typeface="Calibri" panose="020F0502020204030204" pitchFamily="34" charset="0"/>
              </a:rPr>
              <a:t>separately</a:t>
            </a:r>
            <a:r>
              <a:rPr lang="en-US" altLang="zh-CN" sz="2400" b="0" i="0" u="none" strike="noStrike" baseline="0" dirty="0">
                <a:latin typeface="Calibri" panose="020F0502020204030204" pitchFamily="34" charset="0"/>
                <a:cs typeface="Calibri" panose="020F0502020204030204" pitchFamily="34" charset="0"/>
              </a:rPr>
              <a:t>. </a:t>
            </a:r>
          </a:p>
        </p:txBody>
      </p:sp>
      <p:grpSp>
        <p:nvGrpSpPr>
          <p:cNvPr id="54" name="组合 53">
            <a:extLst>
              <a:ext uri="{FF2B5EF4-FFF2-40B4-BE49-F238E27FC236}">
                <a16:creationId xmlns:a16="http://schemas.microsoft.com/office/drawing/2014/main" id="{4C8C6DED-7EFA-9CCC-E95C-24366D637597}"/>
              </a:ext>
            </a:extLst>
          </p:cNvPr>
          <p:cNvGrpSpPr/>
          <p:nvPr/>
        </p:nvGrpSpPr>
        <p:grpSpPr>
          <a:xfrm>
            <a:off x="1974362" y="5456009"/>
            <a:ext cx="8670151" cy="830997"/>
            <a:chOff x="3660616" y="3360261"/>
            <a:chExt cx="7402234" cy="830997"/>
          </a:xfrm>
        </p:grpSpPr>
        <p:sp>
          <p:nvSpPr>
            <p:cNvPr id="51" name="文本框 50">
              <a:extLst>
                <a:ext uri="{FF2B5EF4-FFF2-40B4-BE49-F238E27FC236}">
                  <a16:creationId xmlns:a16="http://schemas.microsoft.com/office/drawing/2014/main" id="{427A7ADB-F78B-4D58-90EA-E8353218BA8E}"/>
                </a:ext>
              </a:extLst>
            </p:cNvPr>
            <p:cNvSpPr txBox="1"/>
            <p:nvPr/>
          </p:nvSpPr>
          <p:spPr>
            <a:xfrm>
              <a:off x="5462171" y="3360261"/>
              <a:ext cx="5600679" cy="830997"/>
            </a:xfrm>
            <a:prstGeom prst="rect">
              <a:avLst/>
            </a:prstGeom>
            <a:noFill/>
          </p:spPr>
          <p:txBody>
            <a:bodyPr wrap="square">
              <a:spAutoFit/>
            </a:bodyPr>
            <a:lstStyle/>
            <a:p>
              <a:pPr marL="285750" indent="-285750">
                <a:buFont typeface="Arial" panose="020B0604020202020204" pitchFamily="34" charset="0"/>
                <a:buChar char="•"/>
              </a:pPr>
              <a:r>
                <a:rPr lang="en-US" altLang="zh-CN" sz="2400" b="0" i="0" u="none" strike="noStrike" baseline="0" dirty="0">
                  <a:latin typeface="Calibri" panose="020F0502020204030204" pitchFamily="34" charset="0"/>
                  <a:cs typeface="Calibri" panose="020F0502020204030204" pitchFamily="34" charset="0"/>
                </a:rPr>
                <a:t>Computational inefficiency</a:t>
              </a:r>
            </a:p>
            <a:p>
              <a:pPr marL="285750" indent="-285750">
                <a:buFont typeface="Arial" panose="020B0604020202020204" pitchFamily="34" charset="0"/>
                <a:buChar char="•"/>
              </a:pPr>
              <a:r>
                <a:rPr lang="en-US" altLang="zh-CN" sz="2400" b="0" i="0" u="none" strike="noStrike" baseline="0" dirty="0">
                  <a:latin typeface="Calibri" panose="020F0502020204030204" pitchFamily="34" charset="0"/>
                  <a:cs typeface="Calibri" panose="020F0502020204030204" pitchFamily="34" charset="0"/>
                </a:rPr>
                <a:t>Inconsistent results </a:t>
              </a:r>
              <a:r>
                <a:rPr lang="en-US" altLang="zh-CN" sz="2000" b="0" i="0" u="none" strike="noStrike" baseline="0" dirty="0">
                  <a:latin typeface="Calibri" panose="020F0502020204030204" pitchFamily="34" charset="0"/>
                  <a:cs typeface="Calibri" panose="020F0502020204030204" pitchFamily="34" charset="0"/>
                </a:rPr>
                <a:t>(</a:t>
              </a:r>
              <a:r>
                <a:rPr lang="en-US" altLang="zh-CN" sz="2000" b="0" i="1" u="none" strike="noStrike" baseline="0" dirty="0">
                  <a:latin typeface="Calibri" panose="020F0502020204030204" pitchFamily="34" charset="0"/>
                  <a:cs typeface="Calibri" panose="020F0502020204030204" pitchFamily="34" charset="0"/>
                </a:rPr>
                <a:t>both spatially and temporally</a:t>
              </a:r>
              <a:r>
                <a:rPr lang="en-US" altLang="zh-CN" sz="2000" b="0" i="0" u="none" strike="noStrike" baseline="0" dirty="0">
                  <a:latin typeface="Calibri" panose="020F0502020204030204" pitchFamily="34" charset="0"/>
                  <a:cs typeface="Calibri" panose="020F0502020204030204" pitchFamily="34" charset="0"/>
                </a:rPr>
                <a:t>)</a:t>
              </a:r>
              <a:endParaRPr lang="en-US" altLang="zh-CN" sz="2400" b="0" i="0" u="none" strike="noStrike" baseline="0" dirty="0">
                <a:latin typeface="Calibri" panose="020F0502020204030204" pitchFamily="34" charset="0"/>
                <a:cs typeface="Calibri" panose="020F0502020204030204" pitchFamily="34" charset="0"/>
              </a:endParaRPr>
            </a:p>
          </p:txBody>
        </p:sp>
        <p:sp>
          <p:nvSpPr>
            <p:cNvPr id="52" name="文本框 51">
              <a:extLst>
                <a:ext uri="{FF2B5EF4-FFF2-40B4-BE49-F238E27FC236}">
                  <a16:creationId xmlns:a16="http://schemas.microsoft.com/office/drawing/2014/main" id="{258AEB5A-A315-5839-B4C3-4A1C21780C6D}"/>
                </a:ext>
              </a:extLst>
            </p:cNvPr>
            <p:cNvSpPr txBox="1"/>
            <p:nvPr/>
          </p:nvSpPr>
          <p:spPr>
            <a:xfrm>
              <a:off x="3660616" y="3528712"/>
              <a:ext cx="1416317" cy="461665"/>
            </a:xfrm>
            <a:prstGeom prst="rect">
              <a:avLst/>
            </a:prstGeom>
            <a:noFill/>
          </p:spPr>
          <p:txBody>
            <a:bodyPr wrap="none" rtlCol="0">
              <a:spAutoFit/>
            </a:bodyPr>
            <a:lstStyle/>
            <a:p>
              <a:r>
                <a:rPr lang="en-US" altLang="zh-CN" sz="2400" b="1" dirty="0">
                  <a:latin typeface="Calibri" panose="020F0502020204030204" pitchFamily="34" charset="0"/>
                  <a:cs typeface="Calibri" panose="020F0502020204030204" pitchFamily="34" charset="0"/>
                </a:rPr>
                <a:t>Drawbacks:</a:t>
              </a:r>
              <a:endParaRPr lang="zh-CN" altLang="en-US" sz="2400" b="1" dirty="0">
                <a:latin typeface="Calibri" panose="020F0502020204030204" pitchFamily="34" charset="0"/>
                <a:cs typeface="Calibri" panose="020F0502020204030204" pitchFamily="34" charset="0"/>
              </a:endParaRPr>
            </a:p>
          </p:txBody>
        </p:sp>
      </p:grpSp>
      <p:grpSp>
        <p:nvGrpSpPr>
          <p:cNvPr id="2" name="组合 1">
            <a:extLst>
              <a:ext uri="{FF2B5EF4-FFF2-40B4-BE49-F238E27FC236}">
                <a16:creationId xmlns:a16="http://schemas.microsoft.com/office/drawing/2014/main" id="{2B533EDD-FD54-CE1A-65A4-25D464DEA96C}"/>
              </a:ext>
            </a:extLst>
          </p:cNvPr>
          <p:cNvGrpSpPr/>
          <p:nvPr/>
        </p:nvGrpSpPr>
        <p:grpSpPr>
          <a:xfrm>
            <a:off x="3863527" y="2463377"/>
            <a:ext cx="1873926" cy="1787002"/>
            <a:chOff x="3863527" y="2463377"/>
            <a:chExt cx="1873926" cy="1787002"/>
          </a:xfrm>
        </p:grpSpPr>
        <p:pic>
          <p:nvPicPr>
            <p:cNvPr id="32" name="图片 31">
              <a:extLst>
                <a:ext uri="{FF2B5EF4-FFF2-40B4-BE49-F238E27FC236}">
                  <a16:creationId xmlns:a16="http://schemas.microsoft.com/office/drawing/2014/main" id="{25E4690C-35A4-D560-9EE9-A94F8FF303A5}"/>
                </a:ext>
              </a:extLst>
            </p:cNvPr>
            <p:cNvPicPr>
              <a:picLocks noChangeAspect="1"/>
            </p:cNvPicPr>
            <p:nvPr/>
          </p:nvPicPr>
          <p:blipFill>
            <a:blip r:embed="rId6"/>
            <a:stretch>
              <a:fillRect/>
            </a:stretch>
          </p:blipFill>
          <p:spPr>
            <a:xfrm>
              <a:off x="3863527" y="3034065"/>
              <a:ext cx="1873926" cy="1216314"/>
            </a:xfrm>
            <a:prstGeom prst="rect">
              <a:avLst/>
            </a:prstGeom>
          </p:spPr>
        </p:pic>
        <p:cxnSp>
          <p:nvCxnSpPr>
            <p:cNvPr id="33" name="直线箭头连接符 32">
              <a:extLst>
                <a:ext uri="{FF2B5EF4-FFF2-40B4-BE49-F238E27FC236}">
                  <a16:creationId xmlns:a16="http://schemas.microsoft.com/office/drawing/2014/main" id="{B34516CF-AC4C-A515-99BD-482EB82B52AF}"/>
                </a:ext>
              </a:extLst>
            </p:cNvPr>
            <p:cNvCxnSpPr>
              <a:cxnSpLocks/>
              <a:endCxn id="32" idx="0"/>
            </p:cNvCxnSpPr>
            <p:nvPr/>
          </p:nvCxnSpPr>
          <p:spPr>
            <a:xfrm>
              <a:off x="4800490" y="2463377"/>
              <a:ext cx="0" cy="570688"/>
            </a:xfrm>
            <a:prstGeom prst="straightConnector1">
              <a:avLst/>
            </a:prstGeom>
            <a:ln w="25400">
              <a:solidFill>
                <a:srgbClr val="000000"/>
              </a:solidFill>
              <a:prstDash val="dash"/>
              <a:tailEnd type="triangle"/>
            </a:ln>
          </p:spPr>
          <p:style>
            <a:lnRef idx="1">
              <a:schemeClr val="accent1"/>
            </a:lnRef>
            <a:fillRef idx="0">
              <a:schemeClr val="accent1"/>
            </a:fillRef>
            <a:effectRef idx="0">
              <a:schemeClr val="accent1"/>
            </a:effectRef>
            <a:fontRef idx="minor">
              <a:schemeClr val="tx1"/>
            </a:fontRef>
          </p:style>
        </p:cxnSp>
      </p:grpSp>
      <p:cxnSp>
        <p:nvCxnSpPr>
          <p:cNvPr id="34" name="直线箭头连接符 33">
            <a:extLst>
              <a:ext uri="{FF2B5EF4-FFF2-40B4-BE49-F238E27FC236}">
                <a16:creationId xmlns:a16="http://schemas.microsoft.com/office/drawing/2014/main" id="{7E483F9B-4BF2-A785-4E9F-74D4A3690560}"/>
              </a:ext>
            </a:extLst>
          </p:cNvPr>
          <p:cNvCxnSpPr>
            <a:cxnSpLocks/>
          </p:cNvCxnSpPr>
          <p:nvPr/>
        </p:nvCxnSpPr>
        <p:spPr>
          <a:xfrm>
            <a:off x="7482730" y="2463377"/>
            <a:ext cx="0" cy="570688"/>
          </a:xfrm>
          <a:prstGeom prst="straightConnector1">
            <a:avLst/>
          </a:prstGeom>
          <a:ln w="25400">
            <a:solidFill>
              <a:srgbClr val="000000"/>
            </a:solidFill>
            <a:prstDash val="dash"/>
            <a:tailEnd type="triangle"/>
          </a:ln>
        </p:spPr>
        <p:style>
          <a:lnRef idx="1">
            <a:schemeClr val="accent1"/>
          </a:lnRef>
          <a:fillRef idx="0">
            <a:schemeClr val="accent1"/>
          </a:fillRef>
          <a:effectRef idx="0">
            <a:schemeClr val="accent1"/>
          </a:effectRef>
          <a:fontRef idx="minor">
            <a:schemeClr val="tx1"/>
          </a:fontRef>
        </p:style>
      </p:cxnSp>
      <p:grpSp>
        <p:nvGrpSpPr>
          <p:cNvPr id="35" name="组合 34">
            <a:extLst>
              <a:ext uri="{FF2B5EF4-FFF2-40B4-BE49-F238E27FC236}">
                <a16:creationId xmlns:a16="http://schemas.microsoft.com/office/drawing/2014/main" id="{D4677AAA-4C9B-89F6-3C8B-46AC496A953C}"/>
              </a:ext>
            </a:extLst>
          </p:cNvPr>
          <p:cNvGrpSpPr/>
          <p:nvPr/>
        </p:nvGrpSpPr>
        <p:grpSpPr>
          <a:xfrm>
            <a:off x="6460126" y="3055305"/>
            <a:ext cx="2024871" cy="1223108"/>
            <a:chOff x="6460126" y="3189417"/>
            <a:chExt cx="2024871" cy="1223108"/>
          </a:xfrm>
        </p:grpSpPr>
        <p:pic>
          <p:nvPicPr>
            <p:cNvPr id="36" name="图片 35">
              <a:extLst>
                <a:ext uri="{FF2B5EF4-FFF2-40B4-BE49-F238E27FC236}">
                  <a16:creationId xmlns:a16="http://schemas.microsoft.com/office/drawing/2014/main" id="{B2267F85-2939-F8A7-2B71-823DF07E8018}"/>
                </a:ext>
              </a:extLst>
            </p:cNvPr>
            <p:cNvPicPr>
              <a:picLocks noChangeAspect="1"/>
            </p:cNvPicPr>
            <p:nvPr/>
          </p:nvPicPr>
          <p:blipFill>
            <a:blip r:embed="rId7"/>
            <a:stretch>
              <a:fillRect/>
            </a:stretch>
          </p:blipFill>
          <p:spPr>
            <a:xfrm>
              <a:off x="6765769" y="3382109"/>
              <a:ext cx="1719228" cy="1030416"/>
            </a:xfrm>
            <a:prstGeom prst="rect">
              <a:avLst/>
            </a:prstGeom>
          </p:spPr>
        </p:pic>
        <p:pic>
          <p:nvPicPr>
            <p:cNvPr id="37" name="图片 36">
              <a:extLst>
                <a:ext uri="{FF2B5EF4-FFF2-40B4-BE49-F238E27FC236}">
                  <a16:creationId xmlns:a16="http://schemas.microsoft.com/office/drawing/2014/main" id="{A2D54FF7-4856-0CBF-4C6A-8F7C70C252BD}"/>
                </a:ext>
              </a:extLst>
            </p:cNvPr>
            <p:cNvPicPr>
              <a:picLocks noChangeAspect="1"/>
            </p:cNvPicPr>
            <p:nvPr/>
          </p:nvPicPr>
          <p:blipFill>
            <a:blip r:embed="rId8"/>
            <a:stretch>
              <a:fillRect/>
            </a:stretch>
          </p:blipFill>
          <p:spPr>
            <a:xfrm>
              <a:off x="6460126" y="3189417"/>
              <a:ext cx="1719228" cy="987280"/>
            </a:xfrm>
            <a:prstGeom prst="rect">
              <a:avLst/>
            </a:prstGeom>
          </p:spPr>
        </p:pic>
      </p:grpSp>
      <p:grpSp>
        <p:nvGrpSpPr>
          <p:cNvPr id="38" name="组合 37">
            <a:extLst>
              <a:ext uri="{FF2B5EF4-FFF2-40B4-BE49-F238E27FC236}">
                <a16:creationId xmlns:a16="http://schemas.microsoft.com/office/drawing/2014/main" id="{4E8ADB2C-5938-7B5A-A3B0-0ABD3D23FA04}"/>
              </a:ext>
            </a:extLst>
          </p:cNvPr>
          <p:cNvGrpSpPr/>
          <p:nvPr/>
        </p:nvGrpSpPr>
        <p:grpSpPr>
          <a:xfrm>
            <a:off x="670708" y="3025542"/>
            <a:ext cx="2062838" cy="1231670"/>
            <a:chOff x="695092" y="3025542"/>
            <a:chExt cx="2062838" cy="1231670"/>
          </a:xfrm>
        </p:grpSpPr>
        <p:pic>
          <p:nvPicPr>
            <p:cNvPr id="39" name="图片 38">
              <a:extLst>
                <a:ext uri="{FF2B5EF4-FFF2-40B4-BE49-F238E27FC236}">
                  <a16:creationId xmlns:a16="http://schemas.microsoft.com/office/drawing/2014/main" id="{95EEA62F-9F43-F149-7360-0845B66FF8D0}"/>
                </a:ext>
              </a:extLst>
            </p:cNvPr>
            <p:cNvPicPr>
              <a:picLocks noChangeAspect="1"/>
            </p:cNvPicPr>
            <p:nvPr/>
          </p:nvPicPr>
          <p:blipFill>
            <a:blip r:embed="rId7"/>
            <a:stretch>
              <a:fillRect/>
            </a:stretch>
          </p:blipFill>
          <p:spPr>
            <a:xfrm>
              <a:off x="1038702" y="3226796"/>
              <a:ext cx="1719228" cy="1030416"/>
            </a:xfrm>
            <a:prstGeom prst="rect">
              <a:avLst/>
            </a:prstGeom>
          </p:spPr>
        </p:pic>
        <p:pic>
          <p:nvPicPr>
            <p:cNvPr id="40" name="图片 39">
              <a:extLst>
                <a:ext uri="{FF2B5EF4-FFF2-40B4-BE49-F238E27FC236}">
                  <a16:creationId xmlns:a16="http://schemas.microsoft.com/office/drawing/2014/main" id="{79A5854E-BCFA-227E-E097-FCE21DF37BFE}"/>
                </a:ext>
              </a:extLst>
            </p:cNvPr>
            <p:cNvPicPr>
              <a:picLocks noChangeAspect="1"/>
            </p:cNvPicPr>
            <p:nvPr/>
          </p:nvPicPr>
          <p:blipFill>
            <a:blip r:embed="rId9"/>
            <a:stretch>
              <a:fillRect/>
            </a:stretch>
          </p:blipFill>
          <p:spPr>
            <a:xfrm>
              <a:off x="695092" y="3025542"/>
              <a:ext cx="1764660" cy="1015284"/>
            </a:xfrm>
            <a:prstGeom prst="rect">
              <a:avLst/>
            </a:prstGeom>
          </p:spPr>
        </p:pic>
      </p:grpSp>
      <p:grpSp>
        <p:nvGrpSpPr>
          <p:cNvPr id="6" name="组合 5">
            <a:extLst>
              <a:ext uri="{FF2B5EF4-FFF2-40B4-BE49-F238E27FC236}">
                <a16:creationId xmlns:a16="http://schemas.microsoft.com/office/drawing/2014/main" id="{6715F8D5-1C48-B986-37FD-5534760D1D57}"/>
              </a:ext>
            </a:extLst>
          </p:cNvPr>
          <p:cNvGrpSpPr/>
          <p:nvPr/>
        </p:nvGrpSpPr>
        <p:grpSpPr>
          <a:xfrm>
            <a:off x="9777680" y="3065598"/>
            <a:ext cx="1972062" cy="1187571"/>
            <a:chOff x="9777680" y="3065598"/>
            <a:chExt cx="1972062" cy="1187571"/>
          </a:xfrm>
        </p:grpSpPr>
        <p:pic>
          <p:nvPicPr>
            <p:cNvPr id="19" name="图片 18">
              <a:extLst>
                <a:ext uri="{FF2B5EF4-FFF2-40B4-BE49-F238E27FC236}">
                  <a16:creationId xmlns:a16="http://schemas.microsoft.com/office/drawing/2014/main" id="{36AA2A49-AD5A-BB75-FA4B-0CE19DC974CC}"/>
                </a:ext>
              </a:extLst>
            </p:cNvPr>
            <p:cNvPicPr>
              <a:picLocks noChangeAspect="1"/>
            </p:cNvPicPr>
            <p:nvPr/>
          </p:nvPicPr>
          <p:blipFill>
            <a:blip r:embed="rId10"/>
            <a:stretch>
              <a:fillRect/>
            </a:stretch>
          </p:blipFill>
          <p:spPr>
            <a:xfrm>
              <a:off x="10030514" y="3259723"/>
              <a:ext cx="1719228" cy="993446"/>
            </a:xfrm>
            <a:prstGeom prst="rect">
              <a:avLst/>
            </a:prstGeom>
          </p:spPr>
        </p:pic>
        <p:pic>
          <p:nvPicPr>
            <p:cNvPr id="43" name="图片 42">
              <a:extLst>
                <a:ext uri="{FF2B5EF4-FFF2-40B4-BE49-F238E27FC236}">
                  <a16:creationId xmlns:a16="http://schemas.microsoft.com/office/drawing/2014/main" id="{0CC916C3-61E2-6CE8-28A2-F150F26B90FA}"/>
                </a:ext>
              </a:extLst>
            </p:cNvPr>
            <p:cNvPicPr>
              <a:picLocks noChangeAspect="1"/>
            </p:cNvPicPr>
            <p:nvPr/>
          </p:nvPicPr>
          <p:blipFill>
            <a:blip r:embed="rId11"/>
            <a:stretch>
              <a:fillRect/>
            </a:stretch>
          </p:blipFill>
          <p:spPr>
            <a:xfrm>
              <a:off x="9777680" y="3065598"/>
              <a:ext cx="1719228" cy="996429"/>
            </a:xfrm>
            <a:prstGeom prst="rect">
              <a:avLst/>
            </a:prstGeom>
          </p:spPr>
        </p:pic>
      </p:grpSp>
      <p:sp>
        <p:nvSpPr>
          <p:cNvPr id="5" name="文本框 4">
            <a:extLst>
              <a:ext uri="{FF2B5EF4-FFF2-40B4-BE49-F238E27FC236}">
                <a16:creationId xmlns:a16="http://schemas.microsoft.com/office/drawing/2014/main" id="{58AD249F-6316-5D5B-6844-EA26810A5236}"/>
              </a:ext>
            </a:extLst>
          </p:cNvPr>
          <p:cNvSpPr txBox="1"/>
          <p:nvPr/>
        </p:nvSpPr>
        <p:spPr>
          <a:xfrm>
            <a:off x="50594" y="4387325"/>
            <a:ext cx="2696059"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Credits: </a:t>
            </a:r>
            <a:r>
              <a:rPr lang="en-US" altLang="zh-CN" dirty="0">
                <a:latin typeface="Calibri" panose="020F0502020204030204" pitchFamily="34" charset="0"/>
                <a:ea typeface="微软雅黑" panose="020B0503020204020204" pitchFamily="34" charset="-122"/>
                <a:cs typeface="Calibri" panose="020F0502020204030204" pitchFamily="34" charset="0"/>
              </a:rPr>
              <a:t>[Xu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CVPR19]</a:t>
            </a:r>
            <a:r>
              <a:rPr lang="en-US" altLang="zh-CN" b="1" dirty="0">
                <a:latin typeface="Calibri" panose="020F0502020204030204" pitchFamily="34" charset="0"/>
                <a:ea typeface="微软雅黑" panose="020B0503020204020204" pitchFamily="34" charset="-122"/>
                <a:cs typeface="Calibri" panose="020F0502020204030204" pitchFamily="34" charset="0"/>
              </a:rPr>
              <a:t> </a:t>
            </a:r>
            <a:endParaRPr kumimoji="1" lang="zh-CN" altLang="en-US" dirty="0">
              <a:latin typeface="Calibri" panose="020F0502020204030204" pitchFamily="34" charset="0"/>
              <a:cs typeface="Calibri" panose="020F0502020204030204" pitchFamily="34" charset="0"/>
            </a:endParaRPr>
          </a:p>
        </p:txBody>
      </p:sp>
      <p:grpSp>
        <p:nvGrpSpPr>
          <p:cNvPr id="44" name="组合 43">
            <a:extLst>
              <a:ext uri="{FF2B5EF4-FFF2-40B4-BE49-F238E27FC236}">
                <a16:creationId xmlns:a16="http://schemas.microsoft.com/office/drawing/2014/main" id="{C1E16DCE-8497-CB43-F940-7BDDD4C90A79}"/>
              </a:ext>
            </a:extLst>
          </p:cNvPr>
          <p:cNvGrpSpPr/>
          <p:nvPr/>
        </p:nvGrpSpPr>
        <p:grpSpPr>
          <a:xfrm>
            <a:off x="1103976" y="2021846"/>
            <a:ext cx="10343238" cy="850178"/>
            <a:chOff x="2194203" y="1811190"/>
            <a:chExt cx="7735047" cy="635794"/>
          </a:xfrm>
        </p:grpSpPr>
        <p:sp>
          <p:nvSpPr>
            <p:cNvPr id="45" name="矩形: 圆角 6">
              <a:extLst>
                <a:ext uri="{FF2B5EF4-FFF2-40B4-BE49-F238E27FC236}">
                  <a16:creationId xmlns:a16="http://schemas.microsoft.com/office/drawing/2014/main" id="{691D68E1-589A-D080-AA06-26BC369C7B68}"/>
                </a:ext>
              </a:extLst>
            </p:cNvPr>
            <p:cNvSpPr/>
            <p:nvPr/>
          </p:nvSpPr>
          <p:spPr>
            <a:xfrm>
              <a:off x="5175704" y="1811190"/>
              <a:ext cx="1597820"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b="1" i="1" dirty="0">
                  <a:solidFill>
                    <a:schemeClr val="tx1"/>
                  </a:solidFill>
                  <a:latin typeface="Calibri" panose="020F0502020204030204" pitchFamily="34" charset="0"/>
                  <a:ea typeface="微软雅黑" panose="020B0503020204020204" pitchFamily="34" charset="-122"/>
                  <a:cs typeface="Calibri" panose="020F0502020204030204" pitchFamily="34" charset="0"/>
                </a:rPr>
                <a:t>Pixel</a:t>
              </a:r>
              <a:r>
                <a:rPr lang="en-US" altLang="zh-CN" sz="22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 </a:t>
              </a: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propagation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46" name="矩形: 圆角 7">
              <a:extLst>
                <a:ext uri="{FF2B5EF4-FFF2-40B4-BE49-F238E27FC236}">
                  <a16:creationId xmlns:a16="http://schemas.microsoft.com/office/drawing/2014/main" id="{4F04CD65-CC5F-876A-43D6-47FCA3F6AB4E}"/>
                </a:ext>
              </a:extLst>
            </p:cNvPr>
            <p:cNvSpPr/>
            <p:nvPr/>
          </p:nvSpPr>
          <p:spPr>
            <a:xfrm>
              <a:off x="3184979" y="181119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48" name="矩形: 圆角 1">
              <a:extLst>
                <a:ext uri="{FF2B5EF4-FFF2-40B4-BE49-F238E27FC236}">
                  <a16:creationId xmlns:a16="http://schemas.microsoft.com/office/drawing/2014/main" id="{478B1881-48DD-309D-03E6-17B9E9499D45}"/>
                </a:ext>
              </a:extLst>
            </p:cNvPr>
            <p:cNvSpPr/>
            <p:nvPr/>
          </p:nvSpPr>
          <p:spPr>
            <a:xfrm>
              <a:off x="7202411" y="181119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sp>
          <p:nvSpPr>
            <p:cNvPr id="49" name="文本框 48">
              <a:extLst>
                <a:ext uri="{FF2B5EF4-FFF2-40B4-BE49-F238E27FC236}">
                  <a16:creationId xmlns:a16="http://schemas.microsoft.com/office/drawing/2014/main" id="{078D6E48-9401-684E-FB0A-9AABDB2D7EAA}"/>
                </a:ext>
              </a:extLst>
            </p:cNvPr>
            <p:cNvSpPr txBox="1"/>
            <p:nvPr/>
          </p:nvSpPr>
          <p:spPr>
            <a:xfrm>
              <a:off x="2194203" y="1957416"/>
              <a:ext cx="653577"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cxnSp>
          <p:nvCxnSpPr>
            <p:cNvPr id="50" name="直接箭头连接符 15">
              <a:extLst>
                <a:ext uri="{FF2B5EF4-FFF2-40B4-BE49-F238E27FC236}">
                  <a16:creationId xmlns:a16="http://schemas.microsoft.com/office/drawing/2014/main" id="{E1194A44-EB0E-C344-FAF5-6BA8C380D1C5}"/>
                </a:ext>
              </a:extLst>
            </p:cNvPr>
            <p:cNvCxnSpPr>
              <a:stCxn id="46" idx="3"/>
              <a:endCxn id="45" idx="1"/>
            </p:cNvCxnSpPr>
            <p:nvPr/>
          </p:nvCxnSpPr>
          <p:spPr>
            <a:xfrm>
              <a:off x="4782799" y="2129087"/>
              <a:ext cx="392905"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直接箭头连接符 19">
              <a:extLst>
                <a:ext uri="{FF2B5EF4-FFF2-40B4-BE49-F238E27FC236}">
                  <a16:creationId xmlns:a16="http://schemas.microsoft.com/office/drawing/2014/main" id="{439F0C4D-3B1B-68F1-8FB3-B3E189200EA5}"/>
                </a:ext>
              </a:extLst>
            </p:cNvPr>
            <p:cNvCxnSpPr>
              <a:stCxn id="45" idx="3"/>
              <a:endCxn id="48" idx="1"/>
            </p:cNvCxnSpPr>
            <p:nvPr/>
          </p:nvCxnSpPr>
          <p:spPr>
            <a:xfrm>
              <a:off x="6773524" y="2129087"/>
              <a:ext cx="428887"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56" name="直接箭头连接符 22">
              <a:extLst>
                <a:ext uri="{FF2B5EF4-FFF2-40B4-BE49-F238E27FC236}">
                  <a16:creationId xmlns:a16="http://schemas.microsoft.com/office/drawing/2014/main" id="{D7FDBFE7-0E29-90F2-FEFE-D49830BFAAEC}"/>
                </a:ext>
              </a:extLst>
            </p:cNvPr>
            <p:cNvCxnSpPr>
              <a:stCxn id="49" idx="3"/>
              <a:endCxn id="46" idx="1"/>
            </p:cNvCxnSpPr>
            <p:nvPr/>
          </p:nvCxnSpPr>
          <p:spPr>
            <a:xfrm flipV="1">
              <a:off x="2847780" y="2129087"/>
              <a:ext cx="337199" cy="954"/>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直接箭头连接符 40">
              <a:extLst>
                <a:ext uri="{FF2B5EF4-FFF2-40B4-BE49-F238E27FC236}">
                  <a16:creationId xmlns:a16="http://schemas.microsoft.com/office/drawing/2014/main" id="{CD302D28-8972-704E-5D67-60B474AC41BA}"/>
                </a:ext>
              </a:extLst>
            </p:cNvPr>
            <p:cNvCxnSpPr/>
            <p:nvPr/>
          </p:nvCxnSpPr>
          <p:spPr>
            <a:xfrm>
              <a:off x="8800231" y="2144972"/>
              <a:ext cx="300404"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58" name="文本框 57">
              <a:extLst>
                <a:ext uri="{FF2B5EF4-FFF2-40B4-BE49-F238E27FC236}">
                  <a16:creationId xmlns:a16="http://schemas.microsoft.com/office/drawing/2014/main" id="{D8CC12FB-D18D-268E-EF84-99337914CC33}"/>
                </a:ext>
              </a:extLst>
            </p:cNvPr>
            <p:cNvSpPr txBox="1"/>
            <p:nvPr/>
          </p:nvSpPr>
          <p:spPr>
            <a:xfrm>
              <a:off x="9122229" y="1960306"/>
              <a:ext cx="807021"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grpSp>
        <p:nvGrpSpPr>
          <p:cNvPr id="59" name="组合 58">
            <a:extLst>
              <a:ext uri="{FF2B5EF4-FFF2-40B4-BE49-F238E27FC236}">
                <a16:creationId xmlns:a16="http://schemas.microsoft.com/office/drawing/2014/main" id="{7959BD99-8FE7-B3E1-F230-2CBFA145DE9F}"/>
              </a:ext>
            </a:extLst>
          </p:cNvPr>
          <p:cNvGrpSpPr/>
          <p:nvPr/>
        </p:nvGrpSpPr>
        <p:grpSpPr>
          <a:xfrm>
            <a:off x="-33274" y="6535369"/>
            <a:ext cx="12225274" cy="322630"/>
            <a:chOff x="-33274" y="6535369"/>
            <a:chExt cx="12225274" cy="322630"/>
          </a:xfrm>
        </p:grpSpPr>
        <p:sp>
          <p:nvSpPr>
            <p:cNvPr id="60" name="矩形 59">
              <a:extLst>
                <a:ext uri="{FF2B5EF4-FFF2-40B4-BE49-F238E27FC236}">
                  <a16:creationId xmlns:a16="http://schemas.microsoft.com/office/drawing/2014/main" id="{5BC5F739-7ACF-FDC7-9F2D-4FCF4654F554}"/>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61" name="矩形 60">
              <a:extLst>
                <a:ext uri="{FF2B5EF4-FFF2-40B4-BE49-F238E27FC236}">
                  <a16:creationId xmlns:a16="http://schemas.microsoft.com/office/drawing/2014/main" id="{52F43101-4081-15A1-0007-770067B49218}"/>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62" name="矩形 61">
              <a:extLst>
                <a:ext uri="{FF2B5EF4-FFF2-40B4-BE49-F238E27FC236}">
                  <a16:creationId xmlns:a16="http://schemas.microsoft.com/office/drawing/2014/main" id="{CF52583D-7794-710C-DE59-ADACE4CE4015}"/>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7" name="音频 6">
            <a:hlinkClick r:id="" action="ppaction://media"/>
            <a:extLst>
              <a:ext uri="{FF2B5EF4-FFF2-40B4-BE49-F238E27FC236}">
                <a16:creationId xmlns:a16="http://schemas.microsoft.com/office/drawing/2014/main" id="{856DADAD-57AD-4CCA-8F84-F197BCCC6005}"/>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002228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10559">
        <p159:morph option="byObject"/>
      </p:transition>
    </mc:Choice>
    <mc:Fallback>
      <p:transition spd="slow" advTm="1105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7"/>
                </p:tgtEl>
              </p:cMediaNode>
            </p:audio>
          </p:childTnLst>
        </p:cTn>
      </p:par>
    </p:tnLst>
    <p:bldLst>
      <p:bldP spid="4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Motivation</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41" name="组合 40">
            <a:extLst>
              <a:ext uri="{FF2B5EF4-FFF2-40B4-BE49-F238E27FC236}">
                <a16:creationId xmlns:a16="http://schemas.microsoft.com/office/drawing/2014/main" id="{9250773A-3A9C-4D68-99C0-2EA6346DE311}"/>
              </a:ext>
            </a:extLst>
          </p:cNvPr>
          <p:cNvGrpSpPr/>
          <p:nvPr/>
        </p:nvGrpSpPr>
        <p:grpSpPr>
          <a:xfrm>
            <a:off x="1181509" y="3322188"/>
            <a:ext cx="10203694" cy="846535"/>
            <a:chOff x="1620283" y="4310399"/>
            <a:chExt cx="6290836" cy="637200"/>
          </a:xfrm>
        </p:grpSpPr>
        <p:sp>
          <p:nvSpPr>
            <p:cNvPr id="42" name="矩形: 圆角 7">
              <a:extLst>
                <a:ext uri="{FF2B5EF4-FFF2-40B4-BE49-F238E27FC236}">
                  <a16:creationId xmlns:a16="http://schemas.microsoft.com/office/drawing/2014/main" id="{94F6DAA9-85AD-CF0D-F38D-BBE16A1E8A91}"/>
                </a:ext>
              </a:extLst>
            </p:cNvPr>
            <p:cNvSpPr/>
            <p:nvPr/>
          </p:nvSpPr>
          <p:spPr>
            <a:xfrm>
              <a:off x="2436916" y="431180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200" b="1">
                <a:solidFill>
                  <a:schemeClr val="tx1"/>
                </a:solidFill>
                <a:latin typeface="Calibri" panose="020F0502020204030204" pitchFamily="34" charset="0"/>
                <a:cs typeface="Calibri" panose="020F0502020204030204" pitchFamily="34" charset="0"/>
              </a:endParaRPr>
            </a:p>
          </p:txBody>
        </p:sp>
        <p:sp>
          <p:nvSpPr>
            <p:cNvPr id="44" name="矩形: 圆角 1">
              <a:extLst>
                <a:ext uri="{FF2B5EF4-FFF2-40B4-BE49-F238E27FC236}">
                  <a16:creationId xmlns:a16="http://schemas.microsoft.com/office/drawing/2014/main" id="{0D09C09B-FC46-7118-F951-8947F6626C0E}"/>
                </a:ext>
              </a:extLst>
            </p:cNvPr>
            <p:cNvSpPr/>
            <p:nvPr/>
          </p:nvSpPr>
          <p:spPr>
            <a:xfrm>
              <a:off x="5392008" y="4311805"/>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100" b="1">
                <a:solidFill>
                  <a:schemeClr val="tx1"/>
                </a:solidFill>
                <a:latin typeface="Calibri" panose="020F0502020204030204" pitchFamily="34" charset="0"/>
                <a:cs typeface="Calibri" panose="020F0502020204030204" pitchFamily="34" charset="0"/>
              </a:endParaRPr>
            </a:p>
          </p:txBody>
        </p:sp>
        <p:sp>
          <p:nvSpPr>
            <p:cNvPr id="45" name="矩形 44">
              <a:extLst>
                <a:ext uri="{FF2B5EF4-FFF2-40B4-BE49-F238E27FC236}">
                  <a16:creationId xmlns:a16="http://schemas.microsoft.com/office/drawing/2014/main" id="{CA715FFA-A525-1AA4-E2B3-726539802B10}"/>
                </a:ext>
              </a:extLst>
            </p:cNvPr>
            <p:cNvSpPr/>
            <p:nvPr/>
          </p:nvSpPr>
          <p:spPr>
            <a:xfrm>
              <a:off x="3889191" y="4310399"/>
              <a:ext cx="1598400" cy="637200"/>
            </a:xfrm>
            <a:prstGeom prst="rect">
              <a:avLst/>
            </a:prstGeom>
            <a:solidFill>
              <a:srgbClr val="FFD964"/>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cxnSp>
          <p:nvCxnSpPr>
            <p:cNvPr id="46" name="直线连接符 45">
              <a:extLst>
                <a:ext uri="{FF2B5EF4-FFF2-40B4-BE49-F238E27FC236}">
                  <a16:creationId xmlns:a16="http://schemas.microsoft.com/office/drawing/2014/main" id="{F549584C-DA10-F937-6DB5-6548B8B2E1CE}"/>
                </a:ext>
              </a:extLst>
            </p:cNvPr>
            <p:cNvCxnSpPr>
              <a:cxnSpLocks/>
            </p:cNvCxnSpPr>
            <p:nvPr/>
          </p:nvCxnSpPr>
          <p:spPr>
            <a:xfrm>
              <a:off x="38891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8" name="直线连接符 47">
              <a:extLst>
                <a:ext uri="{FF2B5EF4-FFF2-40B4-BE49-F238E27FC236}">
                  <a16:creationId xmlns:a16="http://schemas.microsoft.com/office/drawing/2014/main" id="{EADBF40D-9654-6745-3181-2EDE64A899FC}"/>
                </a:ext>
              </a:extLst>
            </p:cNvPr>
            <p:cNvCxnSpPr>
              <a:cxnSpLocks/>
            </p:cNvCxnSpPr>
            <p:nvPr/>
          </p:nvCxnSpPr>
          <p:spPr>
            <a:xfrm>
              <a:off x="54893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9" name="直线箭头连接符 48">
              <a:extLst>
                <a:ext uri="{FF2B5EF4-FFF2-40B4-BE49-F238E27FC236}">
                  <a16:creationId xmlns:a16="http://schemas.microsoft.com/office/drawing/2014/main" id="{879D4215-9483-33D1-11A0-7A522AA8ECC1}"/>
                </a:ext>
              </a:extLst>
            </p:cNvPr>
            <p:cNvCxnSpPr/>
            <p:nvPr/>
          </p:nvCxnSpPr>
          <p:spPr>
            <a:xfrm>
              <a:off x="2170216" y="4628069"/>
              <a:ext cx="266700"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50" name="文本框 49">
              <a:extLst>
                <a:ext uri="{FF2B5EF4-FFF2-40B4-BE49-F238E27FC236}">
                  <a16:creationId xmlns:a16="http://schemas.microsoft.com/office/drawing/2014/main" id="{803F1B1D-870A-1D1D-50C4-DD5E624ADB0B}"/>
                </a:ext>
              </a:extLst>
            </p:cNvPr>
            <p:cNvSpPr txBox="1"/>
            <p:nvPr/>
          </p:nvSpPr>
          <p:spPr>
            <a:xfrm>
              <a:off x="1620283" y="4450996"/>
              <a:ext cx="523993"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sp>
          <p:nvSpPr>
            <p:cNvPr id="53" name="文本框 52">
              <a:extLst>
                <a:ext uri="{FF2B5EF4-FFF2-40B4-BE49-F238E27FC236}">
                  <a16:creationId xmlns:a16="http://schemas.microsoft.com/office/drawing/2014/main" id="{8B04C4BB-8330-C53A-042C-6D668B22C06B}"/>
                </a:ext>
              </a:extLst>
            </p:cNvPr>
            <p:cNvSpPr txBox="1"/>
            <p:nvPr/>
          </p:nvSpPr>
          <p:spPr>
            <a:xfrm>
              <a:off x="2429444" y="4462034"/>
              <a:ext cx="1414306" cy="324335"/>
            </a:xfrm>
            <a:prstGeom prst="rect">
              <a:avLst/>
            </a:prstGeom>
            <a:noFill/>
          </p:spPr>
          <p:txBody>
            <a:bodyPr wrap="square" rtlCol="0">
              <a:spAutoFit/>
            </a:bodyPr>
            <a:lstStyle/>
            <a:p>
              <a:pPr algn="ctr"/>
              <a:r>
                <a:rPr lang="en-US" altLang="zh-CN" sz="2200" dirty="0">
                  <a:solidFill>
                    <a:schemeClr val="tx1"/>
                  </a:solidFill>
                  <a:latin typeface="Calibri" panose="020F0502020204030204" pitchFamily="34" charset="0"/>
                  <a:cs typeface="Calibri" panose="020F0502020204030204" pitchFamily="34" charset="0"/>
                </a:rPr>
                <a:t>Flow completion</a:t>
              </a:r>
              <a:endParaRPr lang="zh-CN" altLang="en-US" sz="2200" dirty="0">
                <a:solidFill>
                  <a:schemeClr val="tx1"/>
                </a:solidFill>
                <a:latin typeface="Calibri" panose="020F0502020204030204" pitchFamily="34" charset="0"/>
                <a:cs typeface="Calibri" panose="020F0502020204030204" pitchFamily="34" charset="0"/>
              </a:endParaRPr>
            </a:p>
          </p:txBody>
        </p:sp>
        <p:sp>
          <p:nvSpPr>
            <p:cNvPr id="55" name="文本框 54">
              <a:extLst>
                <a:ext uri="{FF2B5EF4-FFF2-40B4-BE49-F238E27FC236}">
                  <a16:creationId xmlns:a16="http://schemas.microsoft.com/office/drawing/2014/main" id="{9595FFCC-787B-E6B4-746B-00B40D5E1856}"/>
                </a:ext>
              </a:extLst>
            </p:cNvPr>
            <p:cNvSpPr txBox="1"/>
            <p:nvPr/>
          </p:nvSpPr>
          <p:spPr>
            <a:xfrm>
              <a:off x="3951011" y="4335132"/>
              <a:ext cx="1396482" cy="579170"/>
            </a:xfrm>
            <a:prstGeom prst="rect">
              <a:avLst/>
            </a:prstGeom>
            <a:noFill/>
          </p:spPr>
          <p:txBody>
            <a:bodyPr wrap="square" rtlCol="0">
              <a:spAutoFit/>
            </a:bodyPr>
            <a:lstStyle/>
            <a:p>
              <a:pPr lvl="0" algn="ctr"/>
              <a:r>
                <a:rPr lang="en-US" altLang="zh-CN" sz="2200" b="1" i="1" dirty="0">
                  <a:solidFill>
                    <a:prstClr val="black"/>
                  </a:solidFill>
                  <a:latin typeface="Calibri" panose="020F0502020204030204" pitchFamily="34" charset="0"/>
                  <a:cs typeface="Calibri" panose="020F0502020204030204" pitchFamily="34" charset="0"/>
                </a:rPr>
                <a:t>Feature</a:t>
              </a:r>
            </a:p>
            <a:p>
              <a:pPr lvl="0" algn="ctr"/>
              <a:r>
                <a:rPr lang="en-US" altLang="zh-CN" sz="2200" dirty="0">
                  <a:latin typeface="Calibri" panose="020F0502020204030204" pitchFamily="34" charset="0"/>
                  <a:cs typeface="Calibri" panose="020F0502020204030204" pitchFamily="34" charset="0"/>
                </a:rPr>
                <a:t>propagation</a:t>
              </a:r>
              <a:endParaRPr lang="zh-CN" altLang="en-US" sz="2200" dirty="0">
                <a:solidFill>
                  <a:prstClr val="black"/>
                </a:solidFill>
                <a:latin typeface="Calibri" panose="020F0502020204030204" pitchFamily="34" charset="0"/>
                <a:cs typeface="Calibri" panose="020F0502020204030204" pitchFamily="34" charset="0"/>
              </a:endParaRPr>
            </a:p>
          </p:txBody>
        </p:sp>
        <p:sp>
          <p:nvSpPr>
            <p:cNvPr id="56" name="文本框 55">
              <a:extLst>
                <a:ext uri="{FF2B5EF4-FFF2-40B4-BE49-F238E27FC236}">
                  <a16:creationId xmlns:a16="http://schemas.microsoft.com/office/drawing/2014/main" id="{1697C92A-04A4-A95A-CB26-8645E91228B4}"/>
                </a:ext>
              </a:extLst>
            </p:cNvPr>
            <p:cNvSpPr txBox="1"/>
            <p:nvPr/>
          </p:nvSpPr>
          <p:spPr>
            <a:xfrm>
              <a:off x="5726092" y="4335131"/>
              <a:ext cx="1023435" cy="579170"/>
            </a:xfrm>
            <a:prstGeom prst="rect">
              <a:avLst/>
            </a:prstGeom>
            <a:noFill/>
          </p:spPr>
          <p:txBody>
            <a:bodyPr wrap="none" rtlCol="0">
              <a:spAutoFit/>
            </a:bodyPr>
            <a:lstStyle/>
            <a:p>
              <a:pPr algn="ctr"/>
              <a:r>
                <a:rPr lang="en-US" altLang="zh-CN" sz="2200" dirty="0">
                  <a:latin typeface="Calibri" panose="020F0502020204030204" pitchFamily="34" charset="0"/>
                  <a:cs typeface="Calibri" panose="020F0502020204030204" pitchFamily="34" charset="0"/>
                </a:rPr>
                <a:t>Content</a:t>
              </a:r>
            </a:p>
            <a:p>
              <a:pPr algn="ctr"/>
              <a:r>
                <a:rPr lang="en-US" altLang="zh-CN" sz="2200" dirty="0">
                  <a:latin typeface="Calibri" panose="020F0502020204030204" pitchFamily="34" charset="0"/>
                  <a:cs typeface="Calibri" panose="020F0502020204030204" pitchFamily="34" charset="0"/>
                </a:rPr>
                <a:t>hallucination</a:t>
              </a:r>
              <a:endParaRPr lang="en-US" altLang="zh-CN" sz="2200" b="1" i="1" dirty="0">
                <a:solidFill>
                  <a:prstClr val="black"/>
                </a:solidFill>
                <a:latin typeface="Calibri" panose="020F0502020204030204" pitchFamily="34" charset="0"/>
                <a:cs typeface="Calibri" panose="020F0502020204030204" pitchFamily="34" charset="0"/>
              </a:endParaRPr>
            </a:p>
          </p:txBody>
        </p:sp>
        <p:cxnSp>
          <p:nvCxnSpPr>
            <p:cNvPr id="57" name="直接箭头连接符 42">
              <a:extLst>
                <a:ext uri="{FF2B5EF4-FFF2-40B4-BE49-F238E27FC236}">
                  <a16:creationId xmlns:a16="http://schemas.microsoft.com/office/drawing/2014/main" id="{8FECC74B-B1EC-2A93-2395-503B22115D37}"/>
                </a:ext>
              </a:extLst>
            </p:cNvPr>
            <p:cNvCxnSpPr>
              <a:cxnSpLocks/>
              <a:stCxn id="44" idx="3"/>
              <a:endCxn id="58" idx="1"/>
            </p:cNvCxnSpPr>
            <p:nvPr/>
          </p:nvCxnSpPr>
          <p:spPr>
            <a:xfrm>
              <a:off x="6989828" y="4629702"/>
              <a:ext cx="255973" cy="2869"/>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58" name="文本框 57">
              <a:extLst>
                <a:ext uri="{FF2B5EF4-FFF2-40B4-BE49-F238E27FC236}">
                  <a16:creationId xmlns:a16="http://schemas.microsoft.com/office/drawing/2014/main" id="{FEFF4418-8DE3-701A-4841-5F7B1974868C}"/>
                </a:ext>
              </a:extLst>
            </p:cNvPr>
            <p:cNvSpPr txBox="1"/>
            <p:nvPr/>
          </p:nvSpPr>
          <p:spPr>
            <a:xfrm>
              <a:off x="7245801" y="4458821"/>
              <a:ext cx="665318"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sp>
        <p:nvSpPr>
          <p:cNvPr id="59" name="文本框 58">
            <a:extLst>
              <a:ext uri="{FF2B5EF4-FFF2-40B4-BE49-F238E27FC236}">
                <a16:creationId xmlns:a16="http://schemas.microsoft.com/office/drawing/2014/main" id="{507D36A3-6B81-E542-7B9C-AF7399F08292}"/>
              </a:ext>
            </a:extLst>
          </p:cNvPr>
          <p:cNvSpPr txBox="1"/>
          <p:nvPr/>
        </p:nvSpPr>
        <p:spPr>
          <a:xfrm>
            <a:off x="1472798" y="4934219"/>
            <a:ext cx="9246403" cy="954107"/>
          </a:xfrm>
          <a:prstGeom prst="rect">
            <a:avLst/>
          </a:prstGeom>
          <a:noFill/>
        </p:spPr>
        <p:txBody>
          <a:bodyPr wrap="square">
            <a:spAutoFit/>
          </a:bodyPr>
          <a:lstStyle/>
          <a:p>
            <a:pPr algn="ctr"/>
            <a:r>
              <a:rPr lang="en-US" altLang="zh-CN" sz="2800" b="0" i="0" u="none" strike="noStrike" baseline="0" dirty="0">
                <a:latin typeface="Calibri" panose="020F0502020204030204" pitchFamily="34" charset="0"/>
                <a:cs typeface="Calibri" panose="020F0502020204030204" pitchFamily="34" charset="0"/>
              </a:rPr>
              <a:t>We simulate corresponding stages in flow-guided methods to design three modules that can be </a:t>
            </a:r>
            <a:r>
              <a:rPr lang="en-US" altLang="zh-CN" sz="2800" b="1" i="0" u="none" strike="noStrike" baseline="0" dirty="0">
                <a:solidFill>
                  <a:srgbClr val="FF0000"/>
                </a:solidFill>
                <a:latin typeface="Calibri" panose="020F0502020204030204" pitchFamily="34" charset="0"/>
                <a:cs typeface="Calibri" panose="020F0502020204030204" pitchFamily="34" charset="0"/>
              </a:rPr>
              <a:t>end-to-end</a:t>
            </a:r>
            <a:r>
              <a:rPr lang="en-US" altLang="zh-CN" sz="2800" b="1" i="0" u="none" strike="noStrike" baseline="0" dirty="0">
                <a:latin typeface="Calibri" panose="020F0502020204030204" pitchFamily="34" charset="0"/>
                <a:cs typeface="Calibri" panose="020F0502020204030204" pitchFamily="34" charset="0"/>
              </a:rPr>
              <a:t> </a:t>
            </a:r>
            <a:r>
              <a:rPr lang="en-US" altLang="zh-CN" sz="2800" b="0" i="0" u="none" strike="noStrike" baseline="0" dirty="0">
                <a:latin typeface="Calibri" panose="020F0502020204030204" pitchFamily="34" charset="0"/>
                <a:cs typeface="Calibri" panose="020F0502020204030204" pitchFamily="34" charset="0"/>
              </a:rPr>
              <a:t>optimized.</a:t>
            </a:r>
          </a:p>
        </p:txBody>
      </p:sp>
      <p:grpSp>
        <p:nvGrpSpPr>
          <p:cNvPr id="60" name="组合 59">
            <a:extLst>
              <a:ext uri="{FF2B5EF4-FFF2-40B4-BE49-F238E27FC236}">
                <a16:creationId xmlns:a16="http://schemas.microsoft.com/office/drawing/2014/main" id="{CF087CAD-4284-E0F4-8F50-2A291A71116B}"/>
              </a:ext>
            </a:extLst>
          </p:cNvPr>
          <p:cNvGrpSpPr/>
          <p:nvPr/>
        </p:nvGrpSpPr>
        <p:grpSpPr>
          <a:xfrm>
            <a:off x="1103976" y="1662621"/>
            <a:ext cx="10343238" cy="850178"/>
            <a:chOff x="2194203" y="1811190"/>
            <a:chExt cx="7735047" cy="635794"/>
          </a:xfrm>
        </p:grpSpPr>
        <p:sp>
          <p:nvSpPr>
            <p:cNvPr id="61" name="矩形: 圆角 6">
              <a:extLst>
                <a:ext uri="{FF2B5EF4-FFF2-40B4-BE49-F238E27FC236}">
                  <a16:creationId xmlns:a16="http://schemas.microsoft.com/office/drawing/2014/main" id="{061AF951-5C62-069C-AA0E-C4E8152773FA}"/>
                </a:ext>
              </a:extLst>
            </p:cNvPr>
            <p:cNvSpPr/>
            <p:nvPr/>
          </p:nvSpPr>
          <p:spPr>
            <a:xfrm>
              <a:off x="5175704" y="1811190"/>
              <a:ext cx="1597820"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b="1" i="1" dirty="0">
                  <a:solidFill>
                    <a:schemeClr val="tx1"/>
                  </a:solidFill>
                  <a:latin typeface="Calibri" panose="020F0502020204030204" pitchFamily="34" charset="0"/>
                  <a:ea typeface="微软雅黑" panose="020B0503020204020204" pitchFamily="34" charset="-122"/>
                  <a:cs typeface="Calibri" panose="020F0502020204030204" pitchFamily="34" charset="0"/>
                </a:rPr>
                <a:t>Pixel</a:t>
              </a:r>
              <a:r>
                <a:rPr lang="en-US" altLang="zh-CN" sz="22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 </a:t>
              </a: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propagation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62" name="矩形: 圆角 7">
              <a:extLst>
                <a:ext uri="{FF2B5EF4-FFF2-40B4-BE49-F238E27FC236}">
                  <a16:creationId xmlns:a16="http://schemas.microsoft.com/office/drawing/2014/main" id="{4F989950-98A1-6DD7-7806-48796A3F06A1}"/>
                </a:ext>
              </a:extLst>
            </p:cNvPr>
            <p:cNvSpPr/>
            <p:nvPr/>
          </p:nvSpPr>
          <p:spPr>
            <a:xfrm>
              <a:off x="3184979" y="181119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63" name="矩形: 圆角 1">
              <a:extLst>
                <a:ext uri="{FF2B5EF4-FFF2-40B4-BE49-F238E27FC236}">
                  <a16:creationId xmlns:a16="http://schemas.microsoft.com/office/drawing/2014/main" id="{3EBEF903-5B55-ED58-A99E-AECBB3758A59}"/>
                </a:ext>
              </a:extLst>
            </p:cNvPr>
            <p:cNvSpPr/>
            <p:nvPr/>
          </p:nvSpPr>
          <p:spPr>
            <a:xfrm>
              <a:off x="7202411" y="181119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sp>
          <p:nvSpPr>
            <p:cNvPr id="64" name="文本框 63">
              <a:extLst>
                <a:ext uri="{FF2B5EF4-FFF2-40B4-BE49-F238E27FC236}">
                  <a16:creationId xmlns:a16="http://schemas.microsoft.com/office/drawing/2014/main" id="{6931577B-9355-8426-F31C-DE40A436236F}"/>
                </a:ext>
              </a:extLst>
            </p:cNvPr>
            <p:cNvSpPr txBox="1"/>
            <p:nvPr/>
          </p:nvSpPr>
          <p:spPr>
            <a:xfrm>
              <a:off x="2194203" y="1957416"/>
              <a:ext cx="653577"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cxnSp>
          <p:nvCxnSpPr>
            <p:cNvPr id="65" name="直接箭头连接符 15">
              <a:extLst>
                <a:ext uri="{FF2B5EF4-FFF2-40B4-BE49-F238E27FC236}">
                  <a16:creationId xmlns:a16="http://schemas.microsoft.com/office/drawing/2014/main" id="{9E49C9F2-33DB-34E2-4818-B443B3492618}"/>
                </a:ext>
              </a:extLst>
            </p:cNvPr>
            <p:cNvCxnSpPr>
              <a:stCxn id="62" idx="3"/>
              <a:endCxn id="61" idx="1"/>
            </p:cNvCxnSpPr>
            <p:nvPr/>
          </p:nvCxnSpPr>
          <p:spPr>
            <a:xfrm>
              <a:off x="4782799" y="2129087"/>
              <a:ext cx="392905"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6" name="直接箭头连接符 19">
              <a:extLst>
                <a:ext uri="{FF2B5EF4-FFF2-40B4-BE49-F238E27FC236}">
                  <a16:creationId xmlns:a16="http://schemas.microsoft.com/office/drawing/2014/main" id="{CB17F1D5-DD16-1D06-8FE6-DD546F952236}"/>
                </a:ext>
              </a:extLst>
            </p:cNvPr>
            <p:cNvCxnSpPr>
              <a:stCxn id="61" idx="3"/>
              <a:endCxn id="63" idx="1"/>
            </p:cNvCxnSpPr>
            <p:nvPr/>
          </p:nvCxnSpPr>
          <p:spPr>
            <a:xfrm>
              <a:off x="6773524" y="2129087"/>
              <a:ext cx="428887"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7" name="直接箭头连接符 22">
              <a:extLst>
                <a:ext uri="{FF2B5EF4-FFF2-40B4-BE49-F238E27FC236}">
                  <a16:creationId xmlns:a16="http://schemas.microsoft.com/office/drawing/2014/main" id="{E00B25AF-A4C5-DF6F-B2D2-A73762C559D3}"/>
                </a:ext>
              </a:extLst>
            </p:cNvPr>
            <p:cNvCxnSpPr>
              <a:stCxn id="64" idx="3"/>
              <a:endCxn id="62" idx="1"/>
            </p:cNvCxnSpPr>
            <p:nvPr/>
          </p:nvCxnSpPr>
          <p:spPr>
            <a:xfrm flipV="1">
              <a:off x="2847780" y="2129087"/>
              <a:ext cx="337199" cy="954"/>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直接箭头连接符 40">
              <a:extLst>
                <a:ext uri="{FF2B5EF4-FFF2-40B4-BE49-F238E27FC236}">
                  <a16:creationId xmlns:a16="http://schemas.microsoft.com/office/drawing/2014/main" id="{DF22525E-FB78-FDD1-6C04-125D0CDA03BC}"/>
                </a:ext>
              </a:extLst>
            </p:cNvPr>
            <p:cNvCxnSpPr/>
            <p:nvPr/>
          </p:nvCxnSpPr>
          <p:spPr>
            <a:xfrm>
              <a:off x="8800231" y="2144972"/>
              <a:ext cx="300404"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69" name="文本框 68">
              <a:extLst>
                <a:ext uri="{FF2B5EF4-FFF2-40B4-BE49-F238E27FC236}">
                  <a16:creationId xmlns:a16="http://schemas.microsoft.com/office/drawing/2014/main" id="{64D445A4-9296-C4E7-7CE2-24026DCFC4B7}"/>
                </a:ext>
              </a:extLst>
            </p:cNvPr>
            <p:cNvSpPr txBox="1"/>
            <p:nvPr/>
          </p:nvSpPr>
          <p:spPr>
            <a:xfrm>
              <a:off x="9122229" y="1960306"/>
              <a:ext cx="807021"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grpSp>
        <p:nvGrpSpPr>
          <p:cNvPr id="28" name="组合 27">
            <a:extLst>
              <a:ext uri="{FF2B5EF4-FFF2-40B4-BE49-F238E27FC236}">
                <a16:creationId xmlns:a16="http://schemas.microsoft.com/office/drawing/2014/main" id="{8FB3ED48-C82C-9216-A088-8385C07EDEA5}"/>
              </a:ext>
            </a:extLst>
          </p:cNvPr>
          <p:cNvGrpSpPr/>
          <p:nvPr/>
        </p:nvGrpSpPr>
        <p:grpSpPr>
          <a:xfrm>
            <a:off x="-33274" y="6535369"/>
            <a:ext cx="12225274" cy="322630"/>
            <a:chOff x="-33274" y="6535369"/>
            <a:chExt cx="12225274" cy="322630"/>
          </a:xfrm>
        </p:grpSpPr>
        <p:sp>
          <p:nvSpPr>
            <p:cNvPr id="29" name="矩形 28">
              <a:extLst>
                <a:ext uri="{FF2B5EF4-FFF2-40B4-BE49-F238E27FC236}">
                  <a16:creationId xmlns:a16="http://schemas.microsoft.com/office/drawing/2014/main" id="{062AC261-B9EA-C8E3-4BC4-E3C8AC0CEEF2}"/>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0" name="矩形 29">
              <a:extLst>
                <a:ext uri="{FF2B5EF4-FFF2-40B4-BE49-F238E27FC236}">
                  <a16:creationId xmlns:a16="http://schemas.microsoft.com/office/drawing/2014/main" id="{804369BA-628C-D297-7493-6E112A52ECDA}"/>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1" name="矩形 30">
              <a:extLst>
                <a:ext uri="{FF2B5EF4-FFF2-40B4-BE49-F238E27FC236}">
                  <a16:creationId xmlns:a16="http://schemas.microsoft.com/office/drawing/2014/main" id="{C1D4C168-D681-C7FA-9DF1-825FE041405F}"/>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F138525D-BE08-4FA8-8F44-2F9EEF3208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803105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6543">
        <p159:morph option="byObject"/>
      </p:transition>
    </mc:Choice>
    <mc:Fallback>
      <p:transition spd="slow" advTm="16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Motivation</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41" name="组合 40">
            <a:extLst>
              <a:ext uri="{FF2B5EF4-FFF2-40B4-BE49-F238E27FC236}">
                <a16:creationId xmlns:a16="http://schemas.microsoft.com/office/drawing/2014/main" id="{9250773A-3A9C-4D68-99C0-2EA6346DE311}"/>
              </a:ext>
            </a:extLst>
          </p:cNvPr>
          <p:cNvGrpSpPr/>
          <p:nvPr/>
        </p:nvGrpSpPr>
        <p:grpSpPr>
          <a:xfrm>
            <a:off x="1181509" y="3322188"/>
            <a:ext cx="10203694" cy="846535"/>
            <a:chOff x="1620283" y="4310399"/>
            <a:chExt cx="6290836" cy="637200"/>
          </a:xfrm>
        </p:grpSpPr>
        <p:sp>
          <p:nvSpPr>
            <p:cNvPr id="42" name="矩形: 圆角 7">
              <a:extLst>
                <a:ext uri="{FF2B5EF4-FFF2-40B4-BE49-F238E27FC236}">
                  <a16:creationId xmlns:a16="http://schemas.microsoft.com/office/drawing/2014/main" id="{94F6DAA9-85AD-CF0D-F38D-BBE16A1E8A91}"/>
                </a:ext>
              </a:extLst>
            </p:cNvPr>
            <p:cNvSpPr/>
            <p:nvPr/>
          </p:nvSpPr>
          <p:spPr>
            <a:xfrm>
              <a:off x="2436916" y="431180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200" b="1">
                <a:solidFill>
                  <a:schemeClr val="tx1"/>
                </a:solidFill>
                <a:latin typeface="Calibri" panose="020F0502020204030204" pitchFamily="34" charset="0"/>
                <a:cs typeface="Calibri" panose="020F0502020204030204" pitchFamily="34" charset="0"/>
              </a:endParaRPr>
            </a:p>
          </p:txBody>
        </p:sp>
        <p:sp>
          <p:nvSpPr>
            <p:cNvPr id="44" name="矩形: 圆角 1">
              <a:extLst>
                <a:ext uri="{FF2B5EF4-FFF2-40B4-BE49-F238E27FC236}">
                  <a16:creationId xmlns:a16="http://schemas.microsoft.com/office/drawing/2014/main" id="{0D09C09B-FC46-7118-F951-8947F6626C0E}"/>
                </a:ext>
              </a:extLst>
            </p:cNvPr>
            <p:cNvSpPr/>
            <p:nvPr/>
          </p:nvSpPr>
          <p:spPr>
            <a:xfrm>
              <a:off x="5392008" y="4311805"/>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100" b="1">
                <a:solidFill>
                  <a:schemeClr val="tx1"/>
                </a:solidFill>
                <a:latin typeface="Calibri" panose="020F0502020204030204" pitchFamily="34" charset="0"/>
                <a:cs typeface="Calibri" panose="020F0502020204030204" pitchFamily="34" charset="0"/>
              </a:endParaRPr>
            </a:p>
          </p:txBody>
        </p:sp>
        <p:sp>
          <p:nvSpPr>
            <p:cNvPr id="45" name="矩形 44">
              <a:extLst>
                <a:ext uri="{FF2B5EF4-FFF2-40B4-BE49-F238E27FC236}">
                  <a16:creationId xmlns:a16="http://schemas.microsoft.com/office/drawing/2014/main" id="{CA715FFA-A525-1AA4-E2B3-726539802B10}"/>
                </a:ext>
              </a:extLst>
            </p:cNvPr>
            <p:cNvSpPr/>
            <p:nvPr/>
          </p:nvSpPr>
          <p:spPr>
            <a:xfrm>
              <a:off x="3889191" y="4310399"/>
              <a:ext cx="1598400" cy="637200"/>
            </a:xfrm>
            <a:prstGeom prst="rect">
              <a:avLst/>
            </a:prstGeom>
            <a:solidFill>
              <a:srgbClr val="FFD964"/>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cxnSp>
          <p:nvCxnSpPr>
            <p:cNvPr id="46" name="直线连接符 45">
              <a:extLst>
                <a:ext uri="{FF2B5EF4-FFF2-40B4-BE49-F238E27FC236}">
                  <a16:creationId xmlns:a16="http://schemas.microsoft.com/office/drawing/2014/main" id="{F549584C-DA10-F937-6DB5-6548B8B2E1CE}"/>
                </a:ext>
              </a:extLst>
            </p:cNvPr>
            <p:cNvCxnSpPr>
              <a:cxnSpLocks/>
            </p:cNvCxnSpPr>
            <p:nvPr/>
          </p:nvCxnSpPr>
          <p:spPr>
            <a:xfrm>
              <a:off x="38891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8" name="直线连接符 47">
              <a:extLst>
                <a:ext uri="{FF2B5EF4-FFF2-40B4-BE49-F238E27FC236}">
                  <a16:creationId xmlns:a16="http://schemas.microsoft.com/office/drawing/2014/main" id="{EADBF40D-9654-6745-3181-2EDE64A899FC}"/>
                </a:ext>
              </a:extLst>
            </p:cNvPr>
            <p:cNvCxnSpPr>
              <a:cxnSpLocks/>
            </p:cNvCxnSpPr>
            <p:nvPr/>
          </p:nvCxnSpPr>
          <p:spPr>
            <a:xfrm>
              <a:off x="54893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9" name="直线箭头连接符 48">
              <a:extLst>
                <a:ext uri="{FF2B5EF4-FFF2-40B4-BE49-F238E27FC236}">
                  <a16:creationId xmlns:a16="http://schemas.microsoft.com/office/drawing/2014/main" id="{879D4215-9483-33D1-11A0-7A522AA8ECC1}"/>
                </a:ext>
              </a:extLst>
            </p:cNvPr>
            <p:cNvCxnSpPr/>
            <p:nvPr/>
          </p:nvCxnSpPr>
          <p:spPr>
            <a:xfrm>
              <a:off x="2170216" y="4628069"/>
              <a:ext cx="266700"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50" name="文本框 49">
              <a:extLst>
                <a:ext uri="{FF2B5EF4-FFF2-40B4-BE49-F238E27FC236}">
                  <a16:creationId xmlns:a16="http://schemas.microsoft.com/office/drawing/2014/main" id="{803F1B1D-870A-1D1D-50C4-DD5E624ADB0B}"/>
                </a:ext>
              </a:extLst>
            </p:cNvPr>
            <p:cNvSpPr txBox="1"/>
            <p:nvPr/>
          </p:nvSpPr>
          <p:spPr>
            <a:xfrm>
              <a:off x="1620283" y="4450996"/>
              <a:ext cx="523993"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sp>
          <p:nvSpPr>
            <p:cNvPr id="53" name="文本框 52">
              <a:extLst>
                <a:ext uri="{FF2B5EF4-FFF2-40B4-BE49-F238E27FC236}">
                  <a16:creationId xmlns:a16="http://schemas.microsoft.com/office/drawing/2014/main" id="{8B04C4BB-8330-C53A-042C-6D668B22C06B}"/>
                </a:ext>
              </a:extLst>
            </p:cNvPr>
            <p:cNvSpPr txBox="1"/>
            <p:nvPr/>
          </p:nvSpPr>
          <p:spPr>
            <a:xfrm>
              <a:off x="2429444" y="4462034"/>
              <a:ext cx="1414306" cy="324335"/>
            </a:xfrm>
            <a:prstGeom prst="rect">
              <a:avLst/>
            </a:prstGeom>
            <a:noFill/>
          </p:spPr>
          <p:txBody>
            <a:bodyPr wrap="square" rtlCol="0">
              <a:spAutoFit/>
            </a:bodyPr>
            <a:lstStyle/>
            <a:p>
              <a:pPr algn="ctr"/>
              <a:r>
                <a:rPr lang="en-US" altLang="zh-CN" sz="2200" dirty="0">
                  <a:solidFill>
                    <a:schemeClr val="tx1"/>
                  </a:solidFill>
                  <a:latin typeface="Calibri" panose="020F0502020204030204" pitchFamily="34" charset="0"/>
                  <a:cs typeface="Calibri" panose="020F0502020204030204" pitchFamily="34" charset="0"/>
                </a:rPr>
                <a:t>Flow completion</a:t>
              </a:r>
              <a:endParaRPr lang="zh-CN" altLang="en-US" sz="2200" dirty="0">
                <a:solidFill>
                  <a:schemeClr val="tx1"/>
                </a:solidFill>
                <a:latin typeface="Calibri" panose="020F0502020204030204" pitchFamily="34" charset="0"/>
                <a:cs typeface="Calibri" panose="020F0502020204030204" pitchFamily="34" charset="0"/>
              </a:endParaRPr>
            </a:p>
          </p:txBody>
        </p:sp>
        <p:sp>
          <p:nvSpPr>
            <p:cNvPr id="55" name="文本框 54">
              <a:extLst>
                <a:ext uri="{FF2B5EF4-FFF2-40B4-BE49-F238E27FC236}">
                  <a16:creationId xmlns:a16="http://schemas.microsoft.com/office/drawing/2014/main" id="{9595FFCC-787B-E6B4-746B-00B40D5E1856}"/>
                </a:ext>
              </a:extLst>
            </p:cNvPr>
            <p:cNvSpPr txBox="1"/>
            <p:nvPr/>
          </p:nvSpPr>
          <p:spPr>
            <a:xfrm>
              <a:off x="3951011" y="4335132"/>
              <a:ext cx="1396482" cy="579170"/>
            </a:xfrm>
            <a:prstGeom prst="rect">
              <a:avLst/>
            </a:prstGeom>
            <a:noFill/>
          </p:spPr>
          <p:txBody>
            <a:bodyPr wrap="square" rtlCol="0">
              <a:spAutoFit/>
            </a:bodyPr>
            <a:lstStyle/>
            <a:p>
              <a:pPr lvl="0" algn="ctr"/>
              <a:r>
                <a:rPr lang="en-US" altLang="zh-CN" sz="2200" b="1" i="1" dirty="0">
                  <a:solidFill>
                    <a:prstClr val="black"/>
                  </a:solidFill>
                  <a:latin typeface="Calibri" panose="020F0502020204030204" pitchFamily="34" charset="0"/>
                  <a:cs typeface="Calibri" panose="020F0502020204030204" pitchFamily="34" charset="0"/>
                </a:rPr>
                <a:t>Feature</a:t>
              </a:r>
            </a:p>
            <a:p>
              <a:pPr lvl="0" algn="ctr"/>
              <a:r>
                <a:rPr lang="en-US" altLang="zh-CN" sz="2200" dirty="0">
                  <a:latin typeface="Calibri" panose="020F0502020204030204" pitchFamily="34" charset="0"/>
                  <a:cs typeface="Calibri" panose="020F0502020204030204" pitchFamily="34" charset="0"/>
                </a:rPr>
                <a:t>propagation</a:t>
              </a:r>
              <a:endParaRPr lang="zh-CN" altLang="en-US" sz="2200" dirty="0">
                <a:solidFill>
                  <a:prstClr val="black"/>
                </a:solidFill>
                <a:latin typeface="Calibri" panose="020F0502020204030204" pitchFamily="34" charset="0"/>
                <a:cs typeface="Calibri" panose="020F0502020204030204" pitchFamily="34" charset="0"/>
              </a:endParaRPr>
            </a:p>
          </p:txBody>
        </p:sp>
        <p:sp>
          <p:nvSpPr>
            <p:cNvPr id="56" name="文本框 55">
              <a:extLst>
                <a:ext uri="{FF2B5EF4-FFF2-40B4-BE49-F238E27FC236}">
                  <a16:creationId xmlns:a16="http://schemas.microsoft.com/office/drawing/2014/main" id="{1697C92A-04A4-A95A-CB26-8645E91228B4}"/>
                </a:ext>
              </a:extLst>
            </p:cNvPr>
            <p:cNvSpPr txBox="1"/>
            <p:nvPr/>
          </p:nvSpPr>
          <p:spPr>
            <a:xfrm>
              <a:off x="5726092" y="4335131"/>
              <a:ext cx="1023435" cy="579170"/>
            </a:xfrm>
            <a:prstGeom prst="rect">
              <a:avLst/>
            </a:prstGeom>
            <a:noFill/>
          </p:spPr>
          <p:txBody>
            <a:bodyPr wrap="none" rtlCol="0">
              <a:spAutoFit/>
            </a:bodyPr>
            <a:lstStyle/>
            <a:p>
              <a:pPr algn="ctr"/>
              <a:r>
                <a:rPr lang="en-US" altLang="zh-CN" sz="2200" dirty="0">
                  <a:latin typeface="Calibri" panose="020F0502020204030204" pitchFamily="34" charset="0"/>
                  <a:cs typeface="Calibri" panose="020F0502020204030204" pitchFamily="34" charset="0"/>
                </a:rPr>
                <a:t>Content</a:t>
              </a:r>
            </a:p>
            <a:p>
              <a:pPr algn="ctr"/>
              <a:r>
                <a:rPr lang="en-US" altLang="zh-CN" sz="2200" dirty="0">
                  <a:latin typeface="Calibri" panose="020F0502020204030204" pitchFamily="34" charset="0"/>
                  <a:cs typeface="Calibri" panose="020F0502020204030204" pitchFamily="34" charset="0"/>
                </a:rPr>
                <a:t>hallucination</a:t>
              </a:r>
              <a:endParaRPr lang="en-US" altLang="zh-CN" sz="2200" b="1" i="1" dirty="0">
                <a:solidFill>
                  <a:prstClr val="black"/>
                </a:solidFill>
                <a:latin typeface="Calibri" panose="020F0502020204030204" pitchFamily="34" charset="0"/>
                <a:cs typeface="Calibri" panose="020F0502020204030204" pitchFamily="34" charset="0"/>
              </a:endParaRPr>
            </a:p>
          </p:txBody>
        </p:sp>
        <p:cxnSp>
          <p:nvCxnSpPr>
            <p:cNvPr id="57" name="直接箭头连接符 42">
              <a:extLst>
                <a:ext uri="{FF2B5EF4-FFF2-40B4-BE49-F238E27FC236}">
                  <a16:creationId xmlns:a16="http://schemas.microsoft.com/office/drawing/2014/main" id="{8FECC74B-B1EC-2A93-2395-503B22115D37}"/>
                </a:ext>
              </a:extLst>
            </p:cNvPr>
            <p:cNvCxnSpPr>
              <a:cxnSpLocks/>
              <a:stCxn id="44" idx="3"/>
              <a:endCxn id="58" idx="1"/>
            </p:cNvCxnSpPr>
            <p:nvPr/>
          </p:nvCxnSpPr>
          <p:spPr>
            <a:xfrm flipV="1">
              <a:off x="6989828" y="4626532"/>
              <a:ext cx="255973" cy="317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58" name="文本框 57">
              <a:extLst>
                <a:ext uri="{FF2B5EF4-FFF2-40B4-BE49-F238E27FC236}">
                  <a16:creationId xmlns:a16="http://schemas.microsoft.com/office/drawing/2014/main" id="{FEFF4418-8DE3-701A-4841-5F7B1974868C}"/>
                </a:ext>
              </a:extLst>
            </p:cNvPr>
            <p:cNvSpPr txBox="1"/>
            <p:nvPr/>
          </p:nvSpPr>
          <p:spPr>
            <a:xfrm>
              <a:off x="7245801" y="4452781"/>
              <a:ext cx="665318"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grpSp>
        <p:nvGrpSpPr>
          <p:cNvPr id="60" name="组合 59">
            <a:extLst>
              <a:ext uri="{FF2B5EF4-FFF2-40B4-BE49-F238E27FC236}">
                <a16:creationId xmlns:a16="http://schemas.microsoft.com/office/drawing/2014/main" id="{CF087CAD-4284-E0F4-8F50-2A291A71116B}"/>
              </a:ext>
            </a:extLst>
          </p:cNvPr>
          <p:cNvGrpSpPr/>
          <p:nvPr/>
        </p:nvGrpSpPr>
        <p:grpSpPr>
          <a:xfrm>
            <a:off x="1103976" y="1662621"/>
            <a:ext cx="10343238" cy="850178"/>
            <a:chOff x="2194203" y="1811190"/>
            <a:chExt cx="7735047" cy="635794"/>
          </a:xfrm>
        </p:grpSpPr>
        <p:sp>
          <p:nvSpPr>
            <p:cNvPr id="61" name="矩形: 圆角 6">
              <a:extLst>
                <a:ext uri="{FF2B5EF4-FFF2-40B4-BE49-F238E27FC236}">
                  <a16:creationId xmlns:a16="http://schemas.microsoft.com/office/drawing/2014/main" id="{061AF951-5C62-069C-AA0E-C4E8152773FA}"/>
                </a:ext>
              </a:extLst>
            </p:cNvPr>
            <p:cNvSpPr/>
            <p:nvPr/>
          </p:nvSpPr>
          <p:spPr>
            <a:xfrm>
              <a:off x="5175704" y="1811190"/>
              <a:ext cx="1597820"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b="1" i="1" dirty="0">
                  <a:solidFill>
                    <a:schemeClr val="tx1"/>
                  </a:solidFill>
                  <a:latin typeface="Calibri" panose="020F0502020204030204" pitchFamily="34" charset="0"/>
                  <a:ea typeface="微软雅黑" panose="020B0503020204020204" pitchFamily="34" charset="-122"/>
                  <a:cs typeface="Calibri" panose="020F0502020204030204" pitchFamily="34" charset="0"/>
                </a:rPr>
                <a:t>Pixel</a:t>
              </a:r>
              <a:r>
                <a:rPr lang="en-US" altLang="zh-CN" sz="22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 </a:t>
              </a: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propagation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62" name="矩形: 圆角 7">
              <a:extLst>
                <a:ext uri="{FF2B5EF4-FFF2-40B4-BE49-F238E27FC236}">
                  <a16:creationId xmlns:a16="http://schemas.microsoft.com/office/drawing/2014/main" id="{4F989950-98A1-6DD7-7806-48796A3F06A1}"/>
                </a:ext>
              </a:extLst>
            </p:cNvPr>
            <p:cNvSpPr/>
            <p:nvPr/>
          </p:nvSpPr>
          <p:spPr>
            <a:xfrm>
              <a:off x="3184979" y="181119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63" name="矩形: 圆角 1">
              <a:extLst>
                <a:ext uri="{FF2B5EF4-FFF2-40B4-BE49-F238E27FC236}">
                  <a16:creationId xmlns:a16="http://schemas.microsoft.com/office/drawing/2014/main" id="{3EBEF903-5B55-ED58-A99E-AECBB3758A59}"/>
                </a:ext>
              </a:extLst>
            </p:cNvPr>
            <p:cNvSpPr/>
            <p:nvPr/>
          </p:nvSpPr>
          <p:spPr>
            <a:xfrm>
              <a:off x="7202411" y="181119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sp>
          <p:nvSpPr>
            <p:cNvPr id="64" name="文本框 63">
              <a:extLst>
                <a:ext uri="{FF2B5EF4-FFF2-40B4-BE49-F238E27FC236}">
                  <a16:creationId xmlns:a16="http://schemas.microsoft.com/office/drawing/2014/main" id="{6931577B-9355-8426-F31C-DE40A436236F}"/>
                </a:ext>
              </a:extLst>
            </p:cNvPr>
            <p:cNvSpPr txBox="1"/>
            <p:nvPr/>
          </p:nvSpPr>
          <p:spPr>
            <a:xfrm>
              <a:off x="2194203" y="1957416"/>
              <a:ext cx="653577"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cxnSp>
          <p:nvCxnSpPr>
            <p:cNvPr id="65" name="直接箭头连接符 15">
              <a:extLst>
                <a:ext uri="{FF2B5EF4-FFF2-40B4-BE49-F238E27FC236}">
                  <a16:creationId xmlns:a16="http://schemas.microsoft.com/office/drawing/2014/main" id="{9E49C9F2-33DB-34E2-4818-B443B3492618}"/>
                </a:ext>
              </a:extLst>
            </p:cNvPr>
            <p:cNvCxnSpPr>
              <a:stCxn id="62" idx="3"/>
              <a:endCxn id="61" idx="1"/>
            </p:cNvCxnSpPr>
            <p:nvPr/>
          </p:nvCxnSpPr>
          <p:spPr>
            <a:xfrm>
              <a:off x="4782799" y="2129087"/>
              <a:ext cx="392905"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6" name="直接箭头连接符 19">
              <a:extLst>
                <a:ext uri="{FF2B5EF4-FFF2-40B4-BE49-F238E27FC236}">
                  <a16:creationId xmlns:a16="http://schemas.microsoft.com/office/drawing/2014/main" id="{CB17F1D5-DD16-1D06-8FE6-DD546F952236}"/>
                </a:ext>
              </a:extLst>
            </p:cNvPr>
            <p:cNvCxnSpPr>
              <a:stCxn id="61" idx="3"/>
              <a:endCxn id="63" idx="1"/>
            </p:cNvCxnSpPr>
            <p:nvPr/>
          </p:nvCxnSpPr>
          <p:spPr>
            <a:xfrm>
              <a:off x="6773524" y="2129087"/>
              <a:ext cx="428887"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7" name="直接箭头连接符 22">
              <a:extLst>
                <a:ext uri="{FF2B5EF4-FFF2-40B4-BE49-F238E27FC236}">
                  <a16:creationId xmlns:a16="http://schemas.microsoft.com/office/drawing/2014/main" id="{E00B25AF-A4C5-DF6F-B2D2-A73762C559D3}"/>
                </a:ext>
              </a:extLst>
            </p:cNvPr>
            <p:cNvCxnSpPr>
              <a:stCxn id="64" idx="3"/>
              <a:endCxn id="62" idx="1"/>
            </p:cNvCxnSpPr>
            <p:nvPr/>
          </p:nvCxnSpPr>
          <p:spPr>
            <a:xfrm flipV="1">
              <a:off x="2847780" y="2129087"/>
              <a:ext cx="337199" cy="954"/>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直接箭头连接符 40">
              <a:extLst>
                <a:ext uri="{FF2B5EF4-FFF2-40B4-BE49-F238E27FC236}">
                  <a16:creationId xmlns:a16="http://schemas.microsoft.com/office/drawing/2014/main" id="{DF22525E-FB78-FDD1-6C04-125D0CDA03BC}"/>
                </a:ext>
              </a:extLst>
            </p:cNvPr>
            <p:cNvCxnSpPr/>
            <p:nvPr/>
          </p:nvCxnSpPr>
          <p:spPr>
            <a:xfrm>
              <a:off x="8800231" y="2144972"/>
              <a:ext cx="300404"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69" name="文本框 68">
              <a:extLst>
                <a:ext uri="{FF2B5EF4-FFF2-40B4-BE49-F238E27FC236}">
                  <a16:creationId xmlns:a16="http://schemas.microsoft.com/office/drawing/2014/main" id="{64D445A4-9296-C4E7-7CE2-24026DCFC4B7}"/>
                </a:ext>
              </a:extLst>
            </p:cNvPr>
            <p:cNvSpPr txBox="1"/>
            <p:nvPr/>
          </p:nvSpPr>
          <p:spPr>
            <a:xfrm>
              <a:off x="9122229" y="1960306"/>
              <a:ext cx="807021"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sp>
        <p:nvSpPr>
          <p:cNvPr id="5" name="椭圆形标注 4">
            <a:extLst>
              <a:ext uri="{FF2B5EF4-FFF2-40B4-BE49-F238E27FC236}">
                <a16:creationId xmlns:a16="http://schemas.microsoft.com/office/drawing/2014/main" id="{382341A0-7F4F-E2A0-DDA9-61D4D8BFDD3A}"/>
              </a:ext>
            </a:extLst>
          </p:cNvPr>
          <p:cNvSpPr/>
          <p:nvPr/>
        </p:nvSpPr>
        <p:spPr>
          <a:xfrm rot="10800000">
            <a:off x="4784459" y="4357582"/>
            <a:ext cx="2947355" cy="1146979"/>
          </a:xfrm>
          <a:prstGeom prst="wedgeEllipseCallout">
            <a:avLst>
              <a:gd name="adj1" fmla="val 17645"/>
              <a:gd name="adj2" fmla="val 62500"/>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kumimoji="1" lang="zh-CN" altLang="en-US" b="1" i="1" dirty="0">
              <a:latin typeface="Calibri" panose="020F0502020204030204" pitchFamily="34" charset="0"/>
              <a:cs typeface="Calibri" panose="020F0502020204030204" pitchFamily="34" charset="0"/>
            </a:endParaRPr>
          </a:p>
        </p:txBody>
      </p:sp>
      <p:sp>
        <p:nvSpPr>
          <p:cNvPr id="10" name="文本框 9">
            <a:extLst>
              <a:ext uri="{FF2B5EF4-FFF2-40B4-BE49-F238E27FC236}">
                <a16:creationId xmlns:a16="http://schemas.microsoft.com/office/drawing/2014/main" id="{1114C744-297F-7703-FA62-050BBFF77F2C}"/>
              </a:ext>
            </a:extLst>
          </p:cNvPr>
          <p:cNvSpPr txBox="1"/>
          <p:nvPr/>
        </p:nvSpPr>
        <p:spPr>
          <a:xfrm>
            <a:off x="4895771" y="4704117"/>
            <a:ext cx="2836043" cy="441146"/>
          </a:xfrm>
          <a:prstGeom prst="rect">
            <a:avLst/>
          </a:prstGeom>
          <a:noFill/>
        </p:spPr>
        <p:txBody>
          <a:bodyPr wrap="none" rtlCol="0">
            <a:spAutoFit/>
          </a:bodyPr>
          <a:lstStyle/>
          <a:p>
            <a:r>
              <a:rPr kumimoji="1" lang="en-US" altLang="zh-CN" sz="2400" i="1" dirty="0">
                <a:latin typeface="Calibri" panose="020F0502020204030204" pitchFamily="34" charset="0"/>
                <a:cs typeface="Calibri" panose="020F0502020204030204" pitchFamily="34" charset="0"/>
              </a:rPr>
              <a:t>from </a:t>
            </a:r>
            <a:r>
              <a:rPr kumimoji="1" lang="en-US" altLang="zh-CN" sz="2400" b="1" i="1" dirty="0">
                <a:latin typeface="Calibri" panose="020F0502020204030204" pitchFamily="34" charset="0"/>
                <a:cs typeface="Calibri" panose="020F0502020204030204" pitchFamily="34" charset="0"/>
              </a:rPr>
              <a:t>Pixel</a:t>
            </a:r>
            <a:r>
              <a:rPr kumimoji="1" lang="en-US" altLang="zh-CN" sz="2400" i="1" dirty="0">
                <a:latin typeface="Calibri" panose="020F0502020204030204" pitchFamily="34" charset="0"/>
                <a:cs typeface="Calibri" panose="020F0502020204030204" pitchFamily="34" charset="0"/>
              </a:rPr>
              <a:t> to </a:t>
            </a:r>
            <a:r>
              <a:rPr kumimoji="1" lang="en-US" altLang="zh-CN" sz="2400" b="1" i="1" dirty="0">
                <a:latin typeface="Calibri" panose="020F0502020204030204" pitchFamily="34" charset="0"/>
                <a:cs typeface="Calibri" panose="020F0502020204030204" pitchFamily="34" charset="0"/>
              </a:rPr>
              <a:t>Feature</a:t>
            </a:r>
            <a:endParaRPr kumimoji="1" lang="zh-CN" altLang="en-US" sz="2400" b="1" i="1" dirty="0">
              <a:latin typeface="Calibri" panose="020F0502020204030204" pitchFamily="34" charset="0"/>
              <a:cs typeface="Calibri" panose="020F0502020204030204" pitchFamily="34" charset="0"/>
            </a:endParaRPr>
          </a:p>
        </p:txBody>
      </p:sp>
      <p:grpSp>
        <p:nvGrpSpPr>
          <p:cNvPr id="9" name="组合 8">
            <a:extLst>
              <a:ext uri="{FF2B5EF4-FFF2-40B4-BE49-F238E27FC236}">
                <a16:creationId xmlns:a16="http://schemas.microsoft.com/office/drawing/2014/main" id="{BD52CD31-FB9F-18D7-7BCB-ABCE1CAF2462}"/>
              </a:ext>
            </a:extLst>
          </p:cNvPr>
          <p:cNvGrpSpPr/>
          <p:nvPr/>
        </p:nvGrpSpPr>
        <p:grpSpPr>
          <a:xfrm>
            <a:off x="552753" y="4461469"/>
            <a:ext cx="3952475" cy="1421902"/>
            <a:chOff x="552753" y="4461469"/>
            <a:chExt cx="3952475" cy="1421902"/>
          </a:xfrm>
        </p:grpSpPr>
        <p:sp>
          <p:nvSpPr>
            <p:cNvPr id="70" name="文本框 69">
              <a:extLst>
                <a:ext uri="{FF2B5EF4-FFF2-40B4-BE49-F238E27FC236}">
                  <a16:creationId xmlns:a16="http://schemas.microsoft.com/office/drawing/2014/main" id="{0F6CEC7B-1604-7148-19E8-13BDA04622E9}"/>
                </a:ext>
              </a:extLst>
            </p:cNvPr>
            <p:cNvSpPr txBox="1"/>
            <p:nvPr/>
          </p:nvSpPr>
          <p:spPr>
            <a:xfrm>
              <a:off x="736947" y="4775240"/>
              <a:ext cx="3538270" cy="830997"/>
            </a:xfrm>
            <a:prstGeom prst="rect">
              <a:avLst/>
            </a:prstGeom>
            <a:noFill/>
          </p:spPr>
          <p:txBody>
            <a:bodyPr wrap="square" rtlCol="0">
              <a:spAutoFit/>
            </a:bodyPr>
            <a:lstStyle/>
            <a:p>
              <a:pPr algn="ctr"/>
              <a:r>
                <a:rPr kumimoji="1" lang="en-US" altLang="zh-CN" sz="2400" i="1" dirty="0">
                  <a:latin typeface="Calibri" panose="020F0502020204030204" pitchFamily="34" charset="0"/>
                  <a:cs typeface="Calibri" panose="020F0502020204030204" pitchFamily="34" charset="0"/>
                </a:rPr>
                <a:t>+ flow estimation network</a:t>
              </a:r>
            </a:p>
            <a:p>
              <a:pPr algn="ctr"/>
              <a:r>
                <a:rPr kumimoji="1" lang="en-US" altLang="zh-CN" sz="2400" i="1" dirty="0">
                  <a:latin typeface="Calibri" panose="020F0502020204030204" pitchFamily="34" charset="0"/>
                  <a:cs typeface="Calibri" panose="020F0502020204030204" pitchFamily="34" charset="0"/>
                </a:rPr>
                <a:t>+ flow completion loss</a:t>
              </a:r>
            </a:p>
          </p:txBody>
        </p:sp>
        <p:sp>
          <p:nvSpPr>
            <p:cNvPr id="37" name="椭圆形标注 36">
              <a:extLst>
                <a:ext uri="{FF2B5EF4-FFF2-40B4-BE49-F238E27FC236}">
                  <a16:creationId xmlns:a16="http://schemas.microsoft.com/office/drawing/2014/main" id="{B4BFAC85-C8FD-36F8-4302-12EB9474A6A0}"/>
                </a:ext>
              </a:extLst>
            </p:cNvPr>
            <p:cNvSpPr/>
            <p:nvPr/>
          </p:nvSpPr>
          <p:spPr>
            <a:xfrm rot="10800000">
              <a:off x="552753" y="4461469"/>
              <a:ext cx="3952475" cy="1421902"/>
            </a:xfrm>
            <a:prstGeom prst="wedgeEllipseCallout">
              <a:avLst>
                <a:gd name="adj1" fmla="val -21977"/>
                <a:gd name="adj2" fmla="val 68710"/>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kumimoji="1" lang="zh-CN" altLang="en-US" b="1" i="1" dirty="0">
                <a:latin typeface="Calibri" panose="020F0502020204030204" pitchFamily="34" charset="0"/>
                <a:cs typeface="Calibri" panose="020F0502020204030204" pitchFamily="34" charset="0"/>
              </a:endParaRPr>
            </a:p>
          </p:txBody>
        </p:sp>
      </p:grpSp>
      <p:grpSp>
        <p:nvGrpSpPr>
          <p:cNvPr id="11" name="组合 10">
            <a:extLst>
              <a:ext uri="{FF2B5EF4-FFF2-40B4-BE49-F238E27FC236}">
                <a16:creationId xmlns:a16="http://schemas.microsoft.com/office/drawing/2014/main" id="{836EA260-A91D-01EA-E30D-F596927689BA}"/>
              </a:ext>
            </a:extLst>
          </p:cNvPr>
          <p:cNvGrpSpPr/>
          <p:nvPr/>
        </p:nvGrpSpPr>
        <p:grpSpPr>
          <a:xfrm>
            <a:off x="7916784" y="4588128"/>
            <a:ext cx="3846976" cy="1018108"/>
            <a:chOff x="7916784" y="4588128"/>
            <a:chExt cx="3846976" cy="1018108"/>
          </a:xfrm>
        </p:grpSpPr>
        <p:sp>
          <p:nvSpPr>
            <p:cNvPr id="72" name="文本框 71">
              <a:extLst>
                <a:ext uri="{FF2B5EF4-FFF2-40B4-BE49-F238E27FC236}">
                  <a16:creationId xmlns:a16="http://schemas.microsoft.com/office/drawing/2014/main" id="{7F3916AF-A14A-35A3-FDF8-050E9F99270E}"/>
                </a:ext>
              </a:extLst>
            </p:cNvPr>
            <p:cNvSpPr txBox="1"/>
            <p:nvPr/>
          </p:nvSpPr>
          <p:spPr>
            <a:xfrm>
              <a:off x="7916784" y="4832155"/>
              <a:ext cx="3846976" cy="475565"/>
            </a:xfrm>
            <a:prstGeom prst="rect">
              <a:avLst/>
            </a:prstGeom>
            <a:noFill/>
          </p:spPr>
          <p:txBody>
            <a:bodyPr wrap="square" rtlCol="0">
              <a:spAutoFit/>
            </a:bodyPr>
            <a:lstStyle/>
            <a:p>
              <a:pPr algn="ctr"/>
              <a:r>
                <a:rPr kumimoji="1" lang="en-US" altLang="zh-CN" sz="2400" i="1" dirty="0">
                  <a:latin typeface="Calibri" panose="020F0502020204030204" pitchFamily="34" charset="0"/>
                  <a:cs typeface="Calibri" panose="020F0502020204030204" pitchFamily="34" charset="0"/>
                </a:rPr>
                <a:t>temporal focal transformer</a:t>
              </a:r>
              <a:endParaRPr kumimoji="1" lang="zh-CN" altLang="en-US" sz="2400" b="1" i="1" dirty="0">
                <a:latin typeface="Calibri" panose="020F0502020204030204" pitchFamily="34" charset="0"/>
                <a:cs typeface="Calibri" panose="020F0502020204030204" pitchFamily="34" charset="0"/>
              </a:endParaRPr>
            </a:p>
          </p:txBody>
        </p:sp>
        <p:sp>
          <p:nvSpPr>
            <p:cNvPr id="39" name="椭圆形标注 38">
              <a:extLst>
                <a:ext uri="{FF2B5EF4-FFF2-40B4-BE49-F238E27FC236}">
                  <a16:creationId xmlns:a16="http://schemas.microsoft.com/office/drawing/2014/main" id="{5ECD7E89-D077-6DF3-6D72-AF47928EC229}"/>
                </a:ext>
              </a:extLst>
            </p:cNvPr>
            <p:cNvSpPr/>
            <p:nvPr/>
          </p:nvSpPr>
          <p:spPr>
            <a:xfrm rot="10800000">
              <a:off x="8010672" y="4588128"/>
              <a:ext cx="3628575" cy="1018108"/>
            </a:xfrm>
            <a:prstGeom prst="wedgeEllipseCallout">
              <a:avLst>
                <a:gd name="adj1" fmla="val 22208"/>
                <a:gd name="adj2" fmla="val 87935"/>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kumimoji="1" lang="zh-CN" altLang="en-US" b="1" i="1" dirty="0">
                <a:latin typeface="Calibri" panose="020F0502020204030204" pitchFamily="34" charset="0"/>
                <a:cs typeface="Calibri" panose="020F0502020204030204" pitchFamily="34" charset="0"/>
              </a:endParaRPr>
            </a:p>
          </p:txBody>
        </p:sp>
      </p:grpSp>
      <p:grpSp>
        <p:nvGrpSpPr>
          <p:cNvPr id="43" name="组合 42">
            <a:extLst>
              <a:ext uri="{FF2B5EF4-FFF2-40B4-BE49-F238E27FC236}">
                <a16:creationId xmlns:a16="http://schemas.microsoft.com/office/drawing/2014/main" id="{7CA19FC6-EB37-4F8A-84A5-598B40A37A7D}"/>
              </a:ext>
            </a:extLst>
          </p:cNvPr>
          <p:cNvGrpSpPr/>
          <p:nvPr/>
        </p:nvGrpSpPr>
        <p:grpSpPr>
          <a:xfrm>
            <a:off x="-33274" y="6535369"/>
            <a:ext cx="12225274" cy="322630"/>
            <a:chOff x="-33274" y="6535369"/>
            <a:chExt cx="12225274" cy="322630"/>
          </a:xfrm>
        </p:grpSpPr>
        <p:sp>
          <p:nvSpPr>
            <p:cNvPr id="47" name="矩形 46">
              <a:extLst>
                <a:ext uri="{FF2B5EF4-FFF2-40B4-BE49-F238E27FC236}">
                  <a16:creationId xmlns:a16="http://schemas.microsoft.com/office/drawing/2014/main" id="{2C2515FB-D287-AD88-5E37-BD0B59E753D5}"/>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51" name="矩形 50">
              <a:extLst>
                <a:ext uri="{FF2B5EF4-FFF2-40B4-BE49-F238E27FC236}">
                  <a16:creationId xmlns:a16="http://schemas.microsoft.com/office/drawing/2014/main" id="{24908241-B6E9-DDB0-65F5-A64590836AAD}"/>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52" name="矩形 51">
              <a:extLst>
                <a:ext uri="{FF2B5EF4-FFF2-40B4-BE49-F238E27FC236}">
                  <a16:creationId xmlns:a16="http://schemas.microsoft.com/office/drawing/2014/main" id="{2597D4F5-C288-BBB7-C261-22F27312CE5C}"/>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BFB31A8B-14B3-4537-B5F0-1BFE8AE2CD6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166165525"/>
      </p:ext>
    </p:extLst>
  </p:cSld>
  <p:clrMapOvr>
    <a:masterClrMapping/>
  </p:clrMapOvr>
  <mc:AlternateContent xmlns:mc="http://schemas.openxmlformats.org/markup-compatibility/2006">
    <mc:Choice xmlns:p14="http://schemas.microsoft.com/office/powerpoint/2010/main" Requires="p14">
      <p:transition spd="slow" p14:dur="2000" advTm="35721"/>
    </mc:Choice>
    <mc:Fallback>
      <p:transition spd="slow" advTm="35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Method: Overview</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图片 4" descr="手机屏幕的截图&#10;&#10;描述已自动生成">
            <a:extLst>
              <a:ext uri="{FF2B5EF4-FFF2-40B4-BE49-F238E27FC236}">
                <a16:creationId xmlns:a16="http://schemas.microsoft.com/office/drawing/2014/main" id="{501DF394-A6EF-2B44-A3ED-406222C51B5F}"/>
              </a:ext>
            </a:extLst>
          </p:cNvPr>
          <p:cNvPicPr>
            <a:picLocks noChangeAspect="1"/>
          </p:cNvPicPr>
          <p:nvPr/>
        </p:nvPicPr>
        <p:blipFill rotWithShape="1">
          <a:blip r:embed="rId5">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2" name="矩形 1">
            <a:extLst>
              <a:ext uri="{FF2B5EF4-FFF2-40B4-BE49-F238E27FC236}">
                <a16:creationId xmlns:a16="http://schemas.microsoft.com/office/drawing/2014/main" id="{670AA7BA-AB9C-5F54-FA2E-DBA02605834D}"/>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Flow completion</a:t>
            </a:r>
            <a:endParaRPr lang="zh-CN" altLang="en-US" b="1" dirty="0">
              <a:solidFill>
                <a:schemeClr val="tx1"/>
              </a:solidFill>
              <a:ea typeface="微软雅黑" panose="020B0503020204020204" pitchFamily="34" charset="-122"/>
            </a:endParaRPr>
          </a:p>
        </p:txBody>
      </p:sp>
      <p:sp>
        <p:nvSpPr>
          <p:cNvPr id="8" name="矩形 7">
            <a:extLst>
              <a:ext uri="{FF2B5EF4-FFF2-40B4-BE49-F238E27FC236}">
                <a16:creationId xmlns:a16="http://schemas.microsoft.com/office/drawing/2014/main" id="{AA25CD04-484D-CA4B-43AB-192F6F11D3A2}"/>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a:extLst>
              <a:ext uri="{FF2B5EF4-FFF2-40B4-BE49-F238E27FC236}">
                <a16:creationId xmlns:a16="http://schemas.microsoft.com/office/drawing/2014/main" id="{36FCEB5E-DB3F-4046-C3A6-858E8FBD3258}"/>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Feature propagation </a:t>
            </a:r>
            <a:endParaRPr lang="zh-CN" altLang="en-US" b="1" dirty="0">
              <a:solidFill>
                <a:schemeClr val="tx1"/>
              </a:solidFill>
              <a:ea typeface="微软雅黑" panose="020B0503020204020204" pitchFamily="34" charset="-122"/>
            </a:endParaRPr>
          </a:p>
        </p:txBody>
      </p:sp>
      <p:sp>
        <p:nvSpPr>
          <p:cNvPr id="11" name="矩形 10">
            <a:extLst>
              <a:ext uri="{FF2B5EF4-FFF2-40B4-BE49-F238E27FC236}">
                <a16:creationId xmlns:a16="http://schemas.microsoft.com/office/drawing/2014/main" id="{E700FB53-DD0C-56F7-4BF4-B46B0986F281}"/>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descr="图示, 示意图&#10;&#10;描述已自动生成">
            <a:extLst>
              <a:ext uri="{FF2B5EF4-FFF2-40B4-BE49-F238E27FC236}">
                <a16:creationId xmlns:a16="http://schemas.microsoft.com/office/drawing/2014/main" id="{ACE9E29C-F6D2-7691-EE23-F860A8281F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13" name="文本框 12">
            <a:extLst>
              <a:ext uri="{FF2B5EF4-FFF2-40B4-BE49-F238E27FC236}">
                <a16:creationId xmlns:a16="http://schemas.microsoft.com/office/drawing/2014/main" id="{7B017A40-DBB1-B6F7-CF9E-648F1399A9CF}"/>
              </a:ext>
            </a:extLst>
          </p:cNvPr>
          <p:cNvSpPr txBox="1"/>
          <p:nvPr/>
        </p:nvSpPr>
        <p:spPr>
          <a:xfrm>
            <a:off x="2036068" y="3429000"/>
            <a:ext cx="996695" cy="369332"/>
          </a:xfrm>
          <a:prstGeom prst="rect">
            <a:avLst/>
          </a:prstGeom>
          <a:solidFill>
            <a:srgbClr val="CBD7E3"/>
          </a:solidFill>
        </p:spPr>
        <p:txBody>
          <a:bodyPr wrap="square" rtlCol="0">
            <a:spAutoFit/>
          </a:bodyPr>
          <a:lstStyle/>
          <a:p>
            <a:r>
              <a:rPr kumimoji="1" lang="en-US" altLang="zh-CN" dirty="0"/>
              <a:t>Encoder</a:t>
            </a:r>
            <a:endParaRPr kumimoji="1" lang="zh-CN" altLang="en-US" dirty="0"/>
          </a:p>
        </p:txBody>
      </p:sp>
      <p:sp>
        <p:nvSpPr>
          <p:cNvPr id="14" name="文本框 13">
            <a:extLst>
              <a:ext uri="{FF2B5EF4-FFF2-40B4-BE49-F238E27FC236}">
                <a16:creationId xmlns:a16="http://schemas.microsoft.com/office/drawing/2014/main" id="{ACE5CD2F-1FB9-12C0-4C12-E312BEDCE428}"/>
              </a:ext>
            </a:extLst>
          </p:cNvPr>
          <p:cNvSpPr txBox="1"/>
          <p:nvPr/>
        </p:nvSpPr>
        <p:spPr>
          <a:xfrm>
            <a:off x="9228456" y="3030736"/>
            <a:ext cx="1109344" cy="369332"/>
          </a:xfrm>
          <a:prstGeom prst="rect">
            <a:avLst/>
          </a:prstGeom>
          <a:solidFill>
            <a:srgbClr val="CBD7E3"/>
          </a:solidFill>
        </p:spPr>
        <p:txBody>
          <a:bodyPr wrap="square" rtlCol="0">
            <a:spAutoFit/>
          </a:bodyPr>
          <a:lstStyle/>
          <a:p>
            <a:r>
              <a:rPr kumimoji="1" lang="en-US" altLang="zh-CN" dirty="0"/>
              <a:t>Decoder</a:t>
            </a:r>
            <a:endParaRPr kumimoji="1" lang="zh-CN" altLang="en-US" dirty="0"/>
          </a:p>
        </p:txBody>
      </p:sp>
      <p:sp>
        <p:nvSpPr>
          <p:cNvPr id="15" name="文本框 14">
            <a:extLst>
              <a:ext uri="{FF2B5EF4-FFF2-40B4-BE49-F238E27FC236}">
                <a16:creationId xmlns:a16="http://schemas.microsoft.com/office/drawing/2014/main" id="{38F7B347-8929-51D5-B656-2C69026C1095}"/>
              </a:ext>
            </a:extLst>
          </p:cNvPr>
          <p:cNvSpPr txBox="1"/>
          <p:nvPr/>
        </p:nvSpPr>
        <p:spPr>
          <a:xfrm>
            <a:off x="6137646" y="2048921"/>
            <a:ext cx="2508572" cy="369332"/>
          </a:xfrm>
          <a:prstGeom prst="rect">
            <a:avLst/>
          </a:prstGeom>
          <a:solidFill>
            <a:srgbClr val="F2F2F2"/>
          </a:solidFill>
        </p:spPr>
        <p:txBody>
          <a:bodyPr wrap="square" rtlCol="0">
            <a:spAutoFit/>
          </a:bodyPr>
          <a:lstStyle/>
          <a:p>
            <a:pPr algn="ctr"/>
            <a:r>
              <a:rPr kumimoji="1" lang="en-US" altLang="zh-CN" b="1" dirty="0"/>
              <a:t>Content hallucination</a:t>
            </a:r>
            <a:endParaRPr kumimoji="1" lang="zh-CN" altLang="en-US" b="1" dirty="0"/>
          </a:p>
        </p:txBody>
      </p:sp>
      <p:sp>
        <p:nvSpPr>
          <p:cNvPr id="16" name="文本框 15">
            <a:extLst>
              <a:ext uri="{FF2B5EF4-FFF2-40B4-BE49-F238E27FC236}">
                <a16:creationId xmlns:a16="http://schemas.microsoft.com/office/drawing/2014/main" id="{AA348A62-80B8-2344-7BC0-18F3DF750743}"/>
              </a:ext>
            </a:extLst>
          </p:cNvPr>
          <p:cNvSpPr txBox="1"/>
          <p:nvPr/>
        </p:nvSpPr>
        <p:spPr>
          <a:xfrm rot="5400000">
            <a:off x="5738299" y="3065174"/>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8" name="文本框 17">
            <a:extLst>
              <a:ext uri="{FF2B5EF4-FFF2-40B4-BE49-F238E27FC236}">
                <a16:creationId xmlns:a16="http://schemas.microsoft.com/office/drawing/2014/main" id="{5C29819E-B874-14D0-B17C-BB9B5DF63735}"/>
              </a:ext>
            </a:extLst>
          </p:cNvPr>
          <p:cNvSpPr txBox="1"/>
          <p:nvPr/>
        </p:nvSpPr>
        <p:spPr>
          <a:xfrm rot="5400000">
            <a:off x="6362822" y="3065175"/>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9" name="文本框 18">
            <a:extLst>
              <a:ext uri="{FF2B5EF4-FFF2-40B4-BE49-F238E27FC236}">
                <a16:creationId xmlns:a16="http://schemas.microsoft.com/office/drawing/2014/main" id="{B1A7F3D0-2799-7CB5-BA86-0FB59DA626E2}"/>
              </a:ext>
            </a:extLst>
          </p:cNvPr>
          <p:cNvSpPr txBox="1"/>
          <p:nvPr/>
        </p:nvSpPr>
        <p:spPr>
          <a:xfrm rot="5400000">
            <a:off x="7501252" y="3051857"/>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1" name="文本框 20">
            <a:extLst>
              <a:ext uri="{FF2B5EF4-FFF2-40B4-BE49-F238E27FC236}">
                <a16:creationId xmlns:a16="http://schemas.microsoft.com/office/drawing/2014/main" id="{2F477B3C-FE48-1EF1-B351-43DD30283AC2}"/>
              </a:ext>
            </a:extLst>
          </p:cNvPr>
          <p:cNvSpPr txBox="1"/>
          <p:nvPr/>
        </p:nvSpPr>
        <p:spPr>
          <a:xfrm>
            <a:off x="-14451" y="4420939"/>
            <a:ext cx="1960348" cy="369332"/>
          </a:xfrm>
          <a:prstGeom prst="rect">
            <a:avLst/>
          </a:prstGeom>
          <a:solidFill>
            <a:schemeClr val="bg1"/>
          </a:solidFill>
        </p:spPr>
        <p:txBody>
          <a:bodyPr wrap="square" rtlCol="0">
            <a:spAutoFit/>
          </a:bodyPr>
          <a:lstStyle/>
          <a:p>
            <a:pPr algn="ctr"/>
            <a:r>
              <a:rPr kumimoji="1" lang="en-US" altLang="zh-CN" dirty="0"/>
              <a:t>Non-local frames</a:t>
            </a:r>
            <a:endParaRPr kumimoji="1" lang="zh-CN" altLang="en-US" dirty="0"/>
          </a:p>
        </p:txBody>
      </p:sp>
      <p:sp>
        <p:nvSpPr>
          <p:cNvPr id="22" name="矩形 21">
            <a:extLst>
              <a:ext uri="{FF2B5EF4-FFF2-40B4-BE49-F238E27FC236}">
                <a16:creationId xmlns:a16="http://schemas.microsoft.com/office/drawing/2014/main" id="{07420F26-7293-487A-3F49-623E21F1D089}"/>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3" name="矩形 22">
            <a:extLst>
              <a:ext uri="{FF2B5EF4-FFF2-40B4-BE49-F238E27FC236}">
                <a16:creationId xmlns:a16="http://schemas.microsoft.com/office/drawing/2014/main" id="{70DC76CD-1A4F-74B0-7423-0182D8A8E2C7}"/>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文本框 23">
            <a:extLst>
              <a:ext uri="{FF2B5EF4-FFF2-40B4-BE49-F238E27FC236}">
                <a16:creationId xmlns:a16="http://schemas.microsoft.com/office/drawing/2014/main" id="{77FCE74F-9B82-B6C1-3BCE-608DADBF8AC8}"/>
              </a:ext>
            </a:extLst>
          </p:cNvPr>
          <p:cNvSpPr txBox="1"/>
          <p:nvPr/>
        </p:nvSpPr>
        <p:spPr>
          <a:xfrm>
            <a:off x="156098" y="2123447"/>
            <a:ext cx="1619249" cy="369332"/>
          </a:xfrm>
          <a:prstGeom prst="rect">
            <a:avLst/>
          </a:prstGeom>
          <a:solidFill>
            <a:schemeClr val="bg1"/>
          </a:solidFill>
        </p:spPr>
        <p:txBody>
          <a:bodyPr wrap="square" rtlCol="0">
            <a:spAutoFit/>
          </a:bodyPr>
          <a:lstStyle/>
          <a:p>
            <a:pPr algn="ctr"/>
            <a:r>
              <a:rPr kumimoji="1" lang="en-US" altLang="zh-CN" dirty="0"/>
              <a:t>Local frames</a:t>
            </a:r>
            <a:endParaRPr kumimoji="1" lang="zh-CN" altLang="en-US" dirty="0"/>
          </a:p>
        </p:txBody>
      </p:sp>
      <p:sp>
        <p:nvSpPr>
          <p:cNvPr id="25" name="文本框 24">
            <a:extLst>
              <a:ext uri="{FF2B5EF4-FFF2-40B4-BE49-F238E27FC236}">
                <a16:creationId xmlns:a16="http://schemas.microsoft.com/office/drawing/2014/main" id="{796256A4-D03F-326B-0D6F-5E00CE473C0F}"/>
              </a:ext>
            </a:extLst>
          </p:cNvPr>
          <p:cNvSpPr txBox="1"/>
          <p:nvPr/>
        </p:nvSpPr>
        <p:spPr>
          <a:xfrm>
            <a:off x="10510736" y="3743305"/>
            <a:ext cx="1735634" cy="338554"/>
          </a:xfrm>
          <a:prstGeom prst="rect">
            <a:avLst/>
          </a:prstGeom>
          <a:solidFill>
            <a:schemeClr val="bg1"/>
          </a:solidFill>
        </p:spPr>
        <p:txBody>
          <a:bodyPr wrap="square" rtlCol="0">
            <a:spAutoFit/>
          </a:bodyPr>
          <a:lstStyle/>
          <a:p>
            <a:pPr algn="ctr"/>
            <a:r>
              <a:rPr kumimoji="1" lang="en-US" altLang="zh-CN" sz="1600" dirty="0"/>
              <a:t>Inpainting frames</a:t>
            </a:r>
            <a:endParaRPr kumimoji="1" lang="zh-CN" altLang="en-US" sz="1600" dirty="0"/>
          </a:p>
        </p:txBody>
      </p:sp>
      <p:sp>
        <p:nvSpPr>
          <p:cNvPr id="28" name="文本框 27">
            <a:extLst>
              <a:ext uri="{FF2B5EF4-FFF2-40B4-BE49-F238E27FC236}">
                <a16:creationId xmlns:a16="http://schemas.microsoft.com/office/drawing/2014/main" id="{AEC09FEE-82E1-E536-0E24-FD83BEE1CC42}"/>
              </a:ext>
            </a:extLst>
          </p:cNvPr>
          <p:cNvSpPr txBox="1"/>
          <p:nvPr/>
        </p:nvSpPr>
        <p:spPr>
          <a:xfrm>
            <a:off x="3693554" y="3412125"/>
            <a:ext cx="1552028" cy="369332"/>
          </a:xfrm>
          <a:prstGeom prst="rect">
            <a:avLst/>
          </a:prstGeom>
          <a:noFill/>
        </p:spPr>
        <p:txBody>
          <a:bodyPr wrap="none" rtlCol="0">
            <a:spAutoFit/>
          </a:bodyPr>
          <a:lstStyle/>
          <a:p>
            <a:r>
              <a:rPr kumimoji="1" lang="en-US" altLang="zh-CN" i="1" dirty="0"/>
              <a:t>Local features</a:t>
            </a:r>
            <a:endParaRPr kumimoji="1" lang="zh-CN" altLang="en-US" i="1" dirty="0"/>
          </a:p>
        </p:txBody>
      </p:sp>
      <p:sp>
        <p:nvSpPr>
          <p:cNvPr id="29" name="文本框 28">
            <a:extLst>
              <a:ext uri="{FF2B5EF4-FFF2-40B4-BE49-F238E27FC236}">
                <a16:creationId xmlns:a16="http://schemas.microsoft.com/office/drawing/2014/main" id="{88DBDD2A-39E1-4440-4F98-BCD1D3376977}"/>
              </a:ext>
            </a:extLst>
          </p:cNvPr>
          <p:cNvSpPr txBox="1"/>
          <p:nvPr/>
        </p:nvSpPr>
        <p:spPr>
          <a:xfrm>
            <a:off x="3449897" y="4365728"/>
            <a:ext cx="2039341" cy="369332"/>
          </a:xfrm>
          <a:prstGeom prst="rect">
            <a:avLst/>
          </a:prstGeom>
          <a:noFill/>
        </p:spPr>
        <p:txBody>
          <a:bodyPr wrap="none" rtlCol="0">
            <a:spAutoFit/>
          </a:bodyPr>
          <a:lstStyle/>
          <a:p>
            <a:r>
              <a:rPr kumimoji="1" lang="en-US" altLang="zh-CN" i="1" dirty="0"/>
              <a:t>Non-local features</a:t>
            </a:r>
            <a:endParaRPr kumimoji="1" lang="zh-CN" altLang="en-US" i="1" dirty="0"/>
          </a:p>
        </p:txBody>
      </p:sp>
      <p:sp>
        <p:nvSpPr>
          <p:cNvPr id="10" name="矩形 9">
            <a:extLst>
              <a:ext uri="{FF2B5EF4-FFF2-40B4-BE49-F238E27FC236}">
                <a16:creationId xmlns:a16="http://schemas.microsoft.com/office/drawing/2014/main" id="{0A35301D-8270-5F19-3671-93E1330A5995}"/>
              </a:ext>
            </a:extLst>
          </p:cNvPr>
          <p:cNvSpPr/>
          <p:nvPr/>
        </p:nvSpPr>
        <p:spPr>
          <a:xfrm>
            <a:off x="1681513" y="956287"/>
            <a:ext cx="4318843" cy="18949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0" name="矩形 29">
            <a:extLst>
              <a:ext uri="{FF2B5EF4-FFF2-40B4-BE49-F238E27FC236}">
                <a16:creationId xmlns:a16="http://schemas.microsoft.com/office/drawing/2014/main" id="{020A4C09-2119-7084-D38D-4AD0EBE3500E}"/>
              </a:ext>
            </a:extLst>
          </p:cNvPr>
          <p:cNvSpPr/>
          <p:nvPr/>
        </p:nvSpPr>
        <p:spPr>
          <a:xfrm>
            <a:off x="5967447" y="1648274"/>
            <a:ext cx="6172744" cy="34908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1" name="矩形 30">
            <a:extLst>
              <a:ext uri="{FF2B5EF4-FFF2-40B4-BE49-F238E27FC236}">
                <a16:creationId xmlns:a16="http://schemas.microsoft.com/office/drawing/2014/main" id="{D3B01B8C-A3CB-9866-E5EA-1929C93D5B8E}"/>
              </a:ext>
            </a:extLst>
          </p:cNvPr>
          <p:cNvSpPr/>
          <p:nvPr/>
        </p:nvSpPr>
        <p:spPr>
          <a:xfrm>
            <a:off x="5526981" y="3743299"/>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2" name="矩形 31">
            <a:extLst>
              <a:ext uri="{FF2B5EF4-FFF2-40B4-BE49-F238E27FC236}">
                <a16:creationId xmlns:a16="http://schemas.microsoft.com/office/drawing/2014/main" id="{8B28DDE3-A699-6981-6C48-3C11C62DC5E5}"/>
              </a:ext>
            </a:extLst>
          </p:cNvPr>
          <p:cNvSpPr/>
          <p:nvPr/>
        </p:nvSpPr>
        <p:spPr>
          <a:xfrm>
            <a:off x="5831822" y="3046481"/>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4" name="矩形 33">
            <a:extLst>
              <a:ext uri="{FF2B5EF4-FFF2-40B4-BE49-F238E27FC236}">
                <a16:creationId xmlns:a16="http://schemas.microsoft.com/office/drawing/2014/main" id="{D2325617-3364-13BA-2660-DA07EAAB0DB1}"/>
              </a:ext>
            </a:extLst>
          </p:cNvPr>
          <p:cNvSpPr/>
          <p:nvPr/>
        </p:nvSpPr>
        <p:spPr>
          <a:xfrm>
            <a:off x="1647257" y="2650067"/>
            <a:ext cx="432399" cy="3210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33" name="组合 32">
            <a:extLst>
              <a:ext uri="{FF2B5EF4-FFF2-40B4-BE49-F238E27FC236}">
                <a16:creationId xmlns:a16="http://schemas.microsoft.com/office/drawing/2014/main" id="{F85412D1-7406-7CA8-7CD6-AA846483B6C7}"/>
              </a:ext>
            </a:extLst>
          </p:cNvPr>
          <p:cNvGrpSpPr/>
          <p:nvPr/>
        </p:nvGrpSpPr>
        <p:grpSpPr>
          <a:xfrm>
            <a:off x="-33274" y="6535369"/>
            <a:ext cx="12225274" cy="322630"/>
            <a:chOff x="-33274" y="6535369"/>
            <a:chExt cx="12225274" cy="322630"/>
          </a:xfrm>
        </p:grpSpPr>
        <p:sp>
          <p:nvSpPr>
            <p:cNvPr id="35" name="矩形 34">
              <a:extLst>
                <a:ext uri="{FF2B5EF4-FFF2-40B4-BE49-F238E27FC236}">
                  <a16:creationId xmlns:a16="http://schemas.microsoft.com/office/drawing/2014/main" id="{5348BE78-8CF5-9D24-532F-B31D1AD1E22F}"/>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6" name="矩形 35">
              <a:extLst>
                <a:ext uri="{FF2B5EF4-FFF2-40B4-BE49-F238E27FC236}">
                  <a16:creationId xmlns:a16="http://schemas.microsoft.com/office/drawing/2014/main" id="{47E92CE1-AF5E-26F1-3DA0-ACEFD342622E}"/>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7" name="矩形 36">
              <a:extLst>
                <a:ext uri="{FF2B5EF4-FFF2-40B4-BE49-F238E27FC236}">
                  <a16:creationId xmlns:a16="http://schemas.microsoft.com/office/drawing/2014/main" id="{C0DF0F90-D5BD-27F0-1D6A-7E31A4CA59DB}"/>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2" name="音频 11">
            <a:hlinkClick r:id="" action="ppaction://media"/>
            <a:extLst>
              <a:ext uri="{FF2B5EF4-FFF2-40B4-BE49-F238E27FC236}">
                <a16:creationId xmlns:a16="http://schemas.microsoft.com/office/drawing/2014/main" id="{E37464D7-6856-4AF0-9489-74DA91FA400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3581212"/>
      </p:ext>
    </p:extLst>
  </p:cSld>
  <p:clrMapOvr>
    <a:masterClrMapping/>
  </p:clrMapOvr>
  <mc:AlternateContent xmlns:mc="http://schemas.openxmlformats.org/markup-compatibility/2006">
    <mc:Choice xmlns:p14="http://schemas.microsoft.com/office/powerpoint/2010/main" Requires="p14">
      <p:transition spd="slow" p14:dur="2000" advTm="13361"/>
    </mc:Choice>
    <mc:Fallback>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Method: Overview</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图片 4" descr="手机屏幕的截图&#10;&#10;描述已自动生成">
            <a:extLst>
              <a:ext uri="{FF2B5EF4-FFF2-40B4-BE49-F238E27FC236}">
                <a16:creationId xmlns:a16="http://schemas.microsoft.com/office/drawing/2014/main" id="{501DF394-A6EF-2B44-A3ED-406222C51B5F}"/>
              </a:ext>
            </a:extLst>
          </p:cNvPr>
          <p:cNvPicPr>
            <a:picLocks noChangeAspect="1"/>
          </p:cNvPicPr>
          <p:nvPr/>
        </p:nvPicPr>
        <p:blipFill rotWithShape="1">
          <a:blip r:embed="rId5">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2" name="矩形 1">
            <a:extLst>
              <a:ext uri="{FF2B5EF4-FFF2-40B4-BE49-F238E27FC236}">
                <a16:creationId xmlns:a16="http://schemas.microsoft.com/office/drawing/2014/main" id="{670AA7BA-AB9C-5F54-FA2E-DBA02605834D}"/>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Flow completion</a:t>
            </a:r>
            <a:endParaRPr lang="zh-CN" altLang="en-US" b="1" dirty="0">
              <a:solidFill>
                <a:schemeClr val="tx1"/>
              </a:solidFill>
              <a:ea typeface="微软雅黑" panose="020B0503020204020204" pitchFamily="34" charset="-122"/>
            </a:endParaRPr>
          </a:p>
        </p:txBody>
      </p:sp>
      <p:sp>
        <p:nvSpPr>
          <p:cNvPr id="8" name="矩形 7">
            <a:extLst>
              <a:ext uri="{FF2B5EF4-FFF2-40B4-BE49-F238E27FC236}">
                <a16:creationId xmlns:a16="http://schemas.microsoft.com/office/drawing/2014/main" id="{AA25CD04-484D-CA4B-43AB-192F6F11D3A2}"/>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a:extLst>
              <a:ext uri="{FF2B5EF4-FFF2-40B4-BE49-F238E27FC236}">
                <a16:creationId xmlns:a16="http://schemas.microsoft.com/office/drawing/2014/main" id="{36FCEB5E-DB3F-4046-C3A6-858E8FBD3258}"/>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Feature propagation </a:t>
            </a:r>
            <a:endParaRPr lang="zh-CN" altLang="en-US" b="1" dirty="0">
              <a:solidFill>
                <a:schemeClr val="tx1"/>
              </a:solidFill>
              <a:ea typeface="微软雅黑" panose="020B0503020204020204" pitchFamily="34" charset="-122"/>
            </a:endParaRPr>
          </a:p>
        </p:txBody>
      </p:sp>
      <p:sp>
        <p:nvSpPr>
          <p:cNvPr id="11" name="矩形 10">
            <a:extLst>
              <a:ext uri="{FF2B5EF4-FFF2-40B4-BE49-F238E27FC236}">
                <a16:creationId xmlns:a16="http://schemas.microsoft.com/office/drawing/2014/main" id="{E700FB53-DD0C-56F7-4BF4-B46B0986F281}"/>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descr="图示, 示意图&#10;&#10;描述已自动生成">
            <a:extLst>
              <a:ext uri="{FF2B5EF4-FFF2-40B4-BE49-F238E27FC236}">
                <a16:creationId xmlns:a16="http://schemas.microsoft.com/office/drawing/2014/main" id="{ACE9E29C-F6D2-7691-EE23-F860A8281F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13" name="文本框 12">
            <a:extLst>
              <a:ext uri="{FF2B5EF4-FFF2-40B4-BE49-F238E27FC236}">
                <a16:creationId xmlns:a16="http://schemas.microsoft.com/office/drawing/2014/main" id="{7B017A40-DBB1-B6F7-CF9E-648F1399A9CF}"/>
              </a:ext>
            </a:extLst>
          </p:cNvPr>
          <p:cNvSpPr txBox="1"/>
          <p:nvPr/>
        </p:nvSpPr>
        <p:spPr>
          <a:xfrm>
            <a:off x="2036068" y="3429000"/>
            <a:ext cx="996695" cy="369332"/>
          </a:xfrm>
          <a:prstGeom prst="rect">
            <a:avLst/>
          </a:prstGeom>
          <a:solidFill>
            <a:srgbClr val="CBD7E3"/>
          </a:solidFill>
        </p:spPr>
        <p:txBody>
          <a:bodyPr wrap="square" rtlCol="0">
            <a:spAutoFit/>
          </a:bodyPr>
          <a:lstStyle/>
          <a:p>
            <a:r>
              <a:rPr kumimoji="1" lang="en-US" altLang="zh-CN" dirty="0"/>
              <a:t>Encoder</a:t>
            </a:r>
            <a:endParaRPr kumimoji="1" lang="zh-CN" altLang="en-US" dirty="0"/>
          </a:p>
        </p:txBody>
      </p:sp>
      <p:sp>
        <p:nvSpPr>
          <p:cNvPr id="14" name="文本框 13">
            <a:extLst>
              <a:ext uri="{FF2B5EF4-FFF2-40B4-BE49-F238E27FC236}">
                <a16:creationId xmlns:a16="http://schemas.microsoft.com/office/drawing/2014/main" id="{ACE5CD2F-1FB9-12C0-4C12-E312BEDCE428}"/>
              </a:ext>
            </a:extLst>
          </p:cNvPr>
          <p:cNvSpPr txBox="1"/>
          <p:nvPr/>
        </p:nvSpPr>
        <p:spPr>
          <a:xfrm>
            <a:off x="9228456" y="3030736"/>
            <a:ext cx="1109344" cy="369332"/>
          </a:xfrm>
          <a:prstGeom prst="rect">
            <a:avLst/>
          </a:prstGeom>
          <a:solidFill>
            <a:srgbClr val="CBD7E3"/>
          </a:solidFill>
        </p:spPr>
        <p:txBody>
          <a:bodyPr wrap="square" rtlCol="0">
            <a:spAutoFit/>
          </a:bodyPr>
          <a:lstStyle/>
          <a:p>
            <a:r>
              <a:rPr kumimoji="1" lang="en-US" altLang="zh-CN" dirty="0"/>
              <a:t>Decoder</a:t>
            </a:r>
            <a:endParaRPr kumimoji="1" lang="zh-CN" altLang="en-US" dirty="0"/>
          </a:p>
        </p:txBody>
      </p:sp>
      <p:sp>
        <p:nvSpPr>
          <p:cNvPr id="15" name="文本框 14">
            <a:extLst>
              <a:ext uri="{FF2B5EF4-FFF2-40B4-BE49-F238E27FC236}">
                <a16:creationId xmlns:a16="http://schemas.microsoft.com/office/drawing/2014/main" id="{38F7B347-8929-51D5-B656-2C69026C1095}"/>
              </a:ext>
            </a:extLst>
          </p:cNvPr>
          <p:cNvSpPr txBox="1"/>
          <p:nvPr/>
        </p:nvSpPr>
        <p:spPr>
          <a:xfrm>
            <a:off x="6137646" y="2048921"/>
            <a:ext cx="2508572" cy="369332"/>
          </a:xfrm>
          <a:prstGeom prst="rect">
            <a:avLst/>
          </a:prstGeom>
          <a:solidFill>
            <a:srgbClr val="F2F2F2"/>
          </a:solidFill>
        </p:spPr>
        <p:txBody>
          <a:bodyPr wrap="square" rtlCol="0">
            <a:spAutoFit/>
          </a:bodyPr>
          <a:lstStyle/>
          <a:p>
            <a:pPr algn="ctr"/>
            <a:r>
              <a:rPr kumimoji="1" lang="en-US" altLang="zh-CN" b="1" dirty="0"/>
              <a:t>Content hallucination</a:t>
            </a:r>
            <a:endParaRPr kumimoji="1" lang="zh-CN" altLang="en-US" b="1" dirty="0"/>
          </a:p>
        </p:txBody>
      </p:sp>
      <p:sp>
        <p:nvSpPr>
          <p:cNvPr id="16" name="文本框 15">
            <a:extLst>
              <a:ext uri="{FF2B5EF4-FFF2-40B4-BE49-F238E27FC236}">
                <a16:creationId xmlns:a16="http://schemas.microsoft.com/office/drawing/2014/main" id="{AA348A62-80B8-2344-7BC0-18F3DF750743}"/>
              </a:ext>
            </a:extLst>
          </p:cNvPr>
          <p:cNvSpPr txBox="1"/>
          <p:nvPr/>
        </p:nvSpPr>
        <p:spPr>
          <a:xfrm rot="5400000">
            <a:off x="5738299" y="3065174"/>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8" name="文本框 17">
            <a:extLst>
              <a:ext uri="{FF2B5EF4-FFF2-40B4-BE49-F238E27FC236}">
                <a16:creationId xmlns:a16="http://schemas.microsoft.com/office/drawing/2014/main" id="{5C29819E-B874-14D0-B17C-BB9B5DF63735}"/>
              </a:ext>
            </a:extLst>
          </p:cNvPr>
          <p:cNvSpPr txBox="1"/>
          <p:nvPr/>
        </p:nvSpPr>
        <p:spPr>
          <a:xfrm rot="5400000">
            <a:off x="6362822" y="3065175"/>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9" name="文本框 18">
            <a:extLst>
              <a:ext uri="{FF2B5EF4-FFF2-40B4-BE49-F238E27FC236}">
                <a16:creationId xmlns:a16="http://schemas.microsoft.com/office/drawing/2014/main" id="{B1A7F3D0-2799-7CB5-BA86-0FB59DA626E2}"/>
              </a:ext>
            </a:extLst>
          </p:cNvPr>
          <p:cNvSpPr txBox="1"/>
          <p:nvPr/>
        </p:nvSpPr>
        <p:spPr>
          <a:xfrm rot="5400000">
            <a:off x="7501252" y="3051857"/>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1" name="文本框 20">
            <a:extLst>
              <a:ext uri="{FF2B5EF4-FFF2-40B4-BE49-F238E27FC236}">
                <a16:creationId xmlns:a16="http://schemas.microsoft.com/office/drawing/2014/main" id="{2F477B3C-FE48-1EF1-B351-43DD30283AC2}"/>
              </a:ext>
            </a:extLst>
          </p:cNvPr>
          <p:cNvSpPr txBox="1"/>
          <p:nvPr/>
        </p:nvSpPr>
        <p:spPr>
          <a:xfrm>
            <a:off x="-14451" y="4420939"/>
            <a:ext cx="1960348" cy="369332"/>
          </a:xfrm>
          <a:prstGeom prst="rect">
            <a:avLst/>
          </a:prstGeom>
          <a:solidFill>
            <a:schemeClr val="bg1"/>
          </a:solidFill>
        </p:spPr>
        <p:txBody>
          <a:bodyPr wrap="square" rtlCol="0">
            <a:spAutoFit/>
          </a:bodyPr>
          <a:lstStyle/>
          <a:p>
            <a:pPr algn="ctr"/>
            <a:r>
              <a:rPr kumimoji="1" lang="en-US" altLang="zh-CN" dirty="0"/>
              <a:t>Non-local frames</a:t>
            </a:r>
            <a:endParaRPr kumimoji="1" lang="zh-CN" altLang="en-US" dirty="0"/>
          </a:p>
        </p:txBody>
      </p:sp>
      <p:sp>
        <p:nvSpPr>
          <p:cNvPr id="22" name="矩形 21">
            <a:extLst>
              <a:ext uri="{FF2B5EF4-FFF2-40B4-BE49-F238E27FC236}">
                <a16:creationId xmlns:a16="http://schemas.microsoft.com/office/drawing/2014/main" id="{07420F26-7293-487A-3F49-623E21F1D089}"/>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3" name="矩形 22">
            <a:extLst>
              <a:ext uri="{FF2B5EF4-FFF2-40B4-BE49-F238E27FC236}">
                <a16:creationId xmlns:a16="http://schemas.microsoft.com/office/drawing/2014/main" id="{70DC76CD-1A4F-74B0-7423-0182D8A8E2C7}"/>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文本框 23">
            <a:extLst>
              <a:ext uri="{FF2B5EF4-FFF2-40B4-BE49-F238E27FC236}">
                <a16:creationId xmlns:a16="http://schemas.microsoft.com/office/drawing/2014/main" id="{77FCE74F-9B82-B6C1-3BCE-608DADBF8AC8}"/>
              </a:ext>
            </a:extLst>
          </p:cNvPr>
          <p:cNvSpPr txBox="1"/>
          <p:nvPr/>
        </p:nvSpPr>
        <p:spPr>
          <a:xfrm>
            <a:off x="156098" y="2123447"/>
            <a:ext cx="1619249" cy="369332"/>
          </a:xfrm>
          <a:prstGeom prst="rect">
            <a:avLst/>
          </a:prstGeom>
          <a:solidFill>
            <a:schemeClr val="bg1"/>
          </a:solidFill>
        </p:spPr>
        <p:txBody>
          <a:bodyPr wrap="square" rtlCol="0">
            <a:spAutoFit/>
          </a:bodyPr>
          <a:lstStyle/>
          <a:p>
            <a:pPr algn="ctr"/>
            <a:r>
              <a:rPr kumimoji="1" lang="en-US" altLang="zh-CN" dirty="0"/>
              <a:t>Local frames</a:t>
            </a:r>
            <a:endParaRPr kumimoji="1" lang="zh-CN" altLang="en-US" dirty="0"/>
          </a:p>
        </p:txBody>
      </p:sp>
      <p:sp>
        <p:nvSpPr>
          <p:cNvPr id="25" name="文本框 24">
            <a:extLst>
              <a:ext uri="{FF2B5EF4-FFF2-40B4-BE49-F238E27FC236}">
                <a16:creationId xmlns:a16="http://schemas.microsoft.com/office/drawing/2014/main" id="{796256A4-D03F-326B-0D6F-5E00CE473C0F}"/>
              </a:ext>
            </a:extLst>
          </p:cNvPr>
          <p:cNvSpPr txBox="1"/>
          <p:nvPr/>
        </p:nvSpPr>
        <p:spPr>
          <a:xfrm>
            <a:off x="10510736" y="3743305"/>
            <a:ext cx="1735634" cy="338554"/>
          </a:xfrm>
          <a:prstGeom prst="rect">
            <a:avLst/>
          </a:prstGeom>
          <a:solidFill>
            <a:schemeClr val="bg1"/>
          </a:solidFill>
        </p:spPr>
        <p:txBody>
          <a:bodyPr wrap="square" rtlCol="0">
            <a:spAutoFit/>
          </a:bodyPr>
          <a:lstStyle/>
          <a:p>
            <a:pPr algn="ctr"/>
            <a:r>
              <a:rPr kumimoji="1" lang="en-US" altLang="zh-CN" sz="1600" dirty="0"/>
              <a:t>Inpainting frames</a:t>
            </a:r>
            <a:endParaRPr kumimoji="1" lang="zh-CN" altLang="en-US" sz="1600" dirty="0"/>
          </a:p>
        </p:txBody>
      </p:sp>
      <p:sp>
        <p:nvSpPr>
          <p:cNvPr id="28" name="文本框 27">
            <a:extLst>
              <a:ext uri="{FF2B5EF4-FFF2-40B4-BE49-F238E27FC236}">
                <a16:creationId xmlns:a16="http://schemas.microsoft.com/office/drawing/2014/main" id="{AEC09FEE-82E1-E536-0E24-FD83BEE1CC42}"/>
              </a:ext>
            </a:extLst>
          </p:cNvPr>
          <p:cNvSpPr txBox="1"/>
          <p:nvPr/>
        </p:nvSpPr>
        <p:spPr>
          <a:xfrm>
            <a:off x="3693554" y="3412125"/>
            <a:ext cx="1552028" cy="369332"/>
          </a:xfrm>
          <a:prstGeom prst="rect">
            <a:avLst/>
          </a:prstGeom>
          <a:noFill/>
        </p:spPr>
        <p:txBody>
          <a:bodyPr wrap="none" rtlCol="0">
            <a:spAutoFit/>
          </a:bodyPr>
          <a:lstStyle/>
          <a:p>
            <a:r>
              <a:rPr kumimoji="1" lang="en-US" altLang="zh-CN" i="1" dirty="0"/>
              <a:t>Local features</a:t>
            </a:r>
            <a:endParaRPr kumimoji="1" lang="zh-CN" altLang="en-US" i="1" dirty="0"/>
          </a:p>
        </p:txBody>
      </p:sp>
      <p:sp>
        <p:nvSpPr>
          <p:cNvPr id="29" name="文本框 28">
            <a:extLst>
              <a:ext uri="{FF2B5EF4-FFF2-40B4-BE49-F238E27FC236}">
                <a16:creationId xmlns:a16="http://schemas.microsoft.com/office/drawing/2014/main" id="{88DBDD2A-39E1-4440-4F98-BCD1D3376977}"/>
              </a:ext>
            </a:extLst>
          </p:cNvPr>
          <p:cNvSpPr txBox="1"/>
          <p:nvPr/>
        </p:nvSpPr>
        <p:spPr>
          <a:xfrm>
            <a:off x="3449897" y="4365728"/>
            <a:ext cx="2039341" cy="369332"/>
          </a:xfrm>
          <a:prstGeom prst="rect">
            <a:avLst/>
          </a:prstGeom>
          <a:noFill/>
        </p:spPr>
        <p:txBody>
          <a:bodyPr wrap="none" rtlCol="0">
            <a:spAutoFit/>
          </a:bodyPr>
          <a:lstStyle/>
          <a:p>
            <a:r>
              <a:rPr kumimoji="1" lang="en-US" altLang="zh-CN" i="1" dirty="0"/>
              <a:t>Non-local features</a:t>
            </a:r>
            <a:endParaRPr kumimoji="1" lang="zh-CN" altLang="en-US" i="1" dirty="0"/>
          </a:p>
        </p:txBody>
      </p:sp>
      <p:sp>
        <p:nvSpPr>
          <p:cNvPr id="10" name="矩形 9">
            <a:extLst>
              <a:ext uri="{FF2B5EF4-FFF2-40B4-BE49-F238E27FC236}">
                <a16:creationId xmlns:a16="http://schemas.microsoft.com/office/drawing/2014/main" id="{0A35301D-8270-5F19-3671-93E1330A5995}"/>
              </a:ext>
            </a:extLst>
          </p:cNvPr>
          <p:cNvSpPr/>
          <p:nvPr/>
        </p:nvSpPr>
        <p:spPr>
          <a:xfrm>
            <a:off x="3631407" y="975537"/>
            <a:ext cx="2368950" cy="18715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0" name="矩形 29">
            <a:extLst>
              <a:ext uri="{FF2B5EF4-FFF2-40B4-BE49-F238E27FC236}">
                <a16:creationId xmlns:a16="http://schemas.microsoft.com/office/drawing/2014/main" id="{020A4C09-2119-7084-D38D-4AD0EBE3500E}"/>
              </a:ext>
            </a:extLst>
          </p:cNvPr>
          <p:cNvSpPr/>
          <p:nvPr/>
        </p:nvSpPr>
        <p:spPr>
          <a:xfrm>
            <a:off x="5967447" y="1648274"/>
            <a:ext cx="6172744" cy="34908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1" name="矩形 30">
            <a:extLst>
              <a:ext uri="{FF2B5EF4-FFF2-40B4-BE49-F238E27FC236}">
                <a16:creationId xmlns:a16="http://schemas.microsoft.com/office/drawing/2014/main" id="{D3B01B8C-A3CB-9866-E5EA-1929C93D5B8E}"/>
              </a:ext>
            </a:extLst>
          </p:cNvPr>
          <p:cNvSpPr/>
          <p:nvPr/>
        </p:nvSpPr>
        <p:spPr>
          <a:xfrm>
            <a:off x="5526981" y="3743299"/>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2" name="矩形 31">
            <a:extLst>
              <a:ext uri="{FF2B5EF4-FFF2-40B4-BE49-F238E27FC236}">
                <a16:creationId xmlns:a16="http://schemas.microsoft.com/office/drawing/2014/main" id="{8B28DDE3-A699-6981-6C48-3C11C62DC5E5}"/>
              </a:ext>
            </a:extLst>
          </p:cNvPr>
          <p:cNvSpPr/>
          <p:nvPr/>
        </p:nvSpPr>
        <p:spPr>
          <a:xfrm>
            <a:off x="5831822" y="3046481"/>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33" name="组合 32">
            <a:extLst>
              <a:ext uri="{FF2B5EF4-FFF2-40B4-BE49-F238E27FC236}">
                <a16:creationId xmlns:a16="http://schemas.microsoft.com/office/drawing/2014/main" id="{BB778534-0C12-9748-B381-0248AC882A1F}"/>
              </a:ext>
            </a:extLst>
          </p:cNvPr>
          <p:cNvGrpSpPr/>
          <p:nvPr/>
        </p:nvGrpSpPr>
        <p:grpSpPr>
          <a:xfrm>
            <a:off x="-33274" y="6535369"/>
            <a:ext cx="12225274" cy="322630"/>
            <a:chOff x="-33274" y="6535369"/>
            <a:chExt cx="12225274" cy="322630"/>
          </a:xfrm>
        </p:grpSpPr>
        <p:sp>
          <p:nvSpPr>
            <p:cNvPr id="34" name="矩形 33">
              <a:extLst>
                <a:ext uri="{FF2B5EF4-FFF2-40B4-BE49-F238E27FC236}">
                  <a16:creationId xmlns:a16="http://schemas.microsoft.com/office/drawing/2014/main" id="{7A2D6D54-E1B7-7A51-E0E2-7DA2139A2AAC}"/>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5" name="矩形 34">
              <a:extLst>
                <a:ext uri="{FF2B5EF4-FFF2-40B4-BE49-F238E27FC236}">
                  <a16:creationId xmlns:a16="http://schemas.microsoft.com/office/drawing/2014/main" id="{085BA809-4A4E-81FE-AD3C-62DF09D8473A}"/>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6" name="矩形 35">
              <a:extLst>
                <a:ext uri="{FF2B5EF4-FFF2-40B4-BE49-F238E27FC236}">
                  <a16:creationId xmlns:a16="http://schemas.microsoft.com/office/drawing/2014/main" id="{F93C08D1-DBBA-0DA4-9548-234B1A193C61}"/>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2" name="音频 11">
            <a:hlinkClick r:id="" action="ppaction://media"/>
            <a:extLst>
              <a:ext uri="{FF2B5EF4-FFF2-40B4-BE49-F238E27FC236}">
                <a16:creationId xmlns:a16="http://schemas.microsoft.com/office/drawing/2014/main" id="{7725C2A8-A491-44DA-AD84-8DAEC90E65A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15833869"/>
      </p:ext>
    </p:extLst>
  </p:cSld>
  <p:clrMapOvr>
    <a:masterClrMapping/>
  </p:clrMapOvr>
  <mc:AlternateContent xmlns:mc="http://schemas.openxmlformats.org/markup-compatibility/2006">
    <mc:Choice xmlns:p14="http://schemas.microsoft.com/office/powerpoint/2010/main" Requires="p14">
      <p:transition spd="slow" p14:dur="2000" advTm="9774"/>
    </mc:Choice>
    <mc:Fallback>
      <p:transition spd="slow" advTm="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Method: Overview</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图片 4" descr="手机屏幕的截图&#10;&#10;描述已自动生成">
            <a:extLst>
              <a:ext uri="{FF2B5EF4-FFF2-40B4-BE49-F238E27FC236}">
                <a16:creationId xmlns:a16="http://schemas.microsoft.com/office/drawing/2014/main" id="{501DF394-A6EF-2B44-A3ED-406222C51B5F}"/>
              </a:ext>
            </a:extLst>
          </p:cNvPr>
          <p:cNvPicPr>
            <a:picLocks noChangeAspect="1"/>
          </p:cNvPicPr>
          <p:nvPr/>
        </p:nvPicPr>
        <p:blipFill rotWithShape="1">
          <a:blip r:embed="rId5">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2" name="矩形 1">
            <a:extLst>
              <a:ext uri="{FF2B5EF4-FFF2-40B4-BE49-F238E27FC236}">
                <a16:creationId xmlns:a16="http://schemas.microsoft.com/office/drawing/2014/main" id="{670AA7BA-AB9C-5F54-FA2E-DBA02605834D}"/>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Flow completion</a:t>
            </a:r>
            <a:endParaRPr lang="zh-CN" altLang="en-US" b="1" dirty="0">
              <a:solidFill>
                <a:schemeClr val="tx1"/>
              </a:solidFill>
              <a:ea typeface="微软雅黑" panose="020B0503020204020204" pitchFamily="34" charset="-122"/>
            </a:endParaRPr>
          </a:p>
        </p:txBody>
      </p:sp>
      <p:sp>
        <p:nvSpPr>
          <p:cNvPr id="8" name="矩形 7">
            <a:extLst>
              <a:ext uri="{FF2B5EF4-FFF2-40B4-BE49-F238E27FC236}">
                <a16:creationId xmlns:a16="http://schemas.microsoft.com/office/drawing/2014/main" id="{AA25CD04-484D-CA4B-43AB-192F6F11D3A2}"/>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a:extLst>
              <a:ext uri="{FF2B5EF4-FFF2-40B4-BE49-F238E27FC236}">
                <a16:creationId xmlns:a16="http://schemas.microsoft.com/office/drawing/2014/main" id="{36FCEB5E-DB3F-4046-C3A6-858E8FBD3258}"/>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Feature propagation </a:t>
            </a:r>
            <a:endParaRPr lang="zh-CN" altLang="en-US" b="1" dirty="0">
              <a:solidFill>
                <a:schemeClr val="tx1"/>
              </a:solidFill>
              <a:ea typeface="微软雅黑" panose="020B0503020204020204" pitchFamily="34" charset="-122"/>
            </a:endParaRPr>
          </a:p>
        </p:txBody>
      </p:sp>
      <p:sp>
        <p:nvSpPr>
          <p:cNvPr id="11" name="矩形 10">
            <a:extLst>
              <a:ext uri="{FF2B5EF4-FFF2-40B4-BE49-F238E27FC236}">
                <a16:creationId xmlns:a16="http://schemas.microsoft.com/office/drawing/2014/main" id="{E700FB53-DD0C-56F7-4BF4-B46B0986F281}"/>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descr="图示, 示意图&#10;&#10;描述已自动生成">
            <a:extLst>
              <a:ext uri="{FF2B5EF4-FFF2-40B4-BE49-F238E27FC236}">
                <a16:creationId xmlns:a16="http://schemas.microsoft.com/office/drawing/2014/main" id="{ACE9E29C-F6D2-7691-EE23-F860A8281F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13" name="文本框 12">
            <a:extLst>
              <a:ext uri="{FF2B5EF4-FFF2-40B4-BE49-F238E27FC236}">
                <a16:creationId xmlns:a16="http://schemas.microsoft.com/office/drawing/2014/main" id="{7B017A40-DBB1-B6F7-CF9E-648F1399A9CF}"/>
              </a:ext>
            </a:extLst>
          </p:cNvPr>
          <p:cNvSpPr txBox="1"/>
          <p:nvPr/>
        </p:nvSpPr>
        <p:spPr>
          <a:xfrm>
            <a:off x="2036068" y="3429000"/>
            <a:ext cx="996695" cy="369332"/>
          </a:xfrm>
          <a:prstGeom prst="rect">
            <a:avLst/>
          </a:prstGeom>
          <a:solidFill>
            <a:srgbClr val="CBD7E3"/>
          </a:solidFill>
        </p:spPr>
        <p:txBody>
          <a:bodyPr wrap="square" rtlCol="0">
            <a:spAutoFit/>
          </a:bodyPr>
          <a:lstStyle/>
          <a:p>
            <a:r>
              <a:rPr kumimoji="1" lang="en-US" altLang="zh-CN" dirty="0"/>
              <a:t>Encoder</a:t>
            </a:r>
            <a:endParaRPr kumimoji="1" lang="zh-CN" altLang="en-US" dirty="0"/>
          </a:p>
        </p:txBody>
      </p:sp>
      <p:sp>
        <p:nvSpPr>
          <p:cNvPr id="14" name="文本框 13">
            <a:extLst>
              <a:ext uri="{FF2B5EF4-FFF2-40B4-BE49-F238E27FC236}">
                <a16:creationId xmlns:a16="http://schemas.microsoft.com/office/drawing/2014/main" id="{ACE5CD2F-1FB9-12C0-4C12-E312BEDCE428}"/>
              </a:ext>
            </a:extLst>
          </p:cNvPr>
          <p:cNvSpPr txBox="1"/>
          <p:nvPr/>
        </p:nvSpPr>
        <p:spPr>
          <a:xfrm>
            <a:off x="9228456" y="3030736"/>
            <a:ext cx="1109344" cy="369332"/>
          </a:xfrm>
          <a:prstGeom prst="rect">
            <a:avLst/>
          </a:prstGeom>
          <a:solidFill>
            <a:srgbClr val="CBD7E3"/>
          </a:solidFill>
        </p:spPr>
        <p:txBody>
          <a:bodyPr wrap="square" rtlCol="0">
            <a:spAutoFit/>
          </a:bodyPr>
          <a:lstStyle/>
          <a:p>
            <a:r>
              <a:rPr kumimoji="1" lang="en-US" altLang="zh-CN" dirty="0"/>
              <a:t>Decoder</a:t>
            </a:r>
            <a:endParaRPr kumimoji="1" lang="zh-CN" altLang="en-US" dirty="0"/>
          </a:p>
        </p:txBody>
      </p:sp>
      <p:sp>
        <p:nvSpPr>
          <p:cNvPr id="15" name="文本框 14">
            <a:extLst>
              <a:ext uri="{FF2B5EF4-FFF2-40B4-BE49-F238E27FC236}">
                <a16:creationId xmlns:a16="http://schemas.microsoft.com/office/drawing/2014/main" id="{38F7B347-8929-51D5-B656-2C69026C1095}"/>
              </a:ext>
            </a:extLst>
          </p:cNvPr>
          <p:cNvSpPr txBox="1"/>
          <p:nvPr/>
        </p:nvSpPr>
        <p:spPr>
          <a:xfrm>
            <a:off x="6137646" y="2048921"/>
            <a:ext cx="2508572" cy="369332"/>
          </a:xfrm>
          <a:prstGeom prst="rect">
            <a:avLst/>
          </a:prstGeom>
          <a:solidFill>
            <a:srgbClr val="F2F2F2"/>
          </a:solidFill>
        </p:spPr>
        <p:txBody>
          <a:bodyPr wrap="square" rtlCol="0">
            <a:spAutoFit/>
          </a:bodyPr>
          <a:lstStyle/>
          <a:p>
            <a:pPr algn="ctr"/>
            <a:r>
              <a:rPr kumimoji="1" lang="en-US" altLang="zh-CN" b="1" dirty="0"/>
              <a:t>Content hallucination</a:t>
            </a:r>
            <a:endParaRPr kumimoji="1" lang="zh-CN" altLang="en-US" b="1" dirty="0"/>
          </a:p>
        </p:txBody>
      </p:sp>
      <p:sp>
        <p:nvSpPr>
          <p:cNvPr id="16" name="文本框 15">
            <a:extLst>
              <a:ext uri="{FF2B5EF4-FFF2-40B4-BE49-F238E27FC236}">
                <a16:creationId xmlns:a16="http://schemas.microsoft.com/office/drawing/2014/main" id="{AA348A62-80B8-2344-7BC0-18F3DF750743}"/>
              </a:ext>
            </a:extLst>
          </p:cNvPr>
          <p:cNvSpPr txBox="1"/>
          <p:nvPr/>
        </p:nvSpPr>
        <p:spPr>
          <a:xfrm rot="5400000">
            <a:off x="5738299" y="3065174"/>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8" name="文本框 17">
            <a:extLst>
              <a:ext uri="{FF2B5EF4-FFF2-40B4-BE49-F238E27FC236}">
                <a16:creationId xmlns:a16="http://schemas.microsoft.com/office/drawing/2014/main" id="{5C29819E-B874-14D0-B17C-BB9B5DF63735}"/>
              </a:ext>
            </a:extLst>
          </p:cNvPr>
          <p:cNvSpPr txBox="1"/>
          <p:nvPr/>
        </p:nvSpPr>
        <p:spPr>
          <a:xfrm rot="5400000">
            <a:off x="6362822" y="3065175"/>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9" name="文本框 18">
            <a:extLst>
              <a:ext uri="{FF2B5EF4-FFF2-40B4-BE49-F238E27FC236}">
                <a16:creationId xmlns:a16="http://schemas.microsoft.com/office/drawing/2014/main" id="{B1A7F3D0-2799-7CB5-BA86-0FB59DA626E2}"/>
              </a:ext>
            </a:extLst>
          </p:cNvPr>
          <p:cNvSpPr txBox="1"/>
          <p:nvPr/>
        </p:nvSpPr>
        <p:spPr>
          <a:xfrm rot="5400000">
            <a:off x="7501252" y="3051857"/>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1" name="文本框 20">
            <a:extLst>
              <a:ext uri="{FF2B5EF4-FFF2-40B4-BE49-F238E27FC236}">
                <a16:creationId xmlns:a16="http://schemas.microsoft.com/office/drawing/2014/main" id="{2F477B3C-FE48-1EF1-B351-43DD30283AC2}"/>
              </a:ext>
            </a:extLst>
          </p:cNvPr>
          <p:cNvSpPr txBox="1"/>
          <p:nvPr/>
        </p:nvSpPr>
        <p:spPr>
          <a:xfrm>
            <a:off x="-14451" y="4420939"/>
            <a:ext cx="1960348" cy="369332"/>
          </a:xfrm>
          <a:prstGeom prst="rect">
            <a:avLst/>
          </a:prstGeom>
          <a:solidFill>
            <a:schemeClr val="bg1"/>
          </a:solidFill>
        </p:spPr>
        <p:txBody>
          <a:bodyPr wrap="square" rtlCol="0">
            <a:spAutoFit/>
          </a:bodyPr>
          <a:lstStyle/>
          <a:p>
            <a:pPr algn="ctr"/>
            <a:r>
              <a:rPr kumimoji="1" lang="en-US" altLang="zh-CN" dirty="0"/>
              <a:t>Non-local frames</a:t>
            </a:r>
            <a:endParaRPr kumimoji="1" lang="zh-CN" altLang="en-US" dirty="0"/>
          </a:p>
        </p:txBody>
      </p:sp>
      <p:sp>
        <p:nvSpPr>
          <p:cNvPr id="22" name="矩形 21">
            <a:extLst>
              <a:ext uri="{FF2B5EF4-FFF2-40B4-BE49-F238E27FC236}">
                <a16:creationId xmlns:a16="http://schemas.microsoft.com/office/drawing/2014/main" id="{07420F26-7293-487A-3F49-623E21F1D089}"/>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3" name="矩形 22">
            <a:extLst>
              <a:ext uri="{FF2B5EF4-FFF2-40B4-BE49-F238E27FC236}">
                <a16:creationId xmlns:a16="http://schemas.microsoft.com/office/drawing/2014/main" id="{70DC76CD-1A4F-74B0-7423-0182D8A8E2C7}"/>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文本框 23">
            <a:extLst>
              <a:ext uri="{FF2B5EF4-FFF2-40B4-BE49-F238E27FC236}">
                <a16:creationId xmlns:a16="http://schemas.microsoft.com/office/drawing/2014/main" id="{77FCE74F-9B82-B6C1-3BCE-608DADBF8AC8}"/>
              </a:ext>
            </a:extLst>
          </p:cNvPr>
          <p:cNvSpPr txBox="1"/>
          <p:nvPr/>
        </p:nvSpPr>
        <p:spPr>
          <a:xfrm>
            <a:off x="156098" y="2123447"/>
            <a:ext cx="1619249" cy="369332"/>
          </a:xfrm>
          <a:prstGeom prst="rect">
            <a:avLst/>
          </a:prstGeom>
          <a:solidFill>
            <a:schemeClr val="bg1"/>
          </a:solidFill>
        </p:spPr>
        <p:txBody>
          <a:bodyPr wrap="square" rtlCol="0">
            <a:spAutoFit/>
          </a:bodyPr>
          <a:lstStyle/>
          <a:p>
            <a:pPr algn="ctr"/>
            <a:r>
              <a:rPr kumimoji="1" lang="en-US" altLang="zh-CN" dirty="0"/>
              <a:t>Local frames</a:t>
            </a:r>
            <a:endParaRPr kumimoji="1" lang="zh-CN" altLang="en-US" dirty="0"/>
          </a:p>
        </p:txBody>
      </p:sp>
      <p:sp>
        <p:nvSpPr>
          <p:cNvPr id="25" name="文本框 24">
            <a:extLst>
              <a:ext uri="{FF2B5EF4-FFF2-40B4-BE49-F238E27FC236}">
                <a16:creationId xmlns:a16="http://schemas.microsoft.com/office/drawing/2014/main" id="{796256A4-D03F-326B-0D6F-5E00CE473C0F}"/>
              </a:ext>
            </a:extLst>
          </p:cNvPr>
          <p:cNvSpPr txBox="1"/>
          <p:nvPr/>
        </p:nvSpPr>
        <p:spPr>
          <a:xfrm>
            <a:off x="10510736" y="3743305"/>
            <a:ext cx="1735634" cy="338554"/>
          </a:xfrm>
          <a:prstGeom prst="rect">
            <a:avLst/>
          </a:prstGeom>
          <a:solidFill>
            <a:schemeClr val="bg1"/>
          </a:solidFill>
        </p:spPr>
        <p:txBody>
          <a:bodyPr wrap="square" rtlCol="0">
            <a:spAutoFit/>
          </a:bodyPr>
          <a:lstStyle/>
          <a:p>
            <a:pPr algn="ctr"/>
            <a:r>
              <a:rPr kumimoji="1" lang="en-US" altLang="zh-CN" sz="1600" dirty="0"/>
              <a:t>Inpainting frames</a:t>
            </a:r>
            <a:endParaRPr kumimoji="1" lang="zh-CN" altLang="en-US" sz="1600" dirty="0"/>
          </a:p>
        </p:txBody>
      </p:sp>
      <p:sp>
        <p:nvSpPr>
          <p:cNvPr id="28" name="文本框 27">
            <a:extLst>
              <a:ext uri="{FF2B5EF4-FFF2-40B4-BE49-F238E27FC236}">
                <a16:creationId xmlns:a16="http://schemas.microsoft.com/office/drawing/2014/main" id="{AEC09FEE-82E1-E536-0E24-FD83BEE1CC42}"/>
              </a:ext>
            </a:extLst>
          </p:cNvPr>
          <p:cNvSpPr txBox="1"/>
          <p:nvPr/>
        </p:nvSpPr>
        <p:spPr>
          <a:xfrm>
            <a:off x="3693554" y="3412125"/>
            <a:ext cx="1552028" cy="369332"/>
          </a:xfrm>
          <a:prstGeom prst="rect">
            <a:avLst/>
          </a:prstGeom>
          <a:noFill/>
        </p:spPr>
        <p:txBody>
          <a:bodyPr wrap="none" rtlCol="0">
            <a:spAutoFit/>
          </a:bodyPr>
          <a:lstStyle/>
          <a:p>
            <a:r>
              <a:rPr kumimoji="1" lang="en-US" altLang="zh-CN" i="1" dirty="0"/>
              <a:t>Local features</a:t>
            </a:r>
            <a:endParaRPr kumimoji="1" lang="zh-CN" altLang="en-US" i="1" dirty="0"/>
          </a:p>
        </p:txBody>
      </p:sp>
      <p:sp>
        <p:nvSpPr>
          <p:cNvPr id="29" name="文本框 28">
            <a:extLst>
              <a:ext uri="{FF2B5EF4-FFF2-40B4-BE49-F238E27FC236}">
                <a16:creationId xmlns:a16="http://schemas.microsoft.com/office/drawing/2014/main" id="{88DBDD2A-39E1-4440-4F98-BCD1D3376977}"/>
              </a:ext>
            </a:extLst>
          </p:cNvPr>
          <p:cNvSpPr txBox="1"/>
          <p:nvPr/>
        </p:nvSpPr>
        <p:spPr>
          <a:xfrm>
            <a:off x="3449897" y="4365728"/>
            <a:ext cx="2039341" cy="369332"/>
          </a:xfrm>
          <a:prstGeom prst="rect">
            <a:avLst/>
          </a:prstGeom>
          <a:noFill/>
        </p:spPr>
        <p:txBody>
          <a:bodyPr wrap="none" rtlCol="0">
            <a:spAutoFit/>
          </a:bodyPr>
          <a:lstStyle/>
          <a:p>
            <a:r>
              <a:rPr kumimoji="1" lang="en-US" altLang="zh-CN" i="1" dirty="0"/>
              <a:t>Non-local features</a:t>
            </a:r>
            <a:endParaRPr kumimoji="1" lang="zh-CN" altLang="en-US" i="1" dirty="0"/>
          </a:p>
        </p:txBody>
      </p:sp>
      <p:sp>
        <p:nvSpPr>
          <p:cNvPr id="30" name="矩形 29">
            <a:extLst>
              <a:ext uri="{FF2B5EF4-FFF2-40B4-BE49-F238E27FC236}">
                <a16:creationId xmlns:a16="http://schemas.microsoft.com/office/drawing/2014/main" id="{020A4C09-2119-7084-D38D-4AD0EBE3500E}"/>
              </a:ext>
            </a:extLst>
          </p:cNvPr>
          <p:cNvSpPr/>
          <p:nvPr/>
        </p:nvSpPr>
        <p:spPr>
          <a:xfrm>
            <a:off x="5702500" y="1648274"/>
            <a:ext cx="6456941" cy="34908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1" name="矩形 30">
            <a:extLst>
              <a:ext uri="{FF2B5EF4-FFF2-40B4-BE49-F238E27FC236}">
                <a16:creationId xmlns:a16="http://schemas.microsoft.com/office/drawing/2014/main" id="{D3B01B8C-A3CB-9866-E5EA-1929C93D5B8E}"/>
              </a:ext>
            </a:extLst>
          </p:cNvPr>
          <p:cNvSpPr/>
          <p:nvPr/>
        </p:nvSpPr>
        <p:spPr>
          <a:xfrm>
            <a:off x="5526981" y="3743299"/>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2" name="矩形 31">
            <a:extLst>
              <a:ext uri="{FF2B5EF4-FFF2-40B4-BE49-F238E27FC236}">
                <a16:creationId xmlns:a16="http://schemas.microsoft.com/office/drawing/2014/main" id="{8B28DDE3-A699-6981-6C48-3C11C62DC5E5}"/>
              </a:ext>
            </a:extLst>
          </p:cNvPr>
          <p:cNvSpPr/>
          <p:nvPr/>
        </p:nvSpPr>
        <p:spPr>
          <a:xfrm>
            <a:off x="5831822" y="3046481"/>
            <a:ext cx="4369966" cy="11802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27" name="组合 26">
            <a:extLst>
              <a:ext uri="{FF2B5EF4-FFF2-40B4-BE49-F238E27FC236}">
                <a16:creationId xmlns:a16="http://schemas.microsoft.com/office/drawing/2014/main" id="{C40DE2F2-F8DF-033A-BA01-3CDDD137718C}"/>
              </a:ext>
            </a:extLst>
          </p:cNvPr>
          <p:cNvGrpSpPr/>
          <p:nvPr/>
        </p:nvGrpSpPr>
        <p:grpSpPr>
          <a:xfrm>
            <a:off x="-33274" y="6535369"/>
            <a:ext cx="12225274" cy="322630"/>
            <a:chOff x="-33274" y="6535369"/>
            <a:chExt cx="12225274" cy="322630"/>
          </a:xfrm>
        </p:grpSpPr>
        <p:sp>
          <p:nvSpPr>
            <p:cNvPr id="33" name="矩形 32">
              <a:extLst>
                <a:ext uri="{FF2B5EF4-FFF2-40B4-BE49-F238E27FC236}">
                  <a16:creationId xmlns:a16="http://schemas.microsoft.com/office/drawing/2014/main" id="{039AFA7D-A76B-5E85-9F62-7ADC85B87FE9}"/>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4" name="矩形 33">
              <a:extLst>
                <a:ext uri="{FF2B5EF4-FFF2-40B4-BE49-F238E27FC236}">
                  <a16:creationId xmlns:a16="http://schemas.microsoft.com/office/drawing/2014/main" id="{DC48EEC1-C6C3-342B-CB7E-AFA6F6C3140F}"/>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5" name="矩形 34">
              <a:extLst>
                <a:ext uri="{FF2B5EF4-FFF2-40B4-BE49-F238E27FC236}">
                  <a16:creationId xmlns:a16="http://schemas.microsoft.com/office/drawing/2014/main" id="{9CD5F22F-1793-6759-9F2C-14B2F887A6E3}"/>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0" name="音频 9">
            <a:hlinkClick r:id="" action="ppaction://media"/>
            <a:extLst>
              <a:ext uri="{FF2B5EF4-FFF2-40B4-BE49-F238E27FC236}">
                <a16:creationId xmlns:a16="http://schemas.microsoft.com/office/drawing/2014/main" id="{30E94EF7-6381-4FA6-A009-EB0ECA43C9F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42285154"/>
      </p:ext>
    </p:extLst>
  </p:cSld>
  <p:clrMapOvr>
    <a:masterClrMapping/>
  </p:clrMapOvr>
  <mc:AlternateContent xmlns:mc="http://schemas.openxmlformats.org/markup-compatibility/2006">
    <mc:Choice xmlns:p14="http://schemas.microsoft.com/office/powerpoint/2010/main" Requires="p14">
      <p:transition spd="slow" p14:dur="2000" advTm="8578"/>
    </mc:Choice>
    <mc:Fallback>
      <p:transition spd="slow" advTm="8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Method: Overview</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图片 4" descr="手机屏幕的截图&#10;&#10;描述已自动生成">
            <a:extLst>
              <a:ext uri="{FF2B5EF4-FFF2-40B4-BE49-F238E27FC236}">
                <a16:creationId xmlns:a16="http://schemas.microsoft.com/office/drawing/2014/main" id="{501DF394-A6EF-2B44-A3ED-406222C51B5F}"/>
              </a:ext>
            </a:extLst>
          </p:cNvPr>
          <p:cNvPicPr>
            <a:picLocks noChangeAspect="1"/>
          </p:cNvPicPr>
          <p:nvPr/>
        </p:nvPicPr>
        <p:blipFill rotWithShape="1">
          <a:blip r:embed="rId5">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2" name="矩形 1">
            <a:extLst>
              <a:ext uri="{FF2B5EF4-FFF2-40B4-BE49-F238E27FC236}">
                <a16:creationId xmlns:a16="http://schemas.microsoft.com/office/drawing/2014/main" id="{670AA7BA-AB9C-5F54-FA2E-DBA02605834D}"/>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Flow completion</a:t>
            </a:r>
            <a:endParaRPr lang="zh-CN" altLang="en-US" b="1" dirty="0">
              <a:solidFill>
                <a:schemeClr val="tx1"/>
              </a:solidFill>
              <a:ea typeface="微软雅黑" panose="020B0503020204020204" pitchFamily="34" charset="-122"/>
            </a:endParaRPr>
          </a:p>
        </p:txBody>
      </p:sp>
      <p:sp>
        <p:nvSpPr>
          <p:cNvPr id="8" name="矩形 7">
            <a:extLst>
              <a:ext uri="{FF2B5EF4-FFF2-40B4-BE49-F238E27FC236}">
                <a16:creationId xmlns:a16="http://schemas.microsoft.com/office/drawing/2014/main" id="{AA25CD04-484D-CA4B-43AB-192F6F11D3A2}"/>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a:extLst>
              <a:ext uri="{FF2B5EF4-FFF2-40B4-BE49-F238E27FC236}">
                <a16:creationId xmlns:a16="http://schemas.microsoft.com/office/drawing/2014/main" id="{36FCEB5E-DB3F-4046-C3A6-858E8FBD3258}"/>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Feature propagation </a:t>
            </a:r>
            <a:endParaRPr lang="zh-CN" altLang="en-US" b="1" dirty="0">
              <a:solidFill>
                <a:schemeClr val="tx1"/>
              </a:solidFill>
              <a:ea typeface="微软雅黑" panose="020B0503020204020204" pitchFamily="34" charset="-122"/>
            </a:endParaRPr>
          </a:p>
        </p:txBody>
      </p:sp>
      <p:sp>
        <p:nvSpPr>
          <p:cNvPr id="11" name="矩形 10">
            <a:extLst>
              <a:ext uri="{FF2B5EF4-FFF2-40B4-BE49-F238E27FC236}">
                <a16:creationId xmlns:a16="http://schemas.microsoft.com/office/drawing/2014/main" id="{E700FB53-DD0C-56F7-4BF4-B46B0986F281}"/>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descr="图示, 示意图&#10;&#10;描述已自动生成">
            <a:extLst>
              <a:ext uri="{FF2B5EF4-FFF2-40B4-BE49-F238E27FC236}">
                <a16:creationId xmlns:a16="http://schemas.microsoft.com/office/drawing/2014/main" id="{ACE9E29C-F6D2-7691-EE23-F860A8281F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13" name="文本框 12">
            <a:extLst>
              <a:ext uri="{FF2B5EF4-FFF2-40B4-BE49-F238E27FC236}">
                <a16:creationId xmlns:a16="http://schemas.microsoft.com/office/drawing/2014/main" id="{7B017A40-DBB1-B6F7-CF9E-648F1399A9CF}"/>
              </a:ext>
            </a:extLst>
          </p:cNvPr>
          <p:cNvSpPr txBox="1"/>
          <p:nvPr/>
        </p:nvSpPr>
        <p:spPr>
          <a:xfrm>
            <a:off x="2036068" y="3429000"/>
            <a:ext cx="996695" cy="369332"/>
          </a:xfrm>
          <a:prstGeom prst="rect">
            <a:avLst/>
          </a:prstGeom>
          <a:solidFill>
            <a:srgbClr val="CBD7E3"/>
          </a:solidFill>
        </p:spPr>
        <p:txBody>
          <a:bodyPr wrap="square" rtlCol="0">
            <a:spAutoFit/>
          </a:bodyPr>
          <a:lstStyle/>
          <a:p>
            <a:r>
              <a:rPr kumimoji="1" lang="en-US" altLang="zh-CN" dirty="0"/>
              <a:t>Encoder</a:t>
            </a:r>
            <a:endParaRPr kumimoji="1" lang="zh-CN" altLang="en-US" dirty="0"/>
          </a:p>
        </p:txBody>
      </p:sp>
      <p:sp>
        <p:nvSpPr>
          <p:cNvPr id="14" name="文本框 13">
            <a:extLst>
              <a:ext uri="{FF2B5EF4-FFF2-40B4-BE49-F238E27FC236}">
                <a16:creationId xmlns:a16="http://schemas.microsoft.com/office/drawing/2014/main" id="{ACE5CD2F-1FB9-12C0-4C12-E312BEDCE428}"/>
              </a:ext>
            </a:extLst>
          </p:cNvPr>
          <p:cNvSpPr txBox="1"/>
          <p:nvPr/>
        </p:nvSpPr>
        <p:spPr>
          <a:xfrm>
            <a:off x="9228456" y="3030736"/>
            <a:ext cx="1109344" cy="369332"/>
          </a:xfrm>
          <a:prstGeom prst="rect">
            <a:avLst/>
          </a:prstGeom>
          <a:solidFill>
            <a:srgbClr val="CBD7E3"/>
          </a:solidFill>
        </p:spPr>
        <p:txBody>
          <a:bodyPr wrap="square" rtlCol="0">
            <a:spAutoFit/>
          </a:bodyPr>
          <a:lstStyle/>
          <a:p>
            <a:r>
              <a:rPr kumimoji="1" lang="en-US" altLang="zh-CN" dirty="0"/>
              <a:t>Decoder</a:t>
            </a:r>
            <a:endParaRPr kumimoji="1" lang="zh-CN" altLang="en-US" dirty="0"/>
          </a:p>
        </p:txBody>
      </p:sp>
      <p:sp>
        <p:nvSpPr>
          <p:cNvPr id="15" name="文本框 14">
            <a:extLst>
              <a:ext uri="{FF2B5EF4-FFF2-40B4-BE49-F238E27FC236}">
                <a16:creationId xmlns:a16="http://schemas.microsoft.com/office/drawing/2014/main" id="{38F7B347-8929-51D5-B656-2C69026C1095}"/>
              </a:ext>
            </a:extLst>
          </p:cNvPr>
          <p:cNvSpPr txBox="1"/>
          <p:nvPr/>
        </p:nvSpPr>
        <p:spPr>
          <a:xfrm>
            <a:off x="6137646" y="2048921"/>
            <a:ext cx="2508572" cy="369332"/>
          </a:xfrm>
          <a:prstGeom prst="rect">
            <a:avLst/>
          </a:prstGeom>
          <a:solidFill>
            <a:srgbClr val="F2F2F2"/>
          </a:solidFill>
        </p:spPr>
        <p:txBody>
          <a:bodyPr wrap="square" rtlCol="0">
            <a:spAutoFit/>
          </a:bodyPr>
          <a:lstStyle/>
          <a:p>
            <a:pPr algn="ctr"/>
            <a:r>
              <a:rPr kumimoji="1" lang="en-US" altLang="zh-CN" b="1" dirty="0"/>
              <a:t>Content hallucination</a:t>
            </a:r>
            <a:endParaRPr kumimoji="1" lang="zh-CN" altLang="en-US" b="1" dirty="0"/>
          </a:p>
        </p:txBody>
      </p:sp>
      <p:sp>
        <p:nvSpPr>
          <p:cNvPr id="16" name="文本框 15">
            <a:extLst>
              <a:ext uri="{FF2B5EF4-FFF2-40B4-BE49-F238E27FC236}">
                <a16:creationId xmlns:a16="http://schemas.microsoft.com/office/drawing/2014/main" id="{AA348A62-80B8-2344-7BC0-18F3DF750743}"/>
              </a:ext>
            </a:extLst>
          </p:cNvPr>
          <p:cNvSpPr txBox="1"/>
          <p:nvPr/>
        </p:nvSpPr>
        <p:spPr>
          <a:xfrm rot="5400000">
            <a:off x="5738299" y="3065174"/>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8" name="文本框 17">
            <a:extLst>
              <a:ext uri="{FF2B5EF4-FFF2-40B4-BE49-F238E27FC236}">
                <a16:creationId xmlns:a16="http://schemas.microsoft.com/office/drawing/2014/main" id="{5C29819E-B874-14D0-B17C-BB9B5DF63735}"/>
              </a:ext>
            </a:extLst>
          </p:cNvPr>
          <p:cNvSpPr txBox="1"/>
          <p:nvPr/>
        </p:nvSpPr>
        <p:spPr>
          <a:xfrm rot="5400000">
            <a:off x="6362822" y="3065175"/>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9" name="文本框 18">
            <a:extLst>
              <a:ext uri="{FF2B5EF4-FFF2-40B4-BE49-F238E27FC236}">
                <a16:creationId xmlns:a16="http://schemas.microsoft.com/office/drawing/2014/main" id="{B1A7F3D0-2799-7CB5-BA86-0FB59DA626E2}"/>
              </a:ext>
            </a:extLst>
          </p:cNvPr>
          <p:cNvSpPr txBox="1"/>
          <p:nvPr/>
        </p:nvSpPr>
        <p:spPr>
          <a:xfrm rot="5400000">
            <a:off x="7501252" y="3051857"/>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1" name="文本框 20">
            <a:extLst>
              <a:ext uri="{FF2B5EF4-FFF2-40B4-BE49-F238E27FC236}">
                <a16:creationId xmlns:a16="http://schemas.microsoft.com/office/drawing/2014/main" id="{2F477B3C-FE48-1EF1-B351-43DD30283AC2}"/>
              </a:ext>
            </a:extLst>
          </p:cNvPr>
          <p:cNvSpPr txBox="1"/>
          <p:nvPr/>
        </p:nvSpPr>
        <p:spPr>
          <a:xfrm>
            <a:off x="-14451" y="4420939"/>
            <a:ext cx="1960348" cy="369332"/>
          </a:xfrm>
          <a:prstGeom prst="rect">
            <a:avLst/>
          </a:prstGeom>
          <a:solidFill>
            <a:schemeClr val="bg1"/>
          </a:solidFill>
        </p:spPr>
        <p:txBody>
          <a:bodyPr wrap="square" rtlCol="0">
            <a:spAutoFit/>
          </a:bodyPr>
          <a:lstStyle/>
          <a:p>
            <a:pPr algn="ctr"/>
            <a:r>
              <a:rPr kumimoji="1" lang="en-US" altLang="zh-CN" dirty="0"/>
              <a:t>Non-local frames</a:t>
            </a:r>
            <a:endParaRPr kumimoji="1" lang="zh-CN" altLang="en-US" dirty="0"/>
          </a:p>
        </p:txBody>
      </p:sp>
      <p:sp>
        <p:nvSpPr>
          <p:cNvPr id="22" name="矩形 21">
            <a:extLst>
              <a:ext uri="{FF2B5EF4-FFF2-40B4-BE49-F238E27FC236}">
                <a16:creationId xmlns:a16="http://schemas.microsoft.com/office/drawing/2014/main" id="{07420F26-7293-487A-3F49-623E21F1D089}"/>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3" name="矩形 22">
            <a:extLst>
              <a:ext uri="{FF2B5EF4-FFF2-40B4-BE49-F238E27FC236}">
                <a16:creationId xmlns:a16="http://schemas.microsoft.com/office/drawing/2014/main" id="{70DC76CD-1A4F-74B0-7423-0182D8A8E2C7}"/>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文本框 23">
            <a:extLst>
              <a:ext uri="{FF2B5EF4-FFF2-40B4-BE49-F238E27FC236}">
                <a16:creationId xmlns:a16="http://schemas.microsoft.com/office/drawing/2014/main" id="{77FCE74F-9B82-B6C1-3BCE-608DADBF8AC8}"/>
              </a:ext>
            </a:extLst>
          </p:cNvPr>
          <p:cNvSpPr txBox="1"/>
          <p:nvPr/>
        </p:nvSpPr>
        <p:spPr>
          <a:xfrm>
            <a:off x="156098" y="2123447"/>
            <a:ext cx="1619249" cy="369332"/>
          </a:xfrm>
          <a:prstGeom prst="rect">
            <a:avLst/>
          </a:prstGeom>
          <a:solidFill>
            <a:schemeClr val="bg1"/>
          </a:solidFill>
        </p:spPr>
        <p:txBody>
          <a:bodyPr wrap="square" rtlCol="0">
            <a:spAutoFit/>
          </a:bodyPr>
          <a:lstStyle/>
          <a:p>
            <a:pPr algn="ctr"/>
            <a:r>
              <a:rPr kumimoji="1" lang="en-US" altLang="zh-CN" dirty="0"/>
              <a:t>Local frames</a:t>
            </a:r>
            <a:endParaRPr kumimoji="1" lang="zh-CN" altLang="en-US" dirty="0"/>
          </a:p>
        </p:txBody>
      </p:sp>
      <p:sp>
        <p:nvSpPr>
          <p:cNvPr id="25" name="文本框 24">
            <a:extLst>
              <a:ext uri="{FF2B5EF4-FFF2-40B4-BE49-F238E27FC236}">
                <a16:creationId xmlns:a16="http://schemas.microsoft.com/office/drawing/2014/main" id="{796256A4-D03F-326B-0D6F-5E00CE473C0F}"/>
              </a:ext>
            </a:extLst>
          </p:cNvPr>
          <p:cNvSpPr txBox="1"/>
          <p:nvPr/>
        </p:nvSpPr>
        <p:spPr>
          <a:xfrm>
            <a:off x="10510736" y="3743305"/>
            <a:ext cx="1735634" cy="338554"/>
          </a:xfrm>
          <a:prstGeom prst="rect">
            <a:avLst/>
          </a:prstGeom>
          <a:solidFill>
            <a:schemeClr val="bg1"/>
          </a:solidFill>
        </p:spPr>
        <p:txBody>
          <a:bodyPr wrap="square" rtlCol="0">
            <a:spAutoFit/>
          </a:bodyPr>
          <a:lstStyle/>
          <a:p>
            <a:pPr algn="ctr"/>
            <a:r>
              <a:rPr kumimoji="1" lang="en-US" altLang="zh-CN" sz="1600" dirty="0"/>
              <a:t>Inpainting frames</a:t>
            </a:r>
            <a:endParaRPr kumimoji="1" lang="zh-CN" altLang="en-US" sz="1600" dirty="0"/>
          </a:p>
        </p:txBody>
      </p:sp>
      <p:sp>
        <p:nvSpPr>
          <p:cNvPr id="28" name="文本框 27">
            <a:extLst>
              <a:ext uri="{FF2B5EF4-FFF2-40B4-BE49-F238E27FC236}">
                <a16:creationId xmlns:a16="http://schemas.microsoft.com/office/drawing/2014/main" id="{AEC09FEE-82E1-E536-0E24-FD83BEE1CC42}"/>
              </a:ext>
            </a:extLst>
          </p:cNvPr>
          <p:cNvSpPr txBox="1"/>
          <p:nvPr/>
        </p:nvSpPr>
        <p:spPr>
          <a:xfrm>
            <a:off x="3693554" y="3412125"/>
            <a:ext cx="1552028" cy="369332"/>
          </a:xfrm>
          <a:prstGeom prst="rect">
            <a:avLst/>
          </a:prstGeom>
          <a:noFill/>
        </p:spPr>
        <p:txBody>
          <a:bodyPr wrap="none" rtlCol="0">
            <a:spAutoFit/>
          </a:bodyPr>
          <a:lstStyle/>
          <a:p>
            <a:r>
              <a:rPr kumimoji="1" lang="en-US" altLang="zh-CN" i="1" dirty="0"/>
              <a:t>Local features</a:t>
            </a:r>
            <a:endParaRPr kumimoji="1" lang="zh-CN" altLang="en-US" i="1" dirty="0"/>
          </a:p>
        </p:txBody>
      </p:sp>
      <p:sp>
        <p:nvSpPr>
          <p:cNvPr id="29" name="文本框 28">
            <a:extLst>
              <a:ext uri="{FF2B5EF4-FFF2-40B4-BE49-F238E27FC236}">
                <a16:creationId xmlns:a16="http://schemas.microsoft.com/office/drawing/2014/main" id="{88DBDD2A-39E1-4440-4F98-BCD1D3376977}"/>
              </a:ext>
            </a:extLst>
          </p:cNvPr>
          <p:cNvSpPr txBox="1"/>
          <p:nvPr/>
        </p:nvSpPr>
        <p:spPr>
          <a:xfrm>
            <a:off x="3449897" y="4365728"/>
            <a:ext cx="2039341" cy="369332"/>
          </a:xfrm>
          <a:prstGeom prst="rect">
            <a:avLst/>
          </a:prstGeom>
          <a:noFill/>
        </p:spPr>
        <p:txBody>
          <a:bodyPr wrap="none" rtlCol="0">
            <a:spAutoFit/>
          </a:bodyPr>
          <a:lstStyle/>
          <a:p>
            <a:r>
              <a:rPr kumimoji="1" lang="en-US" altLang="zh-CN" i="1" dirty="0"/>
              <a:t>Non-local features</a:t>
            </a:r>
            <a:endParaRPr kumimoji="1" lang="zh-CN" altLang="en-US" i="1" dirty="0"/>
          </a:p>
        </p:txBody>
      </p:sp>
      <p:sp>
        <p:nvSpPr>
          <p:cNvPr id="31" name="矩形 30">
            <a:extLst>
              <a:ext uri="{FF2B5EF4-FFF2-40B4-BE49-F238E27FC236}">
                <a16:creationId xmlns:a16="http://schemas.microsoft.com/office/drawing/2014/main" id="{D3B01B8C-A3CB-9866-E5EA-1929C93D5B8E}"/>
              </a:ext>
            </a:extLst>
          </p:cNvPr>
          <p:cNvSpPr/>
          <p:nvPr/>
        </p:nvSpPr>
        <p:spPr>
          <a:xfrm>
            <a:off x="8802954" y="2418253"/>
            <a:ext cx="3389046" cy="17976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3" name="文本框 32">
            <a:extLst>
              <a:ext uri="{FF2B5EF4-FFF2-40B4-BE49-F238E27FC236}">
                <a16:creationId xmlns:a16="http://schemas.microsoft.com/office/drawing/2014/main" id="{6E979E76-49EB-33EA-086C-BB698E942E29}"/>
              </a:ext>
            </a:extLst>
          </p:cNvPr>
          <p:cNvSpPr txBox="1"/>
          <p:nvPr/>
        </p:nvSpPr>
        <p:spPr>
          <a:xfrm>
            <a:off x="7184237" y="1252127"/>
            <a:ext cx="1345022"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34" name="文本框 33">
            <a:extLst>
              <a:ext uri="{FF2B5EF4-FFF2-40B4-BE49-F238E27FC236}">
                <a16:creationId xmlns:a16="http://schemas.microsoft.com/office/drawing/2014/main" id="{2DF4A49E-7DDF-908A-2DEE-FA25388B6F4E}"/>
              </a:ext>
            </a:extLst>
          </p:cNvPr>
          <p:cNvSpPr txBox="1"/>
          <p:nvPr/>
        </p:nvSpPr>
        <p:spPr>
          <a:xfrm>
            <a:off x="8529258" y="1259904"/>
            <a:ext cx="3477234" cy="369332"/>
          </a:xfrm>
          <a:prstGeom prst="rect">
            <a:avLst/>
          </a:prstGeom>
          <a:noFill/>
        </p:spPr>
        <p:txBody>
          <a:bodyPr wrap="square" rtlCol="0">
            <a:spAutoFit/>
          </a:bodyPr>
          <a:lstStyle/>
          <a:p>
            <a:r>
              <a:rPr kumimoji="1" lang="en-US" altLang="zh-CN" dirty="0"/>
              <a:t>Temporal focal transformer block</a:t>
            </a:r>
            <a:endParaRPr kumimoji="1" lang="zh-CN" altLang="en-US" dirty="0"/>
          </a:p>
        </p:txBody>
      </p:sp>
      <p:grpSp>
        <p:nvGrpSpPr>
          <p:cNvPr id="27" name="组合 26">
            <a:extLst>
              <a:ext uri="{FF2B5EF4-FFF2-40B4-BE49-F238E27FC236}">
                <a16:creationId xmlns:a16="http://schemas.microsoft.com/office/drawing/2014/main" id="{86C7BD26-F1F9-0501-D0D7-48298FA049C9}"/>
              </a:ext>
            </a:extLst>
          </p:cNvPr>
          <p:cNvGrpSpPr/>
          <p:nvPr/>
        </p:nvGrpSpPr>
        <p:grpSpPr>
          <a:xfrm>
            <a:off x="-33274" y="6535369"/>
            <a:ext cx="12225274" cy="322630"/>
            <a:chOff x="-33274" y="6535369"/>
            <a:chExt cx="12225274" cy="322630"/>
          </a:xfrm>
        </p:grpSpPr>
        <p:sp>
          <p:nvSpPr>
            <p:cNvPr id="30" name="矩形 29">
              <a:extLst>
                <a:ext uri="{FF2B5EF4-FFF2-40B4-BE49-F238E27FC236}">
                  <a16:creationId xmlns:a16="http://schemas.microsoft.com/office/drawing/2014/main" id="{56E3919E-DBAE-89A4-7523-3CD6D6C4998D}"/>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2" name="矩形 31">
              <a:extLst>
                <a:ext uri="{FF2B5EF4-FFF2-40B4-BE49-F238E27FC236}">
                  <a16:creationId xmlns:a16="http://schemas.microsoft.com/office/drawing/2014/main" id="{81EEEB2F-2735-74C5-CFDB-8AA6608BF6FF}"/>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5" name="矩形 34">
              <a:extLst>
                <a:ext uri="{FF2B5EF4-FFF2-40B4-BE49-F238E27FC236}">
                  <a16:creationId xmlns:a16="http://schemas.microsoft.com/office/drawing/2014/main" id="{1878241C-D62C-932A-8F71-52FBF1535269}"/>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0" name="音频 9">
            <a:hlinkClick r:id="" action="ppaction://media"/>
            <a:extLst>
              <a:ext uri="{FF2B5EF4-FFF2-40B4-BE49-F238E27FC236}">
                <a16:creationId xmlns:a16="http://schemas.microsoft.com/office/drawing/2014/main" id="{A08E822B-C9B8-48DC-AD0A-050F78E74BF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93492468"/>
      </p:ext>
    </p:extLst>
  </p:cSld>
  <p:clrMapOvr>
    <a:masterClrMapping/>
  </p:clrMapOvr>
  <mc:AlternateContent xmlns:mc="http://schemas.openxmlformats.org/markup-compatibility/2006">
    <mc:Choice xmlns:p14="http://schemas.microsoft.com/office/powerpoint/2010/main" Requires="p14">
      <p:transition spd="slow" p14:dur="2000" advTm="12200"/>
    </mc:Choice>
    <mc:Fallback>
      <p:transition spd="slow" advTm="12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Method: Overview</a:t>
            </a:r>
            <a:endParaRPr lang="zh-CN" altLang="en-US" dirty="0">
              <a:solidFill>
                <a:schemeClr val="bg1"/>
              </a:solidFill>
              <a:latin typeface="等线" panose="02010600030101010101" pitchFamily="2" charset="-122"/>
              <a:ea typeface="等线" panose="02010600030101010101" pitchFamily="2" charset="-122"/>
            </a:endParaRPr>
          </a:p>
        </p:txBody>
      </p:sp>
      <p:sp>
        <p:nvSpPr>
          <p:cNvPr id="12" name="文本框 11">
            <a:extLst>
              <a:ext uri="{FF2B5EF4-FFF2-40B4-BE49-F238E27FC236}">
                <a16:creationId xmlns:a16="http://schemas.microsoft.com/office/drawing/2014/main" id="{F94B5D78-4938-4834-FD91-152B06405214}"/>
              </a:ext>
            </a:extLst>
          </p:cNvPr>
          <p:cNvSpPr txBox="1"/>
          <p:nvPr/>
        </p:nvSpPr>
        <p:spPr>
          <a:xfrm>
            <a:off x="4060827" y="5265498"/>
            <a:ext cx="4070345" cy="830997"/>
          </a:xfrm>
          <a:prstGeom prst="rect">
            <a:avLst/>
          </a:prstGeom>
          <a:noFill/>
        </p:spPr>
        <p:txBody>
          <a:bodyPr wrap="none" rtlCol="0">
            <a:spAutoFit/>
          </a:bodyPr>
          <a:lstStyle/>
          <a:p>
            <a:r>
              <a:rPr lang="en-US" altLang="zh-CN" sz="4800" b="1" dirty="0"/>
              <a:t>END-TO-END</a:t>
            </a:r>
            <a:endParaRPr lang="zh-CN" altLang="en-US" sz="4800" b="1" dirty="0"/>
          </a:p>
        </p:txBody>
      </p:sp>
      <p:sp>
        <p:nvSpPr>
          <p:cNvPr id="26" name="文本框 25">
            <a:extLst>
              <a:ext uri="{FF2B5EF4-FFF2-40B4-BE49-F238E27FC236}">
                <a16:creationId xmlns:a16="http://schemas.microsoft.com/office/drawing/2014/main" id="{DC3D56F4-841F-B15E-10EE-C6C784569762}"/>
              </a:ext>
            </a:extLst>
          </p:cNvPr>
          <p:cNvSpPr txBox="1"/>
          <p:nvPr/>
        </p:nvSpPr>
        <p:spPr>
          <a:xfrm>
            <a:off x="7184237" y="1252127"/>
            <a:ext cx="1345022"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7" name="文本框 26">
            <a:extLst>
              <a:ext uri="{FF2B5EF4-FFF2-40B4-BE49-F238E27FC236}">
                <a16:creationId xmlns:a16="http://schemas.microsoft.com/office/drawing/2014/main" id="{B3CBBDC3-0D90-0EE6-15C8-CD9675BE7F1D}"/>
              </a:ext>
            </a:extLst>
          </p:cNvPr>
          <p:cNvSpPr txBox="1"/>
          <p:nvPr/>
        </p:nvSpPr>
        <p:spPr>
          <a:xfrm>
            <a:off x="8529258" y="1259904"/>
            <a:ext cx="3477234" cy="369332"/>
          </a:xfrm>
          <a:prstGeom prst="rect">
            <a:avLst/>
          </a:prstGeom>
          <a:noFill/>
        </p:spPr>
        <p:txBody>
          <a:bodyPr wrap="square" rtlCol="0">
            <a:spAutoFit/>
          </a:bodyPr>
          <a:lstStyle/>
          <a:p>
            <a:r>
              <a:rPr kumimoji="1" lang="en-US" altLang="zh-CN" dirty="0"/>
              <a:t>Temporal focal transformer block</a:t>
            </a:r>
            <a:endParaRPr kumimoji="1" lang="zh-CN" altLang="en-US" dirty="0"/>
          </a:p>
        </p:txBody>
      </p:sp>
      <p:grpSp>
        <p:nvGrpSpPr>
          <p:cNvPr id="10" name="组合 9">
            <a:extLst>
              <a:ext uri="{FF2B5EF4-FFF2-40B4-BE49-F238E27FC236}">
                <a16:creationId xmlns:a16="http://schemas.microsoft.com/office/drawing/2014/main" id="{D9B17286-B8FD-A014-8043-A6CCF09144F7}"/>
              </a:ext>
            </a:extLst>
          </p:cNvPr>
          <p:cNvGrpSpPr/>
          <p:nvPr/>
        </p:nvGrpSpPr>
        <p:grpSpPr>
          <a:xfrm>
            <a:off x="-14451" y="1866901"/>
            <a:ext cx="12260821" cy="2973266"/>
            <a:chOff x="-14451" y="1866901"/>
            <a:chExt cx="12260821" cy="2973266"/>
          </a:xfrm>
        </p:grpSpPr>
        <p:pic>
          <p:nvPicPr>
            <p:cNvPr id="5" name="图片 4" descr="手机屏幕的截图&#10;&#10;描述已自动生成">
              <a:extLst>
                <a:ext uri="{FF2B5EF4-FFF2-40B4-BE49-F238E27FC236}">
                  <a16:creationId xmlns:a16="http://schemas.microsoft.com/office/drawing/2014/main" id="{501DF394-A6EF-2B44-A3ED-406222C51B5F}"/>
                </a:ext>
              </a:extLst>
            </p:cNvPr>
            <p:cNvPicPr>
              <a:picLocks noChangeAspect="1"/>
            </p:cNvPicPr>
            <p:nvPr/>
          </p:nvPicPr>
          <p:blipFill rotWithShape="1">
            <a:blip r:embed="rId6">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2" name="矩形 1">
              <a:extLst>
                <a:ext uri="{FF2B5EF4-FFF2-40B4-BE49-F238E27FC236}">
                  <a16:creationId xmlns:a16="http://schemas.microsoft.com/office/drawing/2014/main" id="{670AA7BA-AB9C-5F54-FA2E-DBA02605834D}"/>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Flow completion</a:t>
              </a:r>
              <a:endParaRPr lang="zh-CN" altLang="en-US" b="1" dirty="0">
                <a:solidFill>
                  <a:schemeClr val="tx1"/>
                </a:solidFill>
                <a:ea typeface="微软雅黑" panose="020B0503020204020204" pitchFamily="34" charset="-122"/>
              </a:endParaRPr>
            </a:p>
          </p:txBody>
        </p:sp>
        <p:sp>
          <p:nvSpPr>
            <p:cNvPr id="8" name="矩形 7">
              <a:extLst>
                <a:ext uri="{FF2B5EF4-FFF2-40B4-BE49-F238E27FC236}">
                  <a16:creationId xmlns:a16="http://schemas.microsoft.com/office/drawing/2014/main" id="{AA25CD04-484D-CA4B-43AB-192F6F11D3A2}"/>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a:extLst>
                <a:ext uri="{FF2B5EF4-FFF2-40B4-BE49-F238E27FC236}">
                  <a16:creationId xmlns:a16="http://schemas.microsoft.com/office/drawing/2014/main" id="{36FCEB5E-DB3F-4046-C3A6-858E8FBD3258}"/>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b="1" dirty="0">
                  <a:solidFill>
                    <a:schemeClr val="tx1"/>
                  </a:solidFill>
                  <a:ea typeface="微软雅黑" panose="020B0503020204020204" pitchFamily="34" charset="-122"/>
                </a:rPr>
                <a:t>Feature propagation </a:t>
              </a:r>
              <a:endParaRPr lang="zh-CN" altLang="en-US" b="1" dirty="0">
                <a:solidFill>
                  <a:schemeClr val="tx1"/>
                </a:solidFill>
                <a:ea typeface="微软雅黑" panose="020B0503020204020204" pitchFamily="34" charset="-122"/>
              </a:endParaRPr>
            </a:p>
          </p:txBody>
        </p:sp>
        <p:sp>
          <p:nvSpPr>
            <p:cNvPr id="11" name="矩形 10">
              <a:extLst>
                <a:ext uri="{FF2B5EF4-FFF2-40B4-BE49-F238E27FC236}">
                  <a16:creationId xmlns:a16="http://schemas.microsoft.com/office/drawing/2014/main" id="{E700FB53-DD0C-56F7-4BF4-B46B0986F281}"/>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descr="图示, 示意图&#10;&#10;描述已自动生成">
              <a:extLst>
                <a:ext uri="{FF2B5EF4-FFF2-40B4-BE49-F238E27FC236}">
                  <a16:creationId xmlns:a16="http://schemas.microsoft.com/office/drawing/2014/main" id="{ACE9E29C-F6D2-7691-EE23-F860A8281F8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13" name="文本框 12">
              <a:extLst>
                <a:ext uri="{FF2B5EF4-FFF2-40B4-BE49-F238E27FC236}">
                  <a16:creationId xmlns:a16="http://schemas.microsoft.com/office/drawing/2014/main" id="{7B017A40-DBB1-B6F7-CF9E-648F1399A9CF}"/>
                </a:ext>
              </a:extLst>
            </p:cNvPr>
            <p:cNvSpPr txBox="1"/>
            <p:nvPr/>
          </p:nvSpPr>
          <p:spPr>
            <a:xfrm>
              <a:off x="2036068" y="3429000"/>
              <a:ext cx="996695" cy="369332"/>
            </a:xfrm>
            <a:prstGeom prst="rect">
              <a:avLst/>
            </a:prstGeom>
            <a:solidFill>
              <a:srgbClr val="CBD7E3"/>
            </a:solidFill>
          </p:spPr>
          <p:txBody>
            <a:bodyPr wrap="square" rtlCol="0">
              <a:spAutoFit/>
            </a:bodyPr>
            <a:lstStyle/>
            <a:p>
              <a:r>
                <a:rPr kumimoji="1" lang="en-US" altLang="zh-CN" dirty="0"/>
                <a:t>Encoder</a:t>
              </a:r>
              <a:endParaRPr kumimoji="1" lang="zh-CN" altLang="en-US" dirty="0"/>
            </a:p>
          </p:txBody>
        </p:sp>
        <p:sp>
          <p:nvSpPr>
            <p:cNvPr id="14" name="文本框 13">
              <a:extLst>
                <a:ext uri="{FF2B5EF4-FFF2-40B4-BE49-F238E27FC236}">
                  <a16:creationId xmlns:a16="http://schemas.microsoft.com/office/drawing/2014/main" id="{ACE5CD2F-1FB9-12C0-4C12-E312BEDCE428}"/>
                </a:ext>
              </a:extLst>
            </p:cNvPr>
            <p:cNvSpPr txBox="1"/>
            <p:nvPr/>
          </p:nvSpPr>
          <p:spPr>
            <a:xfrm>
              <a:off x="9228456" y="3030736"/>
              <a:ext cx="1109344" cy="369332"/>
            </a:xfrm>
            <a:prstGeom prst="rect">
              <a:avLst/>
            </a:prstGeom>
            <a:solidFill>
              <a:srgbClr val="CBD7E3"/>
            </a:solidFill>
          </p:spPr>
          <p:txBody>
            <a:bodyPr wrap="square" rtlCol="0">
              <a:spAutoFit/>
            </a:bodyPr>
            <a:lstStyle/>
            <a:p>
              <a:r>
                <a:rPr kumimoji="1" lang="en-US" altLang="zh-CN" dirty="0"/>
                <a:t>Decoder</a:t>
              </a:r>
              <a:endParaRPr kumimoji="1" lang="zh-CN" altLang="en-US" dirty="0"/>
            </a:p>
          </p:txBody>
        </p:sp>
        <p:sp>
          <p:nvSpPr>
            <p:cNvPr id="15" name="文本框 14">
              <a:extLst>
                <a:ext uri="{FF2B5EF4-FFF2-40B4-BE49-F238E27FC236}">
                  <a16:creationId xmlns:a16="http://schemas.microsoft.com/office/drawing/2014/main" id="{38F7B347-8929-51D5-B656-2C69026C1095}"/>
                </a:ext>
              </a:extLst>
            </p:cNvPr>
            <p:cNvSpPr txBox="1"/>
            <p:nvPr/>
          </p:nvSpPr>
          <p:spPr>
            <a:xfrm>
              <a:off x="6137646" y="2048921"/>
              <a:ext cx="2508572" cy="369332"/>
            </a:xfrm>
            <a:prstGeom prst="rect">
              <a:avLst/>
            </a:prstGeom>
            <a:solidFill>
              <a:srgbClr val="F2F2F2"/>
            </a:solidFill>
          </p:spPr>
          <p:txBody>
            <a:bodyPr wrap="square" rtlCol="0">
              <a:spAutoFit/>
            </a:bodyPr>
            <a:lstStyle/>
            <a:p>
              <a:pPr algn="ctr"/>
              <a:r>
                <a:rPr kumimoji="1" lang="en-US" altLang="zh-CN" b="1" dirty="0"/>
                <a:t>Content hallucination</a:t>
              </a:r>
              <a:endParaRPr kumimoji="1" lang="zh-CN" altLang="en-US" b="1" dirty="0"/>
            </a:p>
          </p:txBody>
        </p:sp>
        <p:sp>
          <p:nvSpPr>
            <p:cNvPr id="16" name="文本框 15">
              <a:extLst>
                <a:ext uri="{FF2B5EF4-FFF2-40B4-BE49-F238E27FC236}">
                  <a16:creationId xmlns:a16="http://schemas.microsoft.com/office/drawing/2014/main" id="{AA348A62-80B8-2344-7BC0-18F3DF750743}"/>
                </a:ext>
              </a:extLst>
            </p:cNvPr>
            <p:cNvSpPr txBox="1"/>
            <p:nvPr/>
          </p:nvSpPr>
          <p:spPr>
            <a:xfrm rot="5400000">
              <a:off x="5738299" y="3065174"/>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8" name="文本框 17">
              <a:extLst>
                <a:ext uri="{FF2B5EF4-FFF2-40B4-BE49-F238E27FC236}">
                  <a16:creationId xmlns:a16="http://schemas.microsoft.com/office/drawing/2014/main" id="{5C29819E-B874-14D0-B17C-BB9B5DF63735}"/>
                </a:ext>
              </a:extLst>
            </p:cNvPr>
            <p:cNvSpPr txBox="1"/>
            <p:nvPr/>
          </p:nvSpPr>
          <p:spPr>
            <a:xfrm rot="5400000">
              <a:off x="6362822" y="3065175"/>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19" name="文本框 18">
              <a:extLst>
                <a:ext uri="{FF2B5EF4-FFF2-40B4-BE49-F238E27FC236}">
                  <a16:creationId xmlns:a16="http://schemas.microsoft.com/office/drawing/2014/main" id="{B1A7F3D0-2799-7CB5-BA86-0FB59DA626E2}"/>
                </a:ext>
              </a:extLst>
            </p:cNvPr>
            <p:cNvSpPr txBox="1"/>
            <p:nvPr/>
          </p:nvSpPr>
          <p:spPr>
            <a:xfrm rot="5400000">
              <a:off x="7501252" y="3051857"/>
              <a:ext cx="1588617" cy="400110"/>
            </a:xfrm>
            <a:prstGeom prst="rect">
              <a:avLst/>
            </a:prstGeom>
            <a:solidFill>
              <a:srgbClr val="6CB6E4"/>
            </a:solidFill>
          </p:spPr>
          <p:txBody>
            <a:bodyPr wrap="square" rtlCol="0">
              <a:spAutoFit/>
            </a:bodyPr>
            <a:lstStyle/>
            <a:p>
              <a:pPr algn="ctr"/>
              <a:r>
                <a:rPr kumimoji="1" lang="en-US" altLang="zh-CN" sz="2000" dirty="0"/>
                <a:t>TFTB</a:t>
              </a:r>
              <a:endParaRPr kumimoji="1" lang="zh-CN" altLang="en-US" sz="2000" dirty="0"/>
            </a:p>
          </p:txBody>
        </p:sp>
        <p:sp>
          <p:nvSpPr>
            <p:cNvPr id="21" name="文本框 20">
              <a:extLst>
                <a:ext uri="{FF2B5EF4-FFF2-40B4-BE49-F238E27FC236}">
                  <a16:creationId xmlns:a16="http://schemas.microsoft.com/office/drawing/2014/main" id="{2F477B3C-FE48-1EF1-B351-43DD30283AC2}"/>
                </a:ext>
              </a:extLst>
            </p:cNvPr>
            <p:cNvSpPr txBox="1"/>
            <p:nvPr/>
          </p:nvSpPr>
          <p:spPr>
            <a:xfrm>
              <a:off x="-14451" y="4420939"/>
              <a:ext cx="1960348" cy="369332"/>
            </a:xfrm>
            <a:prstGeom prst="rect">
              <a:avLst/>
            </a:prstGeom>
            <a:solidFill>
              <a:schemeClr val="bg1"/>
            </a:solidFill>
          </p:spPr>
          <p:txBody>
            <a:bodyPr wrap="square" rtlCol="0">
              <a:spAutoFit/>
            </a:bodyPr>
            <a:lstStyle/>
            <a:p>
              <a:pPr algn="ctr"/>
              <a:r>
                <a:rPr kumimoji="1" lang="en-US" altLang="zh-CN" dirty="0"/>
                <a:t>Non-local frames</a:t>
              </a:r>
              <a:endParaRPr kumimoji="1" lang="zh-CN" altLang="en-US" dirty="0"/>
            </a:p>
          </p:txBody>
        </p:sp>
        <p:sp>
          <p:nvSpPr>
            <p:cNvPr id="22" name="矩形 21">
              <a:extLst>
                <a:ext uri="{FF2B5EF4-FFF2-40B4-BE49-F238E27FC236}">
                  <a16:creationId xmlns:a16="http://schemas.microsoft.com/office/drawing/2014/main" id="{07420F26-7293-487A-3F49-623E21F1D089}"/>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3" name="矩形 22">
              <a:extLst>
                <a:ext uri="{FF2B5EF4-FFF2-40B4-BE49-F238E27FC236}">
                  <a16:creationId xmlns:a16="http://schemas.microsoft.com/office/drawing/2014/main" id="{70DC76CD-1A4F-74B0-7423-0182D8A8E2C7}"/>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文本框 23">
              <a:extLst>
                <a:ext uri="{FF2B5EF4-FFF2-40B4-BE49-F238E27FC236}">
                  <a16:creationId xmlns:a16="http://schemas.microsoft.com/office/drawing/2014/main" id="{77FCE74F-9B82-B6C1-3BCE-608DADBF8AC8}"/>
                </a:ext>
              </a:extLst>
            </p:cNvPr>
            <p:cNvSpPr txBox="1"/>
            <p:nvPr/>
          </p:nvSpPr>
          <p:spPr>
            <a:xfrm>
              <a:off x="156098" y="2123447"/>
              <a:ext cx="1619249" cy="369332"/>
            </a:xfrm>
            <a:prstGeom prst="rect">
              <a:avLst/>
            </a:prstGeom>
            <a:solidFill>
              <a:schemeClr val="bg1"/>
            </a:solidFill>
          </p:spPr>
          <p:txBody>
            <a:bodyPr wrap="square" rtlCol="0">
              <a:spAutoFit/>
            </a:bodyPr>
            <a:lstStyle/>
            <a:p>
              <a:pPr algn="ctr"/>
              <a:r>
                <a:rPr kumimoji="1" lang="en-US" altLang="zh-CN" dirty="0"/>
                <a:t>Local frames</a:t>
              </a:r>
              <a:endParaRPr kumimoji="1" lang="zh-CN" altLang="en-US" dirty="0"/>
            </a:p>
          </p:txBody>
        </p:sp>
        <p:sp>
          <p:nvSpPr>
            <p:cNvPr id="25" name="文本框 24">
              <a:extLst>
                <a:ext uri="{FF2B5EF4-FFF2-40B4-BE49-F238E27FC236}">
                  <a16:creationId xmlns:a16="http://schemas.microsoft.com/office/drawing/2014/main" id="{796256A4-D03F-326B-0D6F-5E00CE473C0F}"/>
                </a:ext>
              </a:extLst>
            </p:cNvPr>
            <p:cNvSpPr txBox="1"/>
            <p:nvPr/>
          </p:nvSpPr>
          <p:spPr>
            <a:xfrm>
              <a:off x="10510736" y="3743305"/>
              <a:ext cx="1735634" cy="338554"/>
            </a:xfrm>
            <a:prstGeom prst="rect">
              <a:avLst/>
            </a:prstGeom>
            <a:solidFill>
              <a:schemeClr val="bg1"/>
            </a:solidFill>
          </p:spPr>
          <p:txBody>
            <a:bodyPr wrap="square" rtlCol="0">
              <a:spAutoFit/>
            </a:bodyPr>
            <a:lstStyle/>
            <a:p>
              <a:pPr algn="ctr"/>
              <a:r>
                <a:rPr kumimoji="1" lang="en-US" altLang="zh-CN" sz="1600" dirty="0"/>
                <a:t>Inpainting frames</a:t>
              </a:r>
              <a:endParaRPr kumimoji="1" lang="zh-CN" altLang="en-US" sz="1600" dirty="0"/>
            </a:p>
          </p:txBody>
        </p:sp>
        <p:sp>
          <p:nvSpPr>
            <p:cNvPr id="28" name="文本框 27">
              <a:extLst>
                <a:ext uri="{FF2B5EF4-FFF2-40B4-BE49-F238E27FC236}">
                  <a16:creationId xmlns:a16="http://schemas.microsoft.com/office/drawing/2014/main" id="{AEC09FEE-82E1-E536-0E24-FD83BEE1CC42}"/>
                </a:ext>
              </a:extLst>
            </p:cNvPr>
            <p:cNvSpPr txBox="1"/>
            <p:nvPr/>
          </p:nvSpPr>
          <p:spPr>
            <a:xfrm>
              <a:off x="3693554" y="3412125"/>
              <a:ext cx="1552028" cy="369332"/>
            </a:xfrm>
            <a:prstGeom prst="rect">
              <a:avLst/>
            </a:prstGeom>
            <a:noFill/>
          </p:spPr>
          <p:txBody>
            <a:bodyPr wrap="none" rtlCol="0">
              <a:spAutoFit/>
            </a:bodyPr>
            <a:lstStyle/>
            <a:p>
              <a:r>
                <a:rPr kumimoji="1" lang="en-US" altLang="zh-CN" i="1" dirty="0"/>
                <a:t>Local features</a:t>
              </a:r>
              <a:endParaRPr kumimoji="1" lang="zh-CN" altLang="en-US" i="1" dirty="0"/>
            </a:p>
          </p:txBody>
        </p:sp>
        <p:sp>
          <p:nvSpPr>
            <p:cNvPr id="29" name="文本框 28">
              <a:extLst>
                <a:ext uri="{FF2B5EF4-FFF2-40B4-BE49-F238E27FC236}">
                  <a16:creationId xmlns:a16="http://schemas.microsoft.com/office/drawing/2014/main" id="{88DBDD2A-39E1-4440-4F98-BCD1D3376977}"/>
                </a:ext>
              </a:extLst>
            </p:cNvPr>
            <p:cNvSpPr txBox="1"/>
            <p:nvPr/>
          </p:nvSpPr>
          <p:spPr>
            <a:xfrm>
              <a:off x="3449897" y="4365728"/>
              <a:ext cx="2039341" cy="369332"/>
            </a:xfrm>
            <a:prstGeom prst="rect">
              <a:avLst/>
            </a:prstGeom>
            <a:noFill/>
          </p:spPr>
          <p:txBody>
            <a:bodyPr wrap="none" rtlCol="0">
              <a:spAutoFit/>
            </a:bodyPr>
            <a:lstStyle/>
            <a:p>
              <a:r>
                <a:rPr kumimoji="1" lang="en-US" altLang="zh-CN" i="1" dirty="0"/>
                <a:t>Non-local features</a:t>
              </a:r>
              <a:endParaRPr kumimoji="1" lang="zh-CN" altLang="en-US" i="1" dirty="0"/>
            </a:p>
          </p:txBody>
        </p:sp>
      </p:grpSp>
      <p:grpSp>
        <p:nvGrpSpPr>
          <p:cNvPr id="30" name="组合 29">
            <a:extLst>
              <a:ext uri="{FF2B5EF4-FFF2-40B4-BE49-F238E27FC236}">
                <a16:creationId xmlns:a16="http://schemas.microsoft.com/office/drawing/2014/main" id="{F536A26D-B030-5D83-4ECC-FA0082CAEF35}"/>
              </a:ext>
            </a:extLst>
          </p:cNvPr>
          <p:cNvGrpSpPr/>
          <p:nvPr/>
        </p:nvGrpSpPr>
        <p:grpSpPr>
          <a:xfrm>
            <a:off x="-33274" y="6535369"/>
            <a:ext cx="12225274" cy="322630"/>
            <a:chOff x="-33274" y="6535369"/>
            <a:chExt cx="12225274" cy="322630"/>
          </a:xfrm>
        </p:grpSpPr>
        <p:sp>
          <p:nvSpPr>
            <p:cNvPr id="31" name="矩形 30">
              <a:extLst>
                <a:ext uri="{FF2B5EF4-FFF2-40B4-BE49-F238E27FC236}">
                  <a16:creationId xmlns:a16="http://schemas.microsoft.com/office/drawing/2014/main" id="{13C2054B-4588-EFE9-6E72-054AC74BE74E}"/>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2" name="矩形 31">
              <a:extLst>
                <a:ext uri="{FF2B5EF4-FFF2-40B4-BE49-F238E27FC236}">
                  <a16:creationId xmlns:a16="http://schemas.microsoft.com/office/drawing/2014/main" id="{480F0B31-ED8A-9D9D-8B8A-FF8E1730E614}"/>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3" name="矩形 32">
              <a:extLst>
                <a:ext uri="{FF2B5EF4-FFF2-40B4-BE49-F238E27FC236}">
                  <a16:creationId xmlns:a16="http://schemas.microsoft.com/office/drawing/2014/main" id="{361F96C9-19DF-AF0D-40A7-62590594087C}"/>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7" name="音频 16">
            <a:hlinkClick r:id="" action="ppaction://media"/>
            <a:extLst>
              <a:ext uri="{FF2B5EF4-FFF2-40B4-BE49-F238E27FC236}">
                <a16:creationId xmlns:a16="http://schemas.microsoft.com/office/drawing/2014/main" id="{22657217-8268-4094-8376-13876C8A4FA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623130403"/>
      </p:ext>
    </p:extLst>
  </p:cSld>
  <p:clrMapOvr>
    <a:masterClrMapping/>
  </p:clrMapOvr>
  <mc:AlternateContent xmlns:mc="http://schemas.openxmlformats.org/markup-compatibility/2006">
    <mc:Choice xmlns:p14="http://schemas.microsoft.com/office/powerpoint/2010/main" Requires="p14">
      <p:transition spd="slow" p14:dur="2000" advTm="15171"/>
    </mc:Choice>
    <mc:Fallback>
      <p:transition spd="slow" advTm="15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7"/>
                </p:tgtEl>
              </p:cMediaNode>
            </p:audio>
          </p:childTnLst>
        </p:cTn>
      </p:par>
    </p:tnLst>
    <p:bldLst>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Method: End-to-end flow completion</a:t>
            </a:r>
            <a:endParaRPr lang="zh-CN" altLang="en-US">
              <a:solidFill>
                <a:schemeClr val="bg1"/>
              </a:solidFill>
              <a:latin typeface="等线" panose="02010600030101010101" pitchFamily="2" charset="-122"/>
              <a:ea typeface="等线" panose="02010600030101010101" pitchFamily="2" charset="-122"/>
            </a:endParaRPr>
          </a:p>
        </p:txBody>
      </p:sp>
      <p:grpSp>
        <p:nvGrpSpPr>
          <p:cNvPr id="2" name="组合 1">
            <a:extLst>
              <a:ext uri="{FF2B5EF4-FFF2-40B4-BE49-F238E27FC236}">
                <a16:creationId xmlns:a16="http://schemas.microsoft.com/office/drawing/2014/main" id="{1734BEF4-95AE-1D0C-3171-DFC540FE68CD}"/>
              </a:ext>
            </a:extLst>
          </p:cNvPr>
          <p:cNvGrpSpPr/>
          <p:nvPr/>
        </p:nvGrpSpPr>
        <p:grpSpPr>
          <a:xfrm>
            <a:off x="2761909" y="1161540"/>
            <a:ext cx="6668181" cy="635794"/>
            <a:chOff x="2012157" y="1314450"/>
            <a:chExt cx="6668181" cy="635794"/>
          </a:xfrm>
        </p:grpSpPr>
        <p:sp>
          <p:nvSpPr>
            <p:cNvPr id="6" name="矩形: 圆角 5">
              <a:extLst>
                <a:ext uri="{FF2B5EF4-FFF2-40B4-BE49-F238E27FC236}">
                  <a16:creationId xmlns:a16="http://schemas.microsoft.com/office/drawing/2014/main" id="{36FCEB5E-DB3F-4046-C3A6-858E8FBD3258}"/>
                </a:ext>
              </a:extLst>
            </p:cNvPr>
            <p:cNvSpPr/>
            <p:nvPr/>
          </p:nvSpPr>
          <p:spPr>
            <a:xfrm>
              <a:off x="4515588" y="1314450"/>
              <a:ext cx="166131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Feature propagation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7" name="矩形: 圆角 6">
              <a:extLst>
                <a:ext uri="{FF2B5EF4-FFF2-40B4-BE49-F238E27FC236}">
                  <a16:creationId xmlns:a16="http://schemas.microsoft.com/office/drawing/2014/main" id="{CAA2DA3C-A7D5-5A4B-ECDA-A109279216BD}"/>
                </a:ext>
              </a:extLst>
            </p:cNvPr>
            <p:cNvSpPr/>
            <p:nvPr/>
          </p:nvSpPr>
          <p:spPr>
            <a:xfrm>
              <a:off x="2012157" y="131445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8" name="矩形: 圆角 7">
              <a:extLst>
                <a:ext uri="{FF2B5EF4-FFF2-40B4-BE49-F238E27FC236}">
                  <a16:creationId xmlns:a16="http://schemas.microsoft.com/office/drawing/2014/main" id="{A7DD3099-19F0-4959-54F5-A95FB108DD40}"/>
                </a:ext>
              </a:extLst>
            </p:cNvPr>
            <p:cNvSpPr/>
            <p:nvPr/>
          </p:nvSpPr>
          <p:spPr>
            <a:xfrm>
              <a:off x="7082518" y="131445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grpSp>
      <p:sp>
        <p:nvSpPr>
          <p:cNvPr id="9" name="矩形 8">
            <a:extLst>
              <a:ext uri="{FF2B5EF4-FFF2-40B4-BE49-F238E27FC236}">
                <a16:creationId xmlns:a16="http://schemas.microsoft.com/office/drawing/2014/main" id="{8545FBE3-869C-FA61-00BA-1F7876E2966F}"/>
              </a:ext>
            </a:extLst>
          </p:cNvPr>
          <p:cNvSpPr/>
          <p:nvPr/>
        </p:nvSpPr>
        <p:spPr>
          <a:xfrm>
            <a:off x="4791075" y="1069770"/>
            <a:ext cx="5191125"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grpSp>
        <p:nvGrpSpPr>
          <p:cNvPr id="21" name="组合 20">
            <a:extLst>
              <a:ext uri="{FF2B5EF4-FFF2-40B4-BE49-F238E27FC236}">
                <a16:creationId xmlns:a16="http://schemas.microsoft.com/office/drawing/2014/main" id="{B1886E88-BC1C-CD96-5843-78CD4268CE4C}"/>
              </a:ext>
            </a:extLst>
          </p:cNvPr>
          <p:cNvGrpSpPr/>
          <p:nvPr/>
        </p:nvGrpSpPr>
        <p:grpSpPr>
          <a:xfrm>
            <a:off x="2969266" y="5067861"/>
            <a:ext cx="7292974" cy="954107"/>
            <a:chOff x="4140814" y="3464143"/>
            <a:chExt cx="4503195" cy="954107"/>
          </a:xfrm>
        </p:grpSpPr>
        <p:sp>
          <p:nvSpPr>
            <p:cNvPr id="22" name="文本框 21">
              <a:extLst>
                <a:ext uri="{FF2B5EF4-FFF2-40B4-BE49-F238E27FC236}">
                  <a16:creationId xmlns:a16="http://schemas.microsoft.com/office/drawing/2014/main" id="{EAA1BFE2-D864-E502-4213-E9D9BC1897C2}"/>
                </a:ext>
              </a:extLst>
            </p:cNvPr>
            <p:cNvSpPr txBox="1"/>
            <p:nvPr/>
          </p:nvSpPr>
          <p:spPr>
            <a:xfrm>
              <a:off x="5618161" y="3464143"/>
              <a:ext cx="3025848" cy="954107"/>
            </a:xfrm>
            <a:prstGeom prst="rect">
              <a:avLst/>
            </a:prstGeom>
            <a:noFill/>
          </p:spPr>
          <p:txBody>
            <a:bodyPr wrap="square">
              <a:spAutoFit/>
            </a:bodyPr>
            <a:lstStyle/>
            <a:p>
              <a:pPr marL="285750" indent="-285750">
                <a:buFont typeface="Arial" panose="020B0604020202020204" pitchFamily="34" charset="0"/>
                <a:buChar char="•"/>
              </a:pPr>
              <a:r>
                <a:rPr lang="en-US" altLang="zh-CN" sz="2800" b="0" i="0" u="none" strike="noStrike" baseline="0" dirty="0">
                  <a:latin typeface="Calibri" panose="020F0502020204030204" pitchFamily="34" charset="0"/>
                </a:rPr>
                <a:t>Task-oriented flows</a:t>
              </a:r>
            </a:p>
            <a:p>
              <a:pPr marL="285750" indent="-285750">
                <a:buFont typeface="Arial" panose="020B0604020202020204" pitchFamily="34" charset="0"/>
                <a:buChar char="•"/>
              </a:pPr>
              <a:r>
                <a:rPr lang="en-US" altLang="zh-CN" sz="2800" dirty="0">
                  <a:latin typeface="Calibri" panose="020F0502020204030204" pitchFamily="34" charset="0"/>
                </a:rPr>
                <a:t>Efficient completion</a:t>
              </a:r>
              <a:endParaRPr lang="en-US" altLang="zh-CN" sz="2800" b="0" i="0" u="none" strike="noStrike" baseline="0" dirty="0">
                <a:latin typeface="Calibri" panose="020F0502020204030204" pitchFamily="34" charset="0"/>
              </a:endParaRPr>
            </a:p>
          </p:txBody>
        </p:sp>
        <p:sp>
          <p:nvSpPr>
            <p:cNvPr id="23" name="文本框 22">
              <a:extLst>
                <a:ext uri="{FF2B5EF4-FFF2-40B4-BE49-F238E27FC236}">
                  <a16:creationId xmlns:a16="http://schemas.microsoft.com/office/drawing/2014/main" id="{F56BA081-632B-A4B5-C970-C90E401233B3}"/>
                </a:ext>
              </a:extLst>
            </p:cNvPr>
            <p:cNvSpPr txBox="1"/>
            <p:nvPr/>
          </p:nvSpPr>
          <p:spPr>
            <a:xfrm>
              <a:off x="4140814" y="3570670"/>
              <a:ext cx="1244425" cy="523220"/>
            </a:xfrm>
            <a:prstGeom prst="rect">
              <a:avLst/>
            </a:prstGeom>
            <a:noFill/>
          </p:spPr>
          <p:txBody>
            <a:bodyPr wrap="none" rtlCol="0">
              <a:spAutoFit/>
            </a:bodyPr>
            <a:lstStyle/>
            <a:p>
              <a:r>
                <a:rPr lang="en-US" altLang="zh-CN" sz="2800" b="1" dirty="0">
                  <a:latin typeface="Calibri" panose="020F0502020204030204" pitchFamily="34" charset="0"/>
                  <a:cs typeface="Calibri" panose="020F0502020204030204" pitchFamily="34" charset="0"/>
                </a:rPr>
                <a:t>Advantages:</a:t>
              </a:r>
              <a:endParaRPr lang="zh-CN" altLang="en-US" sz="2800" b="1" dirty="0">
                <a:latin typeface="Calibri" panose="020F0502020204030204" pitchFamily="34" charset="0"/>
                <a:cs typeface="Calibri" panose="020F0502020204030204" pitchFamily="34" charset="0"/>
              </a:endParaRPr>
            </a:p>
          </p:txBody>
        </p:sp>
      </p:grpSp>
      <p:sp>
        <p:nvSpPr>
          <p:cNvPr id="5" name="矩形 4">
            <a:extLst>
              <a:ext uri="{FF2B5EF4-FFF2-40B4-BE49-F238E27FC236}">
                <a16:creationId xmlns:a16="http://schemas.microsoft.com/office/drawing/2014/main" id="{54299DD6-3708-5AF5-5CCD-FF32EFF78F00}"/>
              </a:ext>
            </a:extLst>
          </p:cNvPr>
          <p:cNvSpPr/>
          <p:nvPr/>
        </p:nvSpPr>
        <p:spPr>
          <a:xfrm>
            <a:off x="4944627" y="5914689"/>
            <a:ext cx="4661084" cy="338554"/>
          </a:xfrm>
          <a:prstGeom prst="rect">
            <a:avLst/>
          </a:prstGeom>
        </p:spPr>
        <p:txBody>
          <a:bodyPr wrap="none">
            <a:spAutoFit/>
          </a:bodyPr>
          <a:lstStyle/>
          <a:p>
            <a:r>
              <a:rPr lang="en-US" altLang="zh-CN" sz="1600" i="1" dirty="0">
                <a:latin typeface="Calibri" panose="020F0502020204030204" pitchFamily="34" charset="0"/>
              </a:rPr>
              <a:t>(about 40x faster than previous flow-guided methods)</a:t>
            </a:r>
            <a:endParaRPr lang="zh-CN" altLang="en-US" sz="1600" i="1" dirty="0"/>
          </a:p>
        </p:txBody>
      </p:sp>
      <p:sp>
        <p:nvSpPr>
          <p:cNvPr id="17" name="文本框 16">
            <a:extLst>
              <a:ext uri="{FF2B5EF4-FFF2-40B4-BE49-F238E27FC236}">
                <a16:creationId xmlns:a16="http://schemas.microsoft.com/office/drawing/2014/main" id="{B6E215BD-4FA2-19F7-6CA8-34E9F429160F}"/>
              </a:ext>
            </a:extLst>
          </p:cNvPr>
          <p:cNvSpPr txBox="1"/>
          <p:nvPr/>
        </p:nvSpPr>
        <p:spPr>
          <a:xfrm>
            <a:off x="756093" y="1278118"/>
            <a:ext cx="1638590" cy="400110"/>
          </a:xfrm>
          <a:prstGeom prst="rect">
            <a:avLst/>
          </a:prstGeom>
          <a:noFill/>
        </p:spPr>
        <p:txBody>
          <a:bodyPr wrap="none" rtlCol="0">
            <a:spAutoFit/>
          </a:bodyPr>
          <a:lstStyle/>
          <a:p>
            <a:r>
              <a:rPr kumimoji="1" lang="en-US" altLang="zh-CN" sz="2000" i="1" dirty="0">
                <a:latin typeface="Calibri" panose="020F0502020204030204" pitchFamily="34" charset="0"/>
                <a:cs typeface="Calibri" panose="020F0502020204030204" pitchFamily="34" charset="0"/>
              </a:rPr>
              <a:t>An image pair</a:t>
            </a:r>
            <a:endParaRPr kumimoji="1" lang="zh-CN" altLang="en-US" sz="2000" i="1" dirty="0">
              <a:latin typeface="Calibri" panose="020F0502020204030204" pitchFamily="34" charset="0"/>
              <a:cs typeface="Calibri" panose="020F0502020204030204" pitchFamily="34" charset="0"/>
            </a:endParaRPr>
          </a:p>
        </p:txBody>
      </p:sp>
      <p:cxnSp>
        <p:nvCxnSpPr>
          <p:cNvPr id="27" name="直线箭头连接符 26">
            <a:extLst>
              <a:ext uri="{FF2B5EF4-FFF2-40B4-BE49-F238E27FC236}">
                <a16:creationId xmlns:a16="http://schemas.microsoft.com/office/drawing/2014/main" id="{E098F84B-E529-1C2D-060A-B91858AB377E}"/>
              </a:ext>
            </a:extLst>
          </p:cNvPr>
          <p:cNvCxnSpPr>
            <a:stCxn id="17" idx="3"/>
            <a:endCxn id="7" idx="1"/>
          </p:cNvCxnSpPr>
          <p:nvPr/>
        </p:nvCxnSpPr>
        <p:spPr>
          <a:xfrm>
            <a:off x="2394683" y="1478173"/>
            <a:ext cx="367226" cy="1264"/>
          </a:xfrm>
          <a:prstGeom prst="straightConnector1">
            <a:avLst/>
          </a:prstGeom>
          <a:ln w="31750">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30" name="直线箭头连接符 29">
            <a:extLst>
              <a:ext uri="{FF2B5EF4-FFF2-40B4-BE49-F238E27FC236}">
                <a16:creationId xmlns:a16="http://schemas.microsoft.com/office/drawing/2014/main" id="{2F95EBDC-F16E-FF22-7D6A-F84E56959A12}"/>
              </a:ext>
            </a:extLst>
          </p:cNvPr>
          <p:cNvCxnSpPr>
            <a:cxnSpLocks/>
            <a:stCxn id="7" idx="3"/>
          </p:cNvCxnSpPr>
          <p:nvPr/>
        </p:nvCxnSpPr>
        <p:spPr>
          <a:xfrm>
            <a:off x="4359729" y="1479437"/>
            <a:ext cx="905611" cy="0"/>
          </a:xfrm>
          <a:prstGeom prst="straightConnector1">
            <a:avLst/>
          </a:prstGeom>
          <a:ln w="31750">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sp>
        <p:nvSpPr>
          <p:cNvPr id="32" name="文本框 31">
            <a:extLst>
              <a:ext uri="{FF2B5EF4-FFF2-40B4-BE49-F238E27FC236}">
                <a16:creationId xmlns:a16="http://schemas.microsoft.com/office/drawing/2014/main" id="{8DE4A29D-46BB-402D-1E6D-4C89A266F2C4}"/>
              </a:ext>
            </a:extLst>
          </p:cNvPr>
          <p:cNvSpPr txBox="1"/>
          <p:nvPr/>
        </p:nvSpPr>
        <p:spPr>
          <a:xfrm>
            <a:off x="1881542" y="1778040"/>
            <a:ext cx="3015942" cy="400110"/>
          </a:xfrm>
          <a:prstGeom prst="rect">
            <a:avLst/>
          </a:prstGeom>
          <a:noFill/>
        </p:spPr>
        <p:txBody>
          <a:bodyPr wrap="square" rtlCol="0">
            <a:spAutoFit/>
          </a:bodyPr>
          <a:lstStyle/>
          <a:p>
            <a:pPr algn="ctr"/>
            <a:r>
              <a:rPr kumimoji="1" lang="en-US" altLang="zh-CN" sz="2000" i="1" dirty="0">
                <a:latin typeface="Calibri" panose="020F0502020204030204" pitchFamily="34" charset="0"/>
                <a:cs typeface="Calibri" panose="020F0502020204030204" pitchFamily="34" charset="0"/>
              </a:rPr>
              <a:t>A flow estimation network</a:t>
            </a:r>
            <a:endParaRPr kumimoji="1" lang="zh-CN" altLang="en-US" sz="2000" i="1" dirty="0">
              <a:latin typeface="Calibri" panose="020F0502020204030204" pitchFamily="34" charset="0"/>
              <a:cs typeface="Calibri" panose="020F0502020204030204" pitchFamily="34" charset="0"/>
            </a:endParaRPr>
          </a:p>
        </p:txBody>
      </p:sp>
      <p:grpSp>
        <p:nvGrpSpPr>
          <p:cNvPr id="10" name="组合 9">
            <a:extLst>
              <a:ext uri="{FF2B5EF4-FFF2-40B4-BE49-F238E27FC236}">
                <a16:creationId xmlns:a16="http://schemas.microsoft.com/office/drawing/2014/main" id="{74B47980-B084-0A8B-990D-628A7F9D5F35}"/>
              </a:ext>
            </a:extLst>
          </p:cNvPr>
          <p:cNvGrpSpPr/>
          <p:nvPr/>
        </p:nvGrpSpPr>
        <p:grpSpPr>
          <a:xfrm>
            <a:off x="1042758" y="1493134"/>
            <a:ext cx="10809718" cy="3346356"/>
            <a:chOff x="1042758" y="1493134"/>
            <a:chExt cx="10809718" cy="3346356"/>
          </a:xfrm>
        </p:grpSpPr>
        <p:grpSp>
          <p:nvGrpSpPr>
            <p:cNvPr id="20" name="组合 19">
              <a:extLst>
                <a:ext uri="{FF2B5EF4-FFF2-40B4-BE49-F238E27FC236}">
                  <a16:creationId xmlns:a16="http://schemas.microsoft.com/office/drawing/2014/main" id="{A3197C99-0D08-B605-C15E-029DAE3EBBE3}"/>
                </a:ext>
              </a:extLst>
            </p:cNvPr>
            <p:cNvGrpSpPr/>
            <p:nvPr/>
          </p:nvGrpSpPr>
          <p:grpSpPr>
            <a:xfrm>
              <a:off x="1042758" y="2558966"/>
              <a:ext cx="10809718" cy="2280524"/>
              <a:chOff x="3028936" y="2645630"/>
              <a:chExt cx="7756937" cy="2280524"/>
            </a:xfrm>
          </p:grpSpPr>
          <mc:AlternateContent xmlns:mc="http://schemas.openxmlformats.org/markup-compatibility/2006" xmlns:a14="http://schemas.microsoft.com/office/drawing/2010/main">
            <mc:Choice Requires="a14">
              <p:sp>
                <p:nvSpPr>
                  <p:cNvPr id="12" name="文本框 11">
                    <a:extLst>
                      <a:ext uri="{FF2B5EF4-FFF2-40B4-BE49-F238E27FC236}">
                        <a16:creationId xmlns:a16="http://schemas.microsoft.com/office/drawing/2014/main" id="{A93D278B-70D4-0551-6ED2-BCCAC4DC4467}"/>
                      </a:ext>
                    </a:extLst>
                  </p:cNvPr>
                  <p:cNvSpPr txBox="1"/>
                  <p:nvPr/>
                </p:nvSpPr>
                <p:spPr>
                  <a:xfrm>
                    <a:off x="3282344" y="3336925"/>
                    <a:ext cx="7503529" cy="103842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altLang="zh-CN" sz="2400" b="0" i="1" smtClean="0">
                                  <a:latin typeface="Cambria Math" panose="02040503050406030204" pitchFamily="18" charset="0"/>
                                  <a:ea typeface="Cambria Math" panose="02040503050406030204" pitchFamily="18" charset="0"/>
                                </a:rPr>
                              </m:ctrlPr>
                            </m:sSubPr>
                            <m:e>
                              <m:r>
                                <a:rPr lang="en-US" altLang="zh-CN" sz="2400" i="1" smtClean="0">
                                  <a:latin typeface="Cambria Math" panose="02040503050406030204" pitchFamily="18" charset="0"/>
                                  <a:ea typeface="Cambria Math" panose="02040503050406030204" pitchFamily="18" charset="0"/>
                                </a:rPr>
                                <m:t>ℒ</m:t>
                              </m:r>
                            </m:e>
                            <m:sub>
                              <m:r>
                                <a:rPr lang="en-US" altLang="zh-CN" sz="2400" b="0" i="1" smtClean="0">
                                  <a:latin typeface="Cambria Math" panose="02040503050406030204" pitchFamily="18" charset="0"/>
                                  <a:ea typeface="Cambria Math" panose="02040503050406030204" pitchFamily="18" charset="0"/>
                                </a:rPr>
                                <m:t>𝑓𝑙𝑜𝑤</m:t>
                              </m:r>
                            </m:sub>
                          </m:sSub>
                          <m:r>
                            <a:rPr lang="en-US" altLang="zh-CN" sz="2400" b="0" i="1" smtClean="0">
                              <a:latin typeface="Cambria Math" panose="02040503050406030204" pitchFamily="18" charset="0"/>
                              <a:ea typeface="Cambria Math" panose="02040503050406030204" pitchFamily="18" charset="0"/>
                            </a:rPr>
                            <m:t>=</m:t>
                          </m:r>
                          <m:nary>
                            <m:naryPr>
                              <m:chr m:val="∑"/>
                              <m:ctrlPr>
                                <a:rPr lang="en-US" altLang="zh-CN" sz="2400" b="0" i="1" smtClean="0">
                                  <a:latin typeface="Cambria Math" panose="02040503050406030204" pitchFamily="18" charset="0"/>
                                  <a:ea typeface="Cambria Math" panose="02040503050406030204" pitchFamily="18" charset="0"/>
                                </a:rPr>
                              </m:ctrlPr>
                            </m:naryPr>
                            <m:sub>
                              <m:r>
                                <m:rPr>
                                  <m:brk m:alnAt="23"/>
                                </m:rPr>
                                <a:rPr lang="en-US" altLang="zh-CN" sz="2400" b="0" i="1" smtClean="0">
                                  <a:latin typeface="Cambria Math" panose="02040503050406030204" pitchFamily="18" charset="0"/>
                                  <a:ea typeface="Cambria Math" panose="02040503050406030204" pitchFamily="18" charset="0"/>
                                </a:rPr>
                                <m:t>𝑡</m:t>
                              </m:r>
                              <m:r>
                                <a:rPr lang="en-US" altLang="zh-CN" sz="2400" b="0" i="1" smtClean="0">
                                  <a:latin typeface="Cambria Math" panose="02040503050406030204" pitchFamily="18" charset="0"/>
                                  <a:ea typeface="Cambria Math" panose="02040503050406030204" pitchFamily="18" charset="0"/>
                                </a:rPr>
                                <m:t>=1</m:t>
                              </m:r>
                            </m:sub>
                            <m:sup>
                              <m:r>
                                <a:rPr lang="en-US" altLang="zh-CN" sz="2400" b="0" i="1" smtClean="0">
                                  <a:latin typeface="Cambria Math" panose="02040503050406030204" pitchFamily="18" charset="0"/>
                                  <a:ea typeface="Cambria Math" panose="02040503050406030204" pitchFamily="18" charset="0"/>
                                </a:rPr>
                                <m:t>𝑇</m:t>
                              </m:r>
                              <m:r>
                                <a:rPr lang="en-US" altLang="zh-CN" sz="2400" b="0" i="1" smtClean="0">
                                  <a:latin typeface="Cambria Math" panose="02040503050406030204" pitchFamily="18" charset="0"/>
                                  <a:ea typeface="Cambria Math" panose="02040503050406030204" pitchFamily="18" charset="0"/>
                                </a:rPr>
                                <m:t>−1</m:t>
                              </m:r>
                            </m:sup>
                            <m:e>
                              <m:sSub>
                                <m:sSubPr>
                                  <m:ctrlPr>
                                    <a:rPr lang="en-US" altLang="zh-CN" sz="2400" b="0" i="1" smtClean="0">
                                      <a:latin typeface="Cambria Math" panose="02040503050406030204" pitchFamily="18" charset="0"/>
                                      <a:ea typeface="Cambria Math" panose="02040503050406030204" pitchFamily="18" charset="0"/>
                                    </a:rPr>
                                  </m:ctrlPr>
                                </m:sSubPr>
                                <m:e>
                                  <m:d>
                                    <m:dPr>
                                      <m:begChr m:val="‖"/>
                                      <m:endChr m:val="‖"/>
                                      <m:ctrlPr>
                                        <a:rPr lang="en-US" altLang="zh-CN" sz="2400" i="1">
                                          <a:latin typeface="Cambria Math" panose="02040503050406030204" pitchFamily="18" charset="0"/>
                                          <a:ea typeface="Cambria Math" panose="02040503050406030204" pitchFamily="18" charset="0"/>
                                        </a:rPr>
                                      </m:ctrlPr>
                                    </m:dPr>
                                    <m:e>
                                      <m:sSub>
                                        <m:sSubPr>
                                          <m:ctrlPr>
                                            <a:rPr lang="en-US" altLang="zh-CN" sz="2400" i="1">
                                              <a:latin typeface="Cambria Math" panose="02040503050406030204" pitchFamily="18" charset="0"/>
                                              <a:ea typeface="Cambria Math" panose="02040503050406030204" pitchFamily="18" charset="0"/>
                                            </a:rPr>
                                          </m:ctrlPr>
                                        </m:sSubPr>
                                        <m:e>
                                          <m:acc>
                                            <m:accPr>
                                              <m:chr m:val="̂"/>
                                              <m:ctrlPr>
                                                <a:rPr lang="en-US" altLang="zh-CN" sz="2400" i="1">
                                                  <a:latin typeface="Cambria Math" panose="02040503050406030204" pitchFamily="18" charset="0"/>
                                                  <a:ea typeface="Cambria Math" panose="02040503050406030204" pitchFamily="18" charset="0"/>
                                                </a:rPr>
                                              </m:ctrlPr>
                                            </m:accPr>
                                            <m:e>
                                              <m:r>
                                                <a:rPr lang="en-US" altLang="zh-CN" sz="2400" i="1">
                                                  <a:latin typeface="Cambria Math" panose="02040503050406030204" pitchFamily="18" charset="0"/>
                                                  <a:ea typeface="Cambria Math" panose="02040503050406030204" pitchFamily="18" charset="0"/>
                                                </a:rPr>
                                                <m:t>𝐹</m:t>
                                              </m:r>
                                            </m:e>
                                          </m:acc>
                                        </m:e>
                                        <m:sub>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+1</m:t>
                                          </m:r>
                                        </m:sub>
                                      </m:sSub>
                                      <m:r>
                                        <a:rPr lang="en-US" altLang="zh-CN" sz="2400" i="1">
                                          <a:latin typeface="Cambria Math" panose="02040503050406030204" pitchFamily="18" charset="0"/>
                                          <a:ea typeface="Cambria Math" panose="02040503050406030204" pitchFamily="18" charset="0"/>
                                        </a:rPr>
                                        <m:t>−</m:t>
                                      </m:r>
                                      <m:sSub>
                                        <m:sSubPr>
                                          <m:ctrlPr>
                                            <a:rPr lang="en-US" altLang="zh-CN" sz="2400" i="1">
                                              <a:latin typeface="Cambria Math" panose="02040503050406030204" pitchFamily="18" charset="0"/>
                                              <a:ea typeface="Cambria Math" panose="02040503050406030204" pitchFamily="18" charset="0"/>
                                            </a:rPr>
                                          </m:ctrlPr>
                                        </m:sSubPr>
                                        <m:e>
                                          <m:r>
                                            <a:rPr lang="en-US" altLang="zh-CN" sz="2400" i="1">
                                              <a:latin typeface="Cambria Math" panose="02040503050406030204" pitchFamily="18" charset="0"/>
                                              <a:ea typeface="Cambria Math" panose="02040503050406030204" pitchFamily="18" charset="0"/>
                                            </a:rPr>
                                            <m:t>𝐹</m:t>
                                          </m:r>
                                        </m:e>
                                        <m:sub>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+1</m:t>
                                          </m:r>
                                        </m:sub>
                                      </m:sSub>
                                    </m:e>
                                  </m:d>
                                </m:e>
                                <m:sub>
                                  <m:r>
                                    <a:rPr lang="en-US" altLang="zh-CN" sz="2400" b="0" i="1" smtClean="0">
                                      <a:latin typeface="Cambria Math" panose="02040503050406030204" pitchFamily="18" charset="0"/>
                                      <a:ea typeface="Cambria Math" panose="02040503050406030204" pitchFamily="18" charset="0"/>
                                    </a:rPr>
                                    <m:t>1</m:t>
                                  </m:r>
                                </m:sub>
                              </m:sSub>
                              <m:r>
                                <a:rPr lang="en-US" altLang="zh-CN" sz="2400" b="0" i="1" smtClean="0">
                                  <a:latin typeface="Cambria Math" panose="02040503050406030204" pitchFamily="18" charset="0"/>
                                  <a:ea typeface="Cambria Math" panose="02040503050406030204" pitchFamily="18" charset="0"/>
                                </a:rPr>
                                <m:t>+</m:t>
                              </m:r>
                              <m:nary>
                                <m:naryPr>
                                  <m:chr m:val="∑"/>
                                  <m:ctrlPr>
                                    <a:rPr lang="en-US" altLang="zh-CN" sz="2400" i="1">
                                      <a:latin typeface="Cambria Math" panose="02040503050406030204" pitchFamily="18" charset="0"/>
                                      <a:ea typeface="Cambria Math" panose="02040503050406030204" pitchFamily="18" charset="0"/>
                                    </a:rPr>
                                  </m:ctrlPr>
                                </m:naryPr>
                                <m:sub>
                                  <m:r>
                                    <m:rPr>
                                      <m:brk m:alnAt="23"/>
                                    </m:rP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m:t>
                                  </m:r>
                                  <m:r>
                                    <a:rPr lang="en-US" altLang="zh-CN" sz="2400" b="0" i="1" smtClean="0">
                                      <a:latin typeface="Cambria Math" panose="02040503050406030204" pitchFamily="18" charset="0"/>
                                      <a:ea typeface="Cambria Math" panose="02040503050406030204" pitchFamily="18" charset="0"/>
                                    </a:rPr>
                                    <m:t>2</m:t>
                                  </m:r>
                                </m:sub>
                                <m:sup>
                                  <m:r>
                                    <a:rPr lang="en-US" altLang="zh-CN" sz="2400" i="1">
                                      <a:latin typeface="Cambria Math" panose="02040503050406030204" pitchFamily="18" charset="0"/>
                                      <a:ea typeface="Cambria Math" panose="02040503050406030204" pitchFamily="18" charset="0"/>
                                    </a:rPr>
                                    <m:t>𝑇</m:t>
                                  </m:r>
                                </m:sup>
                                <m:e>
                                  <m:sSub>
                                    <m:sSubPr>
                                      <m:ctrlPr>
                                        <a:rPr lang="en-US" altLang="zh-CN" sz="2400" i="1">
                                          <a:latin typeface="Cambria Math" panose="02040503050406030204" pitchFamily="18" charset="0"/>
                                          <a:ea typeface="Cambria Math" panose="02040503050406030204" pitchFamily="18" charset="0"/>
                                        </a:rPr>
                                      </m:ctrlPr>
                                    </m:sSubPr>
                                    <m:e>
                                      <m:d>
                                        <m:dPr>
                                          <m:begChr m:val="‖"/>
                                          <m:endChr m:val="‖"/>
                                          <m:ctrlPr>
                                            <a:rPr lang="en-US" altLang="zh-CN" sz="2400" i="1">
                                              <a:latin typeface="Cambria Math" panose="02040503050406030204" pitchFamily="18" charset="0"/>
                                              <a:ea typeface="Cambria Math" panose="02040503050406030204" pitchFamily="18" charset="0"/>
                                            </a:rPr>
                                          </m:ctrlPr>
                                        </m:dPr>
                                        <m:e>
                                          <m:sSub>
                                            <m:sSubPr>
                                              <m:ctrlPr>
                                                <a:rPr lang="en-US" altLang="zh-CN" sz="2400" i="1">
                                                  <a:latin typeface="Cambria Math" panose="02040503050406030204" pitchFamily="18" charset="0"/>
                                                  <a:ea typeface="Cambria Math" panose="02040503050406030204" pitchFamily="18" charset="0"/>
                                                </a:rPr>
                                              </m:ctrlPr>
                                            </m:sSubPr>
                                            <m:e>
                                              <m:acc>
                                                <m:accPr>
                                                  <m:chr m:val="̂"/>
                                                  <m:ctrlPr>
                                                    <a:rPr lang="en-US" altLang="zh-CN" sz="2400" i="1">
                                                      <a:latin typeface="Cambria Math" panose="02040503050406030204" pitchFamily="18" charset="0"/>
                                                      <a:ea typeface="Cambria Math" panose="02040503050406030204" pitchFamily="18" charset="0"/>
                                                    </a:rPr>
                                                  </m:ctrlPr>
                                                </m:accPr>
                                                <m:e>
                                                  <m:r>
                                                    <a:rPr lang="en-US" altLang="zh-CN" sz="2400" i="1">
                                                      <a:latin typeface="Cambria Math" panose="02040503050406030204" pitchFamily="18" charset="0"/>
                                                      <a:ea typeface="Cambria Math" panose="02040503050406030204" pitchFamily="18" charset="0"/>
                                                    </a:rPr>
                                                    <m:t>𝐹</m:t>
                                                  </m:r>
                                                </m:e>
                                              </m:acc>
                                            </m:e>
                                            <m:sub>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𝑡</m:t>
                                              </m:r>
                                              <m:r>
                                                <a:rPr lang="en-US" altLang="zh-CN" sz="2400" i="1" smtClean="0">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1</m:t>
                                              </m:r>
                                            </m:sub>
                                          </m:sSub>
                                          <m:r>
                                            <a:rPr lang="en-US" altLang="zh-CN" sz="2400" i="1">
                                              <a:latin typeface="Cambria Math" panose="02040503050406030204" pitchFamily="18" charset="0"/>
                                              <a:ea typeface="Cambria Math" panose="02040503050406030204" pitchFamily="18" charset="0"/>
                                            </a:rPr>
                                            <m:t>−</m:t>
                                          </m:r>
                                          <m:sSub>
                                            <m:sSubPr>
                                              <m:ctrlPr>
                                                <a:rPr lang="en-US" altLang="zh-CN" sz="2400" i="1">
                                                  <a:latin typeface="Cambria Math" panose="02040503050406030204" pitchFamily="18" charset="0"/>
                                                  <a:ea typeface="Cambria Math" panose="02040503050406030204" pitchFamily="18" charset="0"/>
                                                </a:rPr>
                                              </m:ctrlPr>
                                            </m:sSubPr>
                                            <m:e>
                                              <m:r>
                                                <a:rPr lang="en-US" altLang="zh-CN" sz="2400" i="1">
                                                  <a:latin typeface="Cambria Math" panose="02040503050406030204" pitchFamily="18" charset="0"/>
                                                  <a:ea typeface="Cambria Math" panose="02040503050406030204" pitchFamily="18" charset="0"/>
                                                </a:rPr>
                                                <m:t>𝐹</m:t>
                                              </m:r>
                                            </m:e>
                                            <m:sub>
                                              <m:r>
                                                <a:rPr lang="en-US" altLang="zh-CN" sz="2400" i="1">
                                                  <a:latin typeface="Cambria Math" panose="02040503050406030204" pitchFamily="18" charset="0"/>
                                                  <a:ea typeface="Cambria Math" panose="02040503050406030204" pitchFamily="18" charset="0"/>
                                                </a:rPr>
                                                <m:t>𝑡</m:t>
                                              </m:r>
                                              <m:r>
                                                <a:rPr lang="en-US" altLang="zh-CN" sz="2400" i="1">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𝑡</m:t>
                                              </m:r>
                                              <m:r>
                                                <a:rPr lang="en-US" altLang="zh-CN" sz="2400" i="1" smtClean="0">
                                                  <a:latin typeface="Cambria Math" panose="02040503050406030204" pitchFamily="18" charset="0"/>
                                                  <a:ea typeface="Cambria Math" panose="02040503050406030204" pitchFamily="18" charset="0"/>
                                                </a:rPr>
                                                <m:t>−</m:t>
                                              </m:r>
                                              <m:r>
                                                <a:rPr lang="en-US" altLang="zh-CN" sz="2400" i="1">
                                                  <a:latin typeface="Cambria Math" panose="02040503050406030204" pitchFamily="18" charset="0"/>
                                                  <a:ea typeface="Cambria Math" panose="02040503050406030204" pitchFamily="18" charset="0"/>
                                                </a:rPr>
                                                <m:t>1</m:t>
                                              </m:r>
                                            </m:sub>
                                          </m:sSub>
                                        </m:e>
                                      </m:d>
                                    </m:e>
                                    <m:sub>
                                      <m:r>
                                        <a:rPr lang="en-US" altLang="zh-CN" sz="2400" i="1">
                                          <a:latin typeface="Cambria Math" panose="02040503050406030204" pitchFamily="18" charset="0"/>
                                          <a:ea typeface="Cambria Math" panose="02040503050406030204" pitchFamily="18" charset="0"/>
                                        </a:rPr>
                                        <m:t>1</m:t>
                                      </m:r>
                                    </m:sub>
                                  </m:sSub>
                                </m:e>
                              </m:nary>
                            </m:e>
                          </m:nary>
                        </m:oMath>
                      </m:oMathPara>
                    </a14:m>
                    <a:endParaRPr lang="en-US" altLang="zh-CN" sz="2400" b="0" dirty="0">
                      <a:ea typeface="Cambria Math" panose="02040503050406030204" pitchFamily="18" charset="0"/>
                    </a:endParaRPr>
                  </a:p>
                </p:txBody>
              </p:sp>
            </mc:Choice>
            <mc:Fallback xmlns="">
              <p:sp>
                <p:nvSpPr>
                  <p:cNvPr id="12" name="文本框 11">
                    <a:extLst>
                      <a:ext uri="{FF2B5EF4-FFF2-40B4-BE49-F238E27FC236}">
                        <a16:creationId xmlns:a16="http://schemas.microsoft.com/office/drawing/2014/main" id="{A93D278B-70D4-0551-6ED2-BCCAC4DC4467}"/>
                      </a:ext>
                    </a:extLst>
                  </p:cNvPr>
                  <p:cNvSpPr txBox="1">
                    <a:spLocks noRot="1" noChangeAspect="1" noMove="1" noResize="1" noEditPoints="1" noAdjustHandles="1" noChangeArrowheads="1" noChangeShapeType="1" noTextEdit="1"/>
                  </p:cNvSpPr>
                  <p:nvPr/>
                </p:nvSpPr>
                <p:spPr>
                  <a:xfrm>
                    <a:off x="3282344" y="3336925"/>
                    <a:ext cx="7503529" cy="1038426"/>
                  </a:xfrm>
                  <a:prstGeom prst="rect">
                    <a:avLst/>
                  </a:prstGeom>
                  <a:blipFill>
                    <a:blip r:embed="rId6"/>
                    <a:stretch>
                      <a:fillRect t="-114458" b="-175904"/>
                    </a:stretch>
                  </a:blipFill>
                </p:spPr>
                <p:txBody>
                  <a:bodyPr/>
                  <a:lstStyle/>
                  <a:p>
                    <a:r>
                      <a:rPr lang="zh-CN" altLang="en-US">
                        <a:noFill/>
                      </a:rPr>
                      <a:t> </a:t>
                    </a:r>
                  </a:p>
                </p:txBody>
              </p:sp>
            </mc:Fallback>
          </mc:AlternateContent>
          <p:sp>
            <p:nvSpPr>
              <p:cNvPr id="13" name="文本框 12">
                <a:extLst>
                  <a:ext uri="{FF2B5EF4-FFF2-40B4-BE49-F238E27FC236}">
                    <a16:creationId xmlns:a16="http://schemas.microsoft.com/office/drawing/2014/main" id="{6E917C28-CE84-06A6-A535-F6B11D80D2C8}"/>
                  </a:ext>
                </a:extLst>
              </p:cNvPr>
              <p:cNvSpPr txBox="1"/>
              <p:nvPr/>
            </p:nvSpPr>
            <p:spPr>
              <a:xfrm>
                <a:off x="3028936" y="2645630"/>
                <a:ext cx="2786804" cy="584775"/>
              </a:xfrm>
              <a:prstGeom prst="rect">
                <a:avLst/>
              </a:prstGeom>
              <a:noFill/>
            </p:spPr>
            <p:txBody>
              <a:bodyPr wrap="none" rtlCol="0">
                <a:spAutoFit/>
              </a:bodyPr>
              <a:lstStyle/>
              <a:p>
                <a:r>
                  <a:rPr lang="en-US" altLang="zh-CN" sz="3200" b="1" dirty="0">
                    <a:latin typeface="Calibri" panose="020F0502020204030204" pitchFamily="34" charset="0"/>
                    <a:cs typeface="Calibri" panose="020F0502020204030204" pitchFamily="34" charset="0"/>
                  </a:rPr>
                  <a:t>Flow completion loss:</a:t>
                </a:r>
                <a:endParaRPr lang="zh-CN" altLang="en-US" sz="3200" b="1" dirty="0">
                  <a:latin typeface="Calibri" panose="020F0502020204030204" pitchFamily="34" charset="0"/>
                  <a:cs typeface="Calibri" panose="020F0502020204030204" pitchFamily="34" charset="0"/>
                </a:endParaRPr>
              </a:p>
            </p:txBody>
          </p:sp>
          <p:sp>
            <p:nvSpPr>
              <p:cNvPr id="14" name="文本框 13">
                <a:extLst>
                  <a:ext uri="{FF2B5EF4-FFF2-40B4-BE49-F238E27FC236}">
                    <a16:creationId xmlns:a16="http://schemas.microsoft.com/office/drawing/2014/main" id="{682AC681-81EE-6BD3-D57C-DA45DF38A202}"/>
                  </a:ext>
                </a:extLst>
              </p:cNvPr>
              <p:cNvSpPr txBox="1"/>
              <p:nvPr/>
            </p:nvSpPr>
            <p:spPr>
              <a:xfrm>
                <a:off x="5188802" y="4461755"/>
                <a:ext cx="2136333" cy="461665"/>
              </a:xfrm>
              <a:prstGeom prst="rect">
                <a:avLst/>
              </a:prstGeom>
              <a:noFill/>
            </p:spPr>
            <p:txBody>
              <a:bodyPr wrap="none" rtlCol="0">
                <a:spAutoFit/>
              </a:bodyPr>
              <a:lstStyle/>
              <a:p>
                <a:pPr algn="ctr"/>
                <a:r>
                  <a:rPr lang="en-US" altLang="zh-CN" sz="2400" dirty="0">
                    <a:latin typeface="Calibri" panose="020F0502020204030204" pitchFamily="34" charset="0"/>
                    <a:cs typeface="Calibri" panose="020F0502020204030204" pitchFamily="34" charset="0"/>
                  </a:rPr>
                  <a:t>restore </a:t>
                </a:r>
                <a:r>
                  <a:rPr lang="en-US" altLang="zh-CN" sz="2400" u="sng" dirty="0">
                    <a:latin typeface="Calibri" panose="020F0502020204030204" pitchFamily="34" charset="0"/>
                    <a:cs typeface="Calibri" panose="020F0502020204030204" pitchFamily="34" charset="0"/>
                  </a:rPr>
                  <a:t>forward</a:t>
                </a:r>
                <a:r>
                  <a:rPr lang="en-US" altLang="zh-CN" sz="2400" dirty="0">
                    <a:latin typeface="Calibri" panose="020F0502020204030204" pitchFamily="34" charset="0"/>
                    <a:cs typeface="Calibri" panose="020F0502020204030204" pitchFamily="34" charset="0"/>
                  </a:rPr>
                  <a:t> flows</a:t>
                </a:r>
                <a:endParaRPr lang="zh-CN" altLang="en-US" sz="2400" dirty="0">
                  <a:latin typeface="Calibri" panose="020F0502020204030204" pitchFamily="34" charset="0"/>
                  <a:cs typeface="Calibri" panose="020F0502020204030204" pitchFamily="34" charset="0"/>
                </a:endParaRPr>
              </a:p>
            </p:txBody>
          </p:sp>
          <p:cxnSp>
            <p:nvCxnSpPr>
              <p:cNvPr id="15" name="直接箭头连接符 14">
                <a:extLst>
                  <a:ext uri="{FF2B5EF4-FFF2-40B4-BE49-F238E27FC236}">
                    <a16:creationId xmlns:a16="http://schemas.microsoft.com/office/drawing/2014/main" id="{CEB849D6-591D-7B3B-58DC-A74E8F4CE41C}"/>
                  </a:ext>
                </a:extLst>
              </p:cNvPr>
              <p:cNvCxnSpPr>
                <a:cxnSpLocks/>
              </p:cNvCxnSpPr>
              <p:nvPr/>
            </p:nvCxnSpPr>
            <p:spPr>
              <a:xfrm flipV="1">
                <a:off x="6256969" y="4160924"/>
                <a:ext cx="0" cy="296333"/>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18" name="文本框 17">
                <a:extLst>
                  <a:ext uri="{FF2B5EF4-FFF2-40B4-BE49-F238E27FC236}">
                    <a16:creationId xmlns:a16="http://schemas.microsoft.com/office/drawing/2014/main" id="{F483FF46-8CBC-83EB-C5F5-B2A14F92686E}"/>
                  </a:ext>
                </a:extLst>
              </p:cNvPr>
              <p:cNvSpPr txBox="1"/>
              <p:nvPr/>
            </p:nvSpPr>
            <p:spPr>
              <a:xfrm>
                <a:off x="7501247" y="4464489"/>
                <a:ext cx="2374345"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restore </a:t>
                </a:r>
                <a:r>
                  <a:rPr lang="en-US" altLang="zh-CN" sz="2400" u="sng" dirty="0">
                    <a:latin typeface="Calibri" panose="020F0502020204030204" pitchFamily="34" charset="0"/>
                    <a:cs typeface="Calibri" panose="020F0502020204030204" pitchFamily="34" charset="0"/>
                  </a:rPr>
                  <a:t>backward</a:t>
                </a:r>
                <a:r>
                  <a:rPr lang="en-US" altLang="zh-CN" sz="2400" dirty="0">
                    <a:latin typeface="Calibri" panose="020F0502020204030204" pitchFamily="34" charset="0"/>
                    <a:cs typeface="Calibri" panose="020F0502020204030204" pitchFamily="34" charset="0"/>
                  </a:rPr>
                  <a:t> flows</a:t>
                </a:r>
                <a:endParaRPr lang="zh-CN" altLang="en-US" sz="2400" dirty="0">
                  <a:latin typeface="Calibri" panose="020F0502020204030204" pitchFamily="34" charset="0"/>
                  <a:cs typeface="Calibri" panose="020F0502020204030204" pitchFamily="34" charset="0"/>
                </a:endParaRPr>
              </a:p>
            </p:txBody>
          </p:sp>
          <p:cxnSp>
            <p:nvCxnSpPr>
              <p:cNvPr id="19" name="直接箭头连接符 18">
                <a:extLst>
                  <a:ext uri="{FF2B5EF4-FFF2-40B4-BE49-F238E27FC236}">
                    <a16:creationId xmlns:a16="http://schemas.microsoft.com/office/drawing/2014/main" id="{14569B37-2698-B121-1AF5-BAC8E504BFD1}"/>
                  </a:ext>
                </a:extLst>
              </p:cNvPr>
              <p:cNvCxnSpPr>
                <a:cxnSpLocks/>
              </p:cNvCxnSpPr>
              <p:nvPr/>
            </p:nvCxnSpPr>
            <p:spPr>
              <a:xfrm flipV="1">
                <a:off x="8688419" y="4170289"/>
                <a:ext cx="0" cy="296333"/>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sp>
          <p:nvSpPr>
            <p:cNvPr id="34" name="任意形状 33">
              <a:extLst>
                <a:ext uri="{FF2B5EF4-FFF2-40B4-BE49-F238E27FC236}">
                  <a16:creationId xmlns:a16="http://schemas.microsoft.com/office/drawing/2014/main" id="{58E765D6-E791-2A9B-5844-408E8DB6286A}"/>
                </a:ext>
              </a:extLst>
            </p:cNvPr>
            <p:cNvSpPr/>
            <p:nvPr/>
          </p:nvSpPr>
          <p:spPr>
            <a:xfrm>
              <a:off x="4525701" y="1493134"/>
              <a:ext cx="453751" cy="1226917"/>
            </a:xfrm>
            <a:custGeom>
              <a:avLst/>
              <a:gdLst>
                <a:gd name="connsiteX0" fmla="*/ 0 w 453751"/>
                <a:gd name="connsiteY0" fmla="*/ 1226917 h 1226917"/>
                <a:gd name="connsiteX1" fmla="*/ 439838 w 453751"/>
                <a:gd name="connsiteY1" fmla="*/ 544010 h 1226917"/>
                <a:gd name="connsiteX2" fmla="*/ 300942 w 453751"/>
                <a:gd name="connsiteY2" fmla="*/ 0 h 1226917"/>
              </a:gdLst>
              <a:ahLst/>
              <a:cxnLst>
                <a:cxn ang="0">
                  <a:pos x="connsiteX0" y="connsiteY0"/>
                </a:cxn>
                <a:cxn ang="0">
                  <a:pos x="connsiteX1" y="connsiteY1"/>
                </a:cxn>
                <a:cxn ang="0">
                  <a:pos x="connsiteX2" y="connsiteY2"/>
                </a:cxn>
              </a:cxnLst>
              <a:rect l="l" t="t" r="r" b="b"/>
              <a:pathLst>
                <a:path w="453751" h="1226917">
                  <a:moveTo>
                    <a:pt x="0" y="1226917"/>
                  </a:moveTo>
                  <a:cubicBezTo>
                    <a:pt x="194840" y="987706"/>
                    <a:pt x="389681" y="748496"/>
                    <a:pt x="439838" y="544010"/>
                  </a:cubicBezTo>
                  <a:cubicBezTo>
                    <a:pt x="489995" y="339524"/>
                    <a:pt x="395468" y="169762"/>
                    <a:pt x="300942" y="0"/>
                  </a:cubicBezTo>
                </a:path>
              </a:pathLst>
            </a:cu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sz="2000">
                <a:latin typeface="Calibri" panose="020F0502020204030204" pitchFamily="34" charset="0"/>
                <a:cs typeface="Calibri" panose="020F0502020204030204" pitchFamily="34" charset="0"/>
              </a:endParaRPr>
            </a:p>
          </p:txBody>
        </p:sp>
        <p:sp>
          <p:nvSpPr>
            <p:cNvPr id="35" name="文本框 34">
              <a:extLst>
                <a:ext uri="{FF2B5EF4-FFF2-40B4-BE49-F238E27FC236}">
                  <a16:creationId xmlns:a16="http://schemas.microsoft.com/office/drawing/2014/main" id="{2450B4D8-8317-D513-7297-D7C1694DEEDA}"/>
                </a:ext>
              </a:extLst>
            </p:cNvPr>
            <p:cNvSpPr txBox="1"/>
            <p:nvPr/>
          </p:nvSpPr>
          <p:spPr>
            <a:xfrm>
              <a:off x="4712824" y="1951676"/>
              <a:ext cx="1902929" cy="400110"/>
            </a:xfrm>
            <a:prstGeom prst="rect">
              <a:avLst/>
            </a:prstGeom>
            <a:noFill/>
          </p:spPr>
          <p:txBody>
            <a:bodyPr wrap="square" rtlCol="0">
              <a:spAutoFit/>
            </a:bodyPr>
            <a:lstStyle/>
            <a:p>
              <a:pPr algn="ctr"/>
              <a:r>
                <a:rPr kumimoji="1" lang="en-US" altLang="zh-CN" sz="2000" b="1" dirty="0">
                  <a:latin typeface="Calibri" panose="020F0502020204030204" pitchFamily="34" charset="0"/>
                  <a:cs typeface="Calibri" panose="020F0502020204030204" pitchFamily="34" charset="0"/>
                </a:rPr>
                <a:t>Supervision</a:t>
              </a:r>
              <a:endParaRPr kumimoji="1" lang="zh-CN" altLang="en-US" sz="2000" b="1" dirty="0">
                <a:latin typeface="Calibri" panose="020F0502020204030204" pitchFamily="34" charset="0"/>
                <a:cs typeface="Calibri" panose="020F0502020204030204" pitchFamily="34" charset="0"/>
              </a:endParaRPr>
            </a:p>
          </p:txBody>
        </p:sp>
      </p:grpSp>
      <p:grpSp>
        <p:nvGrpSpPr>
          <p:cNvPr id="26" name="组合 25">
            <a:extLst>
              <a:ext uri="{FF2B5EF4-FFF2-40B4-BE49-F238E27FC236}">
                <a16:creationId xmlns:a16="http://schemas.microsoft.com/office/drawing/2014/main" id="{A10650B9-367A-A05F-AF7A-148AAEAF27F2}"/>
              </a:ext>
            </a:extLst>
          </p:cNvPr>
          <p:cNvGrpSpPr/>
          <p:nvPr/>
        </p:nvGrpSpPr>
        <p:grpSpPr>
          <a:xfrm>
            <a:off x="-33274" y="6535369"/>
            <a:ext cx="12225274" cy="322630"/>
            <a:chOff x="-33274" y="6535369"/>
            <a:chExt cx="12225274" cy="322630"/>
          </a:xfrm>
        </p:grpSpPr>
        <p:sp>
          <p:nvSpPr>
            <p:cNvPr id="28" name="矩形 27">
              <a:extLst>
                <a:ext uri="{FF2B5EF4-FFF2-40B4-BE49-F238E27FC236}">
                  <a16:creationId xmlns:a16="http://schemas.microsoft.com/office/drawing/2014/main" id="{2EB7F3E4-5608-A8AA-B6F3-AA4F301E25A9}"/>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29" name="矩形 28">
              <a:extLst>
                <a:ext uri="{FF2B5EF4-FFF2-40B4-BE49-F238E27FC236}">
                  <a16:creationId xmlns:a16="http://schemas.microsoft.com/office/drawing/2014/main" id="{B9E66FE9-4143-1574-C2FF-5FE660A2C70D}"/>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1" name="矩形 30">
              <a:extLst>
                <a:ext uri="{FF2B5EF4-FFF2-40B4-BE49-F238E27FC236}">
                  <a16:creationId xmlns:a16="http://schemas.microsoft.com/office/drawing/2014/main" id="{AE8AC6EA-706F-28E2-66A9-5064C7D058B2}"/>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11" name="音频 10">
            <a:hlinkClick r:id="" action="ppaction://media"/>
            <a:extLst>
              <a:ext uri="{FF2B5EF4-FFF2-40B4-BE49-F238E27FC236}">
                <a16:creationId xmlns:a16="http://schemas.microsoft.com/office/drawing/2014/main" id="{4D0C2AEE-951C-42D5-942B-4324220031C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115388536"/>
      </p:ext>
    </p:extLst>
  </p:cSld>
  <p:clrMapOvr>
    <a:masterClrMapping/>
  </p:clrMapOvr>
  <mc:AlternateContent xmlns:mc="http://schemas.openxmlformats.org/markup-compatibility/2006">
    <mc:Choice xmlns:p14="http://schemas.microsoft.com/office/powerpoint/2010/main" Requires="p14">
      <p:transition spd="slow" p14:dur="2000" advTm="72270"/>
    </mc:Choice>
    <mc:Fallback>
      <p:transition spd="slow" advTm="7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Method: Flow-guided feature propagation</a:t>
            </a:r>
            <a:endParaRPr lang="zh-CN" altLang="en-US">
              <a:solidFill>
                <a:schemeClr val="bg1"/>
              </a:solidFill>
              <a:latin typeface="等线" panose="02010600030101010101" pitchFamily="2" charset="-122"/>
              <a:ea typeface="等线" panose="02010600030101010101" pitchFamily="2" charset="-122"/>
            </a:endParaRPr>
          </a:p>
        </p:txBody>
      </p:sp>
      <p:sp>
        <p:nvSpPr>
          <p:cNvPr id="19" name="文本框 18">
            <a:extLst>
              <a:ext uri="{FF2B5EF4-FFF2-40B4-BE49-F238E27FC236}">
                <a16:creationId xmlns:a16="http://schemas.microsoft.com/office/drawing/2014/main" id="{B0BF0127-0649-7B10-E30A-5FA474F55249}"/>
              </a:ext>
            </a:extLst>
          </p:cNvPr>
          <p:cNvSpPr txBox="1"/>
          <p:nvPr/>
        </p:nvSpPr>
        <p:spPr>
          <a:xfrm>
            <a:off x="6083300" y="2984752"/>
            <a:ext cx="5761567" cy="830997"/>
          </a:xfrm>
          <a:prstGeom prst="rect">
            <a:avLst/>
          </a:prstGeom>
          <a:noFill/>
        </p:spPr>
        <p:txBody>
          <a:bodyPr wrap="square">
            <a:spAutoFit/>
          </a:bodyPr>
          <a:lstStyle>
            <a:defPPr>
              <a:defRPr lang="zh-CN"/>
            </a:defPPr>
            <a:lvl1pPr marL="285750" indent="-285750">
              <a:spcAft>
                <a:spcPts val="1800"/>
              </a:spcAft>
              <a:buFont typeface="Arial" panose="020B0604020202020204" pitchFamily="34" charset="0"/>
              <a:buChar char="•"/>
              <a:defRPr sz="2200" b="0" i="0" u="none" strike="noStrike" baseline="0">
                <a:latin typeface="Calibri" panose="020F0502020204030204" pitchFamily="34" charset="0"/>
              </a:defRPr>
            </a:lvl1pPr>
          </a:lstStyle>
          <a:p>
            <a:r>
              <a:rPr lang="en-US" altLang="zh-CN" sz="2400" dirty="0">
                <a:cs typeface="Calibri" panose="020F0502020204030204" pitchFamily="34" charset="0"/>
              </a:rPr>
              <a:t>Performing bidirectional propagation on the </a:t>
            </a:r>
            <a:r>
              <a:rPr lang="en-US" altLang="zh-CN" sz="2400" b="1" dirty="0">
                <a:cs typeface="Calibri" panose="020F0502020204030204" pitchFamily="34" charset="0"/>
              </a:rPr>
              <a:t>feature space</a:t>
            </a:r>
          </a:p>
        </p:txBody>
      </p:sp>
      <p:grpSp>
        <p:nvGrpSpPr>
          <p:cNvPr id="18" name="组合 17">
            <a:extLst>
              <a:ext uri="{FF2B5EF4-FFF2-40B4-BE49-F238E27FC236}">
                <a16:creationId xmlns:a16="http://schemas.microsoft.com/office/drawing/2014/main" id="{8398AFD6-B333-13D0-91FF-FD2854559746}"/>
              </a:ext>
            </a:extLst>
          </p:cNvPr>
          <p:cNvGrpSpPr/>
          <p:nvPr/>
        </p:nvGrpSpPr>
        <p:grpSpPr>
          <a:xfrm>
            <a:off x="2761909" y="1161540"/>
            <a:ext cx="6668181" cy="635794"/>
            <a:chOff x="2012157" y="1314450"/>
            <a:chExt cx="6668181" cy="635794"/>
          </a:xfrm>
        </p:grpSpPr>
        <p:sp>
          <p:nvSpPr>
            <p:cNvPr id="20" name="矩形: 圆角 5">
              <a:extLst>
                <a:ext uri="{FF2B5EF4-FFF2-40B4-BE49-F238E27FC236}">
                  <a16:creationId xmlns:a16="http://schemas.microsoft.com/office/drawing/2014/main" id="{1E64F7AA-EA07-99BE-8919-E835983A5CCE}"/>
                </a:ext>
              </a:extLst>
            </p:cNvPr>
            <p:cNvSpPr/>
            <p:nvPr/>
          </p:nvSpPr>
          <p:spPr>
            <a:xfrm>
              <a:off x="4515588" y="1314450"/>
              <a:ext cx="166131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Feature propagation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3" name="矩形: 圆角 6">
              <a:extLst>
                <a:ext uri="{FF2B5EF4-FFF2-40B4-BE49-F238E27FC236}">
                  <a16:creationId xmlns:a16="http://schemas.microsoft.com/office/drawing/2014/main" id="{42D69FDC-6DB1-F07C-F891-0063668D1D05}"/>
                </a:ext>
              </a:extLst>
            </p:cNvPr>
            <p:cNvSpPr/>
            <p:nvPr/>
          </p:nvSpPr>
          <p:spPr>
            <a:xfrm>
              <a:off x="2012157" y="131445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4" name="矩形: 圆角 7">
              <a:extLst>
                <a:ext uri="{FF2B5EF4-FFF2-40B4-BE49-F238E27FC236}">
                  <a16:creationId xmlns:a16="http://schemas.microsoft.com/office/drawing/2014/main" id="{CFDDA81D-A001-685D-1AFD-B7CEA7A4A009}"/>
                </a:ext>
              </a:extLst>
            </p:cNvPr>
            <p:cNvSpPr/>
            <p:nvPr/>
          </p:nvSpPr>
          <p:spPr>
            <a:xfrm>
              <a:off x="7082518" y="131445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grpSp>
      <p:sp>
        <p:nvSpPr>
          <p:cNvPr id="25" name="矩形 24">
            <a:extLst>
              <a:ext uri="{FF2B5EF4-FFF2-40B4-BE49-F238E27FC236}">
                <a16:creationId xmlns:a16="http://schemas.microsoft.com/office/drawing/2014/main" id="{7ADE7AE1-3376-04CA-64C2-B708B938A599}"/>
              </a:ext>
            </a:extLst>
          </p:cNvPr>
          <p:cNvSpPr/>
          <p:nvPr/>
        </p:nvSpPr>
        <p:spPr>
          <a:xfrm>
            <a:off x="7402286" y="1069770"/>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sp>
        <p:nvSpPr>
          <p:cNvPr id="26" name="矩形 25">
            <a:extLst>
              <a:ext uri="{FF2B5EF4-FFF2-40B4-BE49-F238E27FC236}">
                <a16:creationId xmlns:a16="http://schemas.microsoft.com/office/drawing/2014/main" id="{DD5604C8-5F0E-6BEF-56CF-BD7A4C9AC202}"/>
              </a:ext>
            </a:extLst>
          </p:cNvPr>
          <p:cNvSpPr/>
          <p:nvPr/>
        </p:nvSpPr>
        <p:spPr>
          <a:xfrm>
            <a:off x="2470434" y="1102427"/>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grpSp>
        <p:nvGrpSpPr>
          <p:cNvPr id="16" name="组合 15">
            <a:extLst>
              <a:ext uri="{FF2B5EF4-FFF2-40B4-BE49-F238E27FC236}">
                <a16:creationId xmlns:a16="http://schemas.microsoft.com/office/drawing/2014/main" id="{106AD991-479F-82E0-AF2A-77A29D1626ED}"/>
              </a:ext>
            </a:extLst>
          </p:cNvPr>
          <p:cNvGrpSpPr/>
          <p:nvPr/>
        </p:nvGrpSpPr>
        <p:grpSpPr>
          <a:xfrm>
            <a:off x="921515" y="2458689"/>
            <a:ext cx="4699227" cy="3050289"/>
            <a:chOff x="800100" y="2126825"/>
            <a:chExt cx="4762500" cy="3091359"/>
          </a:xfrm>
        </p:grpSpPr>
        <p:sp>
          <p:nvSpPr>
            <p:cNvPr id="13" name="矩形 12">
              <a:extLst>
                <a:ext uri="{FF2B5EF4-FFF2-40B4-BE49-F238E27FC236}">
                  <a16:creationId xmlns:a16="http://schemas.microsoft.com/office/drawing/2014/main" id="{BEF0D93E-16E2-7DED-FA45-FA9A6E14DCED}"/>
                </a:ext>
              </a:extLst>
            </p:cNvPr>
            <p:cNvSpPr/>
            <p:nvPr/>
          </p:nvSpPr>
          <p:spPr>
            <a:xfrm>
              <a:off x="800100" y="2126825"/>
              <a:ext cx="4762500" cy="3091359"/>
            </a:xfrm>
            <a:prstGeom prst="rect">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 name="任意形状 11">
              <a:extLst>
                <a:ext uri="{FF2B5EF4-FFF2-40B4-BE49-F238E27FC236}">
                  <a16:creationId xmlns:a16="http://schemas.microsoft.com/office/drawing/2014/main" id="{44E81C58-6514-DD21-5470-FD8823ACC9EC}"/>
                </a:ext>
              </a:extLst>
            </p:cNvPr>
            <p:cNvSpPr/>
            <p:nvPr/>
          </p:nvSpPr>
          <p:spPr>
            <a:xfrm>
              <a:off x="1597092" y="2832100"/>
              <a:ext cx="2869056" cy="1953145"/>
            </a:xfrm>
            <a:custGeom>
              <a:avLst/>
              <a:gdLst>
                <a:gd name="connsiteX0" fmla="*/ 815908 w 2306022"/>
                <a:gd name="connsiteY0" fmla="*/ 503229 h 1867570"/>
                <a:gd name="connsiteX1" fmla="*/ 1374708 w 2306022"/>
                <a:gd name="connsiteY1" fmla="*/ 7929 h 1867570"/>
                <a:gd name="connsiteX2" fmla="*/ 1806508 w 2306022"/>
                <a:gd name="connsiteY2" fmla="*/ 935029 h 1867570"/>
                <a:gd name="connsiteX3" fmla="*/ 2289108 w 2306022"/>
                <a:gd name="connsiteY3" fmla="*/ 1417629 h 1867570"/>
                <a:gd name="connsiteX4" fmla="*/ 1158808 w 2306022"/>
                <a:gd name="connsiteY4" fmla="*/ 1849429 h 1867570"/>
                <a:gd name="connsiteX5" fmla="*/ 3108 w 2306022"/>
                <a:gd name="connsiteY5" fmla="*/ 782629 h 1867570"/>
                <a:gd name="connsiteX6" fmla="*/ 815908 w 2306022"/>
                <a:gd name="connsiteY6" fmla="*/ 503229 h 1867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6022" h="1867570">
                  <a:moveTo>
                    <a:pt x="815908" y="503229"/>
                  </a:moveTo>
                  <a:cubicBezTo>
                    <a:pt x="1044508" y="374112"/>
                    <a:pt x="1209608" y="-64038"/>
                    <a:pt x="1374708" y="7929"/>
                  </a:cubicBezTo>
                  <a:cubicBezTo>
                    <a:pt x="1539808" y="79896"/>
                    <a:pt x="1654108" y="700079"/>
                    <a:pt x="1806508" y="935029"/>
                  </a:cubicBezTo>
                  <a:cubicBezTo>
                    <a:pt x="1958908" y="1169979"/>
                    <a:pt x="2397058" y="1265229"/>
                    <a:pt x="2289108" y="1417629"/>
                  </a:cubicBezTo>
                  <a:cubicBezTo>
                    <a:pt x="2181158" y="1570029"/>
                    <a:pt x="1539808" y="1955262"/>
                    <a:pt x="1158808" y="1849429"/>
                  </a:cubicBezTo>
                  <a:cubicBezTo>
                    <a:pt x="777808" y="1743596"/>
                    <a:pt x="56025" y="1006996"/>
                    <a:pt x="3108" y="782629"/>
                  </a:cubicBezTo>
                  <a:cubicBezTo>
                    <a:pt x="-49809" y="558262"/>
                    <a:pt x="587308" y="632346"/>
                    <a:pt x="815908" y="503229"/>
                  </a:cubicBezTo>
                  <a:close/>
                </a:path>
              </a:pathLst>
            </a:custGeom>
            <a:pattFill prst="wdUpDiag">
              <a:fgClr>
                <a:schemeClr val="accent3">
                  <a:lumMod val="60000"/>
                  <a:lumOff val="40000"/>
                </a:schemeClr>
              </a:fgClr>
              <a:bgClr>
                <a:schemeClr val="bg1"/>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grpSp>
      <p:sp>
        <p:nvSpPr>
          <p:cNvPr id="28" name="椭圆 27">
            <a:extLst>
              <a:ext uri="{FF2B5EF4-FFF2-40B4-BE49-F238E27FC236}">
                <a16:creationId xmlns:a16="http://schemas.microsoft.com/office/drawing/2014/main" id="{AE42C39F-73BC-3B96-7387-2EEF43C7D91C}"/>
              </a:ext>
            </a:extLst>
          </p:cNvPr>
          <p:cNvSpPr/>
          <p:nvPr/>
        </p:nvSpPr>
        <p:spPr>
          <a:xfrm>
            <a:off x="2889382" y="4398513"/>
            <a:ext cx="112083" cy="11208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cxnSp>
        <p:nvCxnSpPr>
          <p:cNvPr id="30" name="直线箭头连接符 29">
            <a:extLst>
              <a:ext uri="{FF2B5EF4-FFF2-40B4-BE49-F238E27FC236}">
                <a16:creationId xmlns:a16="http://schemas.microsoft.com/office/drawing/2014/main" id="{07CCCD66-C426-D661-0611-D826E19D46EB}"/>
              </a:ext>
            </a:extLst>
          </p:cNvPr>
          <p:cNvCxnSpPr>
            <a:cxnSpLocks/>
          </p:cNvCxnSpPr>
          <p:nvPr/>
        </p:nvCxnSpPr>
        <p:spPr>
          <a:xfrm flipV="1">
            <a:off x="2959497" y="3733315"/>
            <a:ext cx="327779" cy="665198"/>
          </a:xfrm>
          <a:prstGeom prst="straightConnector1">
            <a:avLst/>
          </a:prstGeom>
          <a:ln w="34925">
            <a:tailEnd type="arrow"/>
          </a:ln>
        </p:spPr>
        <p:style>
          <a:lnRef idx="1">
            <a:schemeClr val="accent1"/>
          </a:lnRef>
          <a:fillRef idx="0">
            <a:schemeClr val="accent1"/>
          </a:fillRef>
          <a:effectRef idx="0">
            <a:schemeClr val="accent1"/>
          </a:effectRef>
          <a:fontRef idx="minor">
            <a:schemeClr val="tx1"/>
          </a:fontRef>
        </p:style>
      </p:cxnSp>
      <p:sp>
        <p:nvSpPr>
          <p:cNvPr id="34" name="椭圆 33">
            <a:extLst>
              <a:ext uri="{FF2B5EF4-FFF2-40B4-BE49-F238E27FC236}">
                <a16:creationId xmlns:a16="http://schemas.microsoft.com/office/drawing/2014/main" id="{3A4DD080-1774-B6E4-7B94-892C48EAA03B}"/>
              </a:ext>
            </a:extLst>
          </p:cNvPr>
          <p:cNvSpPr/>
          <p:nvPr/>
        </p:nvSpPr>
        <p:spPr>
          <a:xfrm>
            <a:off x="3260328" y="3614032"/>
            <a:ext cx="112083" cy="112083"/>
          </a:xfrm>
          <a:prstGeom prst="ellipse">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cxnSp>
        <p:nvCxnSpPr>
          <p:cNvPr id="35" name="直线箭头连接符 34">
            <a:extLst>
              <a:ext uri="{FF2B5EF4-FFF2-40B4-BE49-F238E27FC236}">
                <a16:creationId xmlns:a16="http://schemas.microsoft.com/office/drawing/2014/main" id="{387C4EA4-11DA-A9FA-7CD6-77C5C24A5221}"/>
              </a:ext>
            </a:extLst>
          </p:cNvPr>
          <p:cNvCxnSpPr>
            <a:cxnSpLocks/>
          </p:cNvCxnSpPr>
          <p:nvPr/>
        </p:nvCxnSpPr>
        <p:spPr>
          <a:xfrm flipV="1">
            <a:off x="3366829" y="3324726"/>
            <a:ext cx="439160" cy="289306"/>
          </a:xfrm>
          <a:prstGeom prst="straightConnector1">
            <a:avLst/>
          </a:prstGeom>
          <a:ln w="34925">
            <a:solidFill>
              <a:schemeClr val="accent6"/>
            </a:solidFill>
            <a:tailEnd type="arrow"/>
          </a:ln>
        </p:spPr>
        <p:style>
          <a:lnRef idx="1">
            <a:schemeClr val="accent1"/>
          </a:lnRef>
          <a:fillRef idx="0">
            <a:schemeClr val="accent1"/>
          </a:fillRef>
          <a:effectRef idx="0">
            <a:schemeClr val="accent1"/>
          </a:effectRef>
          <a:fontRef idx="minor">
            <a:schemeClr val="tx1"/>
          </a:fontRef>
        </p:style>
      </p:cxnSp>
      <p:cxnSp>
        <p:nvCxnSpPr>
          <p:cNvPr id="39" name="直线箭头连接符 38">
            <a:extLst>
              <a:ext uri="{FF2B5EF4-FFF2-40B4-BE49-F238E27FC236}">
                <a16:creationId xmlns:a16="http://schemas.microsoft.com/office/drawing/2014/main" id="{758914F7-D23C-E1F3-D6DF-680D78874DEF}"/>
              </a:ext>
            </a:extLst>
          </p:cNvPr>
          <p:cNvCxnSpPr>
            <a:cxnSpLocks/>
          </p:cNvCxnSpPr>
          <p:nvPr/>
        </p:nvCxnSpPr>
        <p:spPr>
          <a:xfrm flipV="1">
            <a:off x="3394995" y="3614032"/>
            <a:ext cx="573755" cy="53957"/>
          </a:xfrm>
          <a:prstGeom prst="straightConnector1">
            <a:avLst/>
          </a:prstGeom>
          <a:ln w="34925">
            <a:solidFill>
              <a:schemeClr val="accent6"/>
            </a:solidFill>
            <a:tailEnd type="arrow"/>
          </a:ln>
        </p:spPr>
        <p:style>
          <a:lnRef idx="1">
            <a:schemeClr val="accent1"/>
          </a:lnRef>
          <a:fillRef idx="0">
            <a:schemeClr val="accent1"/>
          </a:fillRef>
          <a:effectRef idx="0">
            <a:schemeClr val="accent1"/>
          </a:effectRef>
          <a:fontRef idx="minor">
            <a:schemeClr val="tx1"/>
          </a:fontRef>
        </p:style>
      </p:cxnSp>
      <p:cxnSp>
        <p:nvCxnSpPr>
          <p:cNvPr id="43" name="直线箭头连接符 42">
            <a:extLst>
              <a:ext uri="{FF2B5EF4-FFF2-40B4-BE49-F238E27FC236}">
                <a16:creationId xmlns:a16="http://schemas.microsoft.com/office/drawing/2014/main" id="{EC3D673C-6B19-D510-36E8-44ACFB3F2A9C}"/>
              </a:ext>
            </a:extLst>
          </p:cNvPr>
          <p:cNvCxnSpPr>
            <a:cxnSpLocks/>
          </p:cNvCxnSpPr>
          <p:nvPr/>
        </p:nvCxnSpPr>
        <p:spPr>
          <a:xfrm flipH="1" flipV="1">
            <a:off x="3300428" y="2930754"/>
            <a:ext cx="13150" cy="660309"/>
          </a:xfrm>
          <a:prstGeom prst="straightConnector1">
            <a:avLst/>
          </a:prstGeom>
          <a:ln w="34925">
            <a:solidFill>
              <a:schemeClr val="accent6"/>
            </a:solidFill>
            <a:tailEnd type="arrow"/>
          </a:ln>
        </p:spPr>
        <p:style>
          <a:lnRef idx="1">
            <a:schemeClr val="accent1"/>
          </a:lnRef>
          <a:fillRef idx="0">
            <a:schemeClr val="accent1"/>
          </a:fillRef>
          <a:effectRef idx="0">
            <a:schemeClr val="accent1"/>
          </a:effectRef>
          <a:fontRef idx="minor">
            <a:schemeClr val="tx1"/>
          </a:fontRef>
        </p:style>
      </p:cxnSp>
      <p:cxnSp>
        <p:nvCxnSpPr>
          <p:cNvPr id="47" name="直线箭头连接符 46">
            <a:extLst>
              <a:ext uri="{FF2B5EF4-FFF2-40B4-BE49-F238E27FC236}">
                <a16:creationId xmlns:a16="http://schemas.microsoft.com/office/drawing/2014/main" id="{E46EF75B-F6C4-A403-18E0-EA1EA11939C7}"/>
              </a:ext>
            </a:extLst>
          </p:cNvPr>
          <p:cNvCxnSpPr>
            <a:cxnSpLocks/>
          </p:cNvCxnSpPr>
          <p:nvPr/>
        </p:nvCxnSpPr>
        <p:spPr>
          <a:xfrm flipH="1" flipV="1">
            <a:off x="2731627" y="3348686"/>
            <a:ext cx="515550" cy="272546"/>
          </a:xfrm>
          <a:prstGeom prst="straightConnector1">
            <a:avLst/>
          </a:prstGeom>
          <a:ln w="34925">
            <a:solidFill>
              <a:schemeClr val="accent6"/>
            </a:solidFill>
            <a:tailEnd type="arrow"/>
          </a:ln>
        </p:spPr>
        <p:style>
          <a:lnRef idx="1">
            <a:schemeClr val="accent1"/>
          </a:lnRef>
          <a:fillRef idx="0">
            <a:schemeClr val="accent1"/>
          </a:fillRef>
          <a:effectRef idx="0">
            <a:schemeClr val="accent1"/>
          </a:effectRef>
          <a:fontRef idx="minor">
            <a:schemeClr val="tx1"/>
          </a:fontRef>
        </p:style>
      </p:cxnSp>
      <p:sp>
        <p:nvSpPr>
          <p:cNvPr id="52" name="椭圆 51">
            <a:extLst>
              <a:ext uri="{FF2B5EF4-FFF2-40B4-BE49-F238E27FC236}">
                <a16:creationId xmlns:a16="http://schemas.microsoft.com/office/drawing/2014/main" id="{4A415301-233C-D925-95E5-43F37C04DAC7}"/>
              </a:ext>
            </a:extLst>
          </p:cNvPr>
          <p:cNvSpPr/>
          <p:nvPr/>
        </p:nvSpPr>
        <p:spPr>
          <a:xfrm>
            <a:off x="3977538" y="3552377"/>
            <a:ext cx="112083" cy="112083"/>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3" name="椭圆 52">
            <a:extLst>
              <a:ext uri="{FF2B5EF4-FFF2-40B4-BE49-F238E27FC236}">
                <a16:creationId xmlns:a16="http://schemas.microsoft.com/office/drawing/2014/main" id="{1751CD0F-A501-A596-2057-12351AD632D1}"/>
              </a:ext>
            </a:extLst>
          </p:cNvPr>
          <p:cNvSpPr/>
          <p:nvPr/>
        </p:nvSpPr>
        <p:spPr>
          <a:xfrm>
            <a:off x="3805989" y="3227437"/>
            <a:ext cx="112083" cy="112083"/>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4" name="椭圆 53">
            <a:extLst>
              <a:ext uri="{FF2B5EF4-FFF2-40B4-BE49-F238E27FC236}">
                <a16:creationId xmlns:a16="http://schemas.microsoft.com/office/drawing/2014/main" id="{DFC5AE82-3E0E-347D-FF03-E4610FC19739}"/>
              </a:ext>
            </a:extLst>
          </p:cNvPr>
          <p:cNvSpPr/>
          <p:nvPr/>
        </p:nvSpPr>
        <p:spPr>
          <a:xfrm>
            <a:off x="3244386" y="2795702"/>
            <a:ext cx="112083" cy="112083"/>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5" name="椭圆 54">
            <a:extLst>
              <a:ext uri="{FF2B5EF4-FFF2-40B4-BE49-F238E27FC236}">
                <a16:creationId xmlns:a16="http://schemas.microsoft.com/office/drawing/2014/main" id="{410F0C7F-A169-C6D4-692B-4C920F69A943}"/>
              </a:ext>
            </a:extLst>
          </p:cNvPr>
          <p:cNvSpPr/>
          <p:nvPr/>
        </p:nvSpPr>
        <p:spPr>
          <a:xfrm>
            <a:off x="2613673" y="3260908"/>
            <a:ext cx="112083" cy="112083"/>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6" name="文本框 55">
            <a:extLst>
              <a:ext uri="{FF2B5EF4-FFF2-40B4-BE49-F238E27FC236}">
                <a16:creationId xmlns:a16="http://schemas.microsoft.com/office/drawing/2014/main" id="{2FBFC34D-2AAF-648E-55EF-5D5CA219778F}"/>
              </a:ext>
            </a:extLst>
          </p:cNvPr>
          <p:cNvSpPr txBox="1"/>
          <p:nvPr/>
        </p:nvSpPr>
        <p:spPr>
          <a:xfrm>
            <a:off x="3157922" y="4260670"/>
            <a:ext cx="882502" cy="584775"/>
          </a:xfrm>
          <a:prstGeom prst="rect">
            <a:avLst/>
          </a:prstGeom>
          <a:solidFill>
            <a:schemeClr val="bg1">
              <a:alpha val="58333"/>
            </a:schemeClr>
          </a:solidFill>
        </p:spPr>
        <p:txBody>
          <a:bodyPr wrap="square" rtlCol="0">
            <a:spAutoFit/>
          </a:bodyPr>
          <a:lstStyle/>
          <a:p>
            <a:pPr algn="ctr"/>
            <a:r>
              <a:rPr kumimoji="1" lang="en-US" altLang="zh-CN" sz="1600" i="1" dirty="0">
                <a:latin typeface="Calibri" panose="020F0502020204030204" pitchFamily="34" charset="0"/>
                <a:cs typeface="Calibri" panose="020F0502020204030204" pitchFamily="34" charset="0"/>
              </a:rPr>
              <a:t>Masked region</a:t>
            </a:r>
            <a:endParaRPr kumimoji="1" lang="zh-CN" altLang="en-US" sz="1600" i="1" dirty="0">
              <a:latin typeface="Calibri" panose="020F0502020204030204" pitchFamily="34" charset="0"/>
              <a:cs typeface="Calibri" panose="020F0502020204030204" pitchFamily="34" charset="0"/>
            </a:endParaRPr>
          </a:p>
        </p:txBody>
      </p:sp>
      <p:cxnSp>
        <p:nvCxnSpPr>
          <p:cNvPr id="57" name="直线箭头连接符 56">
            <a:extLst>
              <a:ext uri="{FF2B5EF4-FFF2-40B4-BE49-F238E27FC236}">
                <a16:creationId xmlns:a16="http://schemas.microsoft.com/office/drawing/2014/main" id="{E8598C6A-4679-7556-8DA4-239E438BB8D0}"/>
              </a:ext>
            </a:extLst>
          </p:cNvPr>
          <p:cNvCxnSpPr>
            <a:cxnSpLocks/>
          </p:cNvCxnSpPr>
          <p:nvPr/>
        </p:nvCxnSpPr>
        <p:spPr>
          <a:xfrm>
            <a:off x="1127108" y="5795556"/>
            <a:ext cx="449105" cy="0"/>
          </a:xfrm>
          <a:prstGeom prst="straightConnector1">
            <a:avLst/>
          </a:prstGeom>
          <a:ln w="34925">
            <a:tailEnd type="arrow"/>
          </a:ln>
        </p:spPr>
        <p:style>
          <a:lnRef idx="1">
            <a:schemeClr val="accent1"/>
          </a:lnRef>
          <a:fillRef idx="0">
            <a:schemeClr val="accent1"/>
          </a:fillRef>
          <a:effectRef idx="0">
            <a:schemeClr val="accent1"/>
          </a:effectRef>
          <a:fontRef idx="minor">
            <a:schemeClr val="tx1"/>
          </a:fontRef>
        </p:style>
      </p:cxnSp>
      <p:sp>
        <p:nvSpPr>
          <p:cNvPr id="59" name="文本框 58">
            <a:extLst>
              <a:ext uri="{FF2B5EF4-FFF2-40B4-BE49-F238E27FC236}">
                <a16:creationId xmlns:a16="http://schemas.microsoft.com/office/drawing/2014/main" id="{9B9C5392-20E7-12C5-C516-79A64490A960}"/>
              </a:ext>
            </a:extLst>
          </p:cNvPr>
          <p:cNvSpPr txBox="1"/>
          <p:nvPr/>
        </p:nvSpPr>
        <p:spPr>
          <a:xfrm>
            <a:off x="1642911" y="5605623"/>
            <a:ext cx="1525481" cy="369332"/>
          </a:xfrm>
          <a:prstGeom prst="rect">
            <a:avLst/>
          </a:prstGeom>
          <a:noFill/>
        </p:spPr>
        <p:txBody>
          <a:bodyPr wrap="none" rtlCol="0">
            <a:spAutoFit/>
          </a:bodyPr>
          <a:lstStyle/>
          <a:p>
            <a:pPr algn="ctr"/>
            <a:r>
              <a:rPr kumimoji="1" lang="en-US" altLang="zh-CN" dirty="0">
                <a:latin typeface="Calibri" panose="020F0502020204030204" pitchFamily="34" charset="0"/>
                <a:cs typeface="Calibri" panose="020F0502020204030204" pitchFamily="34" charset="0"/>
              </a:rPr>
              <a:t>Flow sampling</a:t>
            </a:r>
            <a:endParaRPr kumimoji="1" lang="zh-CN" altLang="en-US" dirty="0">
              <a:latin typeface="Calibri" panose="020F0502020204030204" pitchFamily="34" charset="0"/>
              <a:cs typeface="Calibri" panose="020F0502020204030204" pitchFamily="34" charset="0"/>
            </a:endParaRPr>
          </a:p>
        </p:txBody>
      </p:sp>
      <p:cxnSp>
        <p:nvCxnSpPr>
          <p:cNvPr id="61" name="直线箭头连接符 60">
            <a:extLst>
              <a:ext uri="{FF2B5EF4-FFF2-40B4-BE49-F238E27FC236}">
                <a16:creationId xmlns:a16="http://schemas.microsoft.com/office/drawing/2014/main" id="{736C2F8B-D978-B210-8A71-1379800A905E}"/>
              </a:ext>
            </a:extLst>
          </p:cNvPr>
          <p:cNvCxnSpPr>
            <a:cxnSpLocks/>
          </p:cNvCxnSpPr>
          <p:nvPr/>
        </p:nvCxnSpPr>
        <p:spPr>
          <a:xfrm>
            <a:off x="3334131" y="5800823"/>
            <a:ext cx="449105" cy="0"/>
          </a:xfrm>
          <a:prstGeom prst="straightConnector1">
            <a:avLst/>
          </a:prstGeom>
          <a:ln w="34925">
            <a:solidFill>
              <a:schemeClr val="accent6"/>
            </a:solidFill>
            <a:tailEnd type="arrow"/>
          </a:ln>
        </p:spPr>
        <p:style>
          <a:lnRef idx="1">
            <a:schemeClr val="accent1"/>
          </a:lnRef>
          <a:fillRef idx="0">
            <a:schemeClr val="accent1"/>
          </a:fillRef>
          <a:effectRef idx="0">
            <a:schemeClr val="accent1"/>
          </a:effectRef>
          <a:fontRef idx="minor">
            <a:schemeClr val="tx1"/>
          </a:fontRef>
        </p:style>
      </p:cxnSp>
      <p:sp>
        <p:nvSpPr>
          <p:cNvPr id="62" name="文本框 61">
            <a:extLst>
              <a:ext uri="{FF2B5EF4-FFF2-40B4-BE49-F238E27FC236}">
                <a16:creationId xmlns:a16="http://schemas.microsoft.com/office/drawing/2014/main" id="{A8CA8F15-3EE3-1E4C-5394-3D2A653C59CB}"/>
              </a:ext>
            </a:extLst>
          </p:cNvPr>
          <p:cNvSpPr txBox="1"/>
          <p:nvPr/>
        </p:nvSpPr>
        <p:spPr>
          <a:xfrm>
            <a:off x="3844392" y="5610890"/>
            <a:ext cx="1495922" cy="369332"/>
          </a:xfrm>
          <a:prstGeom prst="rect">
            <a:avLst/>
          </a:prstGeom>
          <a:noFill/>
        </p:spPr>
        <p:txBody>
          <a:bodyPr wrap="none" rtlCol="0">
            <a:spAutoFit/>
          </a:bodyPr>
          <a:lstStyle/>
          <a:p>
            <a:pPr algn="ctr"/>
            <a:r>
              <a:rPr kumimoji="1" lang="en-US" altLang="zh-CN" dirty="0">
                <a:latin typeface="Calibri" panose="020F0502020204030204" pitchFamily="34" charset="0"/>
                <a:cs typeface="Calibri" panose="020F0502020204030204" pitchFamily="34" charset="0"/>
              </a:rPr>
              <a:t>DCN sampling</a:t>
            </a:r>
            <a:endParaRPr kumimoji="1" lang="zh-CN" altLang="en-US" dirty="0">
              <a:latin typeface="Calibri" panose="020F0502020204030204" pitchFamily="34" charset="0"/>
              <a:cs typeface="Calibri" panose="020F0502020204030204" pitchFamily="34" charset="0"/>
            </a:endParaRPr>
          </a:p>
        </p:txBody>
      </p:sp>
      <p:grpSp>
        <p:nvGrpSpPr>
          <p:cNvPr id="31" name="组合 30">
            <a:extLst>
              <a:ext uri="{FF2B5EF4-FFF2-40B4-BE49-F238E27FC236}">
                <a16:creationId xmlns:a16="http://schemas.microsoft.com/office/drawing/2014/main" id="{7C44A8F2-7005-7292-BE26-D5F69A020B98}"/>
              </a:ext>
            </a:extLst>
          </p:cNvPr>
          <p:cNvGrpSpPr/>
          <p:nvPr/>
        </p:nvGrpSpPr>
        <p:grpSpPr>
          <a:xfrm>
            <a:off x="-33274" y="6535369"/>
            <a:ext cx="12225274" cy="322630"/>
            <a:chOff x="-33274" y="6535369"/>
            <a:chExt cx="12225274" cy="322630"/>
          </a:xfrm>
        </p:grpSpPr>
        <p:sp>
          <p:nvSpPr>
            <p:cNvPr id="32" name="矩形 31">
              <a:extLst>
                <a:ext uri="{FF2B5EF4-FFF2-40B4-BE49-F238E27FC236}">
                  <a16:creationId xmlns:a16="http://schemas.microsoft.com/office/drawing/2014/main" id="{EDCD4041-E0C4-B0B7-E9BF-E1DF12E4C12A}"/>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33" name="矩形 32">
              <a:extLst>
                <a:ext uri="{FF2B5EF4-FFF2-40B4-BE49-F238E27FC236}">
                  <a16:creationId xmlns:a16="http://schemas.microsoft.com/office/drawing/2014/main" id="{910DBA42-650A-8B9F-8692-6806F196FD53}"/>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6" name="矩形 35">
              <a:extLst>
                <a:ext uri="{FF2B5EF4-FFF2-40B4-BE49-F238E27FC236}">
                  <a16:creationId xmlns:a16="http://schemas.microsoft.com/office/drawing/2014/main" id="{ACA82DFC-0DA2-E8C6-F268-68EF72C2447B}"/>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sp>
        <p:nvSpPr>
          <p:cNvPr id="2" name="矩形 1">
            <a:extLst>
              <a:ext uri="{FF2B5EF4-FFF2-40B4-BE49-F238E27FC236}">
                <a16:creationId xmlns:a16="http://schemas.microsoft.com/office/drawing/2014/main" id="{3D3342B9-6577-EF0E-426B-F57692E3BF06}"/>
              </a:ext>
            </a:extLst>
          </p:cNvPr>
          <p:cNvSpPr/>
          <p:nvPr/>
        </p:nvSpPr>
        <p:spPr>
          <a:xfrm>
            <a:off x="6083300" y="4048917"/>
            <a:ext cx="5651500" cy="830997"/>
          </a:xfrm>
          <a:prstGeom prst="rect">
            <a:avLst/>
          </a:prstGeom>
          <a:noFill/>
        </p:spPr>
        <p:txBody>
          <a:bodyPr wrap="square">
            <a:spAutoFit/>
          </a:bodyPr>
          <a:lstStyle/>
          <a:p>
            <a:pPr marL="285750" indent="-285750">
              <a:spcAft>
                <a:spcPts val="1800"/>
              </a:spcAft>
              <a:buFont typeface="Arial" panose="020B0604020202020204" pitchFamily="34" charset="0"/>
              <a:buChar char="•"/>
            </a:pPr>
            <a:r>
              <a:rPr lang="en-US" altLang="zh-CN" sz="2400" dirty="0">
                <a:latin typeface="Calibri" panose="020F0502020204030204" pitchFamily="34" charset="0"/>
                <a:cs typeface="Calibri" panose="020F0502020204030204" pitchFamily="34" charset="0"/>
              </a:rPr>
              <a:t>Using </a:t>
            </a:r>
            <a:r>
              <a:rPr lang="en-US" altLang="zh-CN" sz="2400" b="1" dirty="0">
                <a:latin typeface="Calibri" panose="020F0502020204030204" pitchFamily="34" charset="0"/>
                <a:cs typeface="Calibri" panose="020F0502020204030204" pitchFamily="34" charset="0"/>
              </a:rPr>
              <a:t>deformable convolution </a:t>
            </a:r>
            <a:r>
              <a:rPr lang="en-US" altLang="zh-CN" sz="2400" dirty="0">
                <a:latin typeface="Calibri" panose="020F0502020204030204" pitchFamily="34" charset="0"/>
                <a:cs typeface="Calibri" panose="020F0502020204030204" pitchFamily="34" charset="0"/>
              </a:rPr>
              <a:t>to remedy the defective flow completion results</a:t>
            </a:r>
            <a:endParaRPr lang="zh-CN" altLang="en-US" sz="2400" dirty="0">
              <a:latin typeface="Calibri" panose="020F0502020204030204" pitchFamily="34" charset="0"/>
              <a:cs typeface="Calibri" panose="020F0502020204030204" pitchFamily="34" charset="0"/>
            </a:endParaRPr>
          </a:p>
        </p:txBody>
      </p:sp>
      <p:pic>
        <p:nvPicPr>
          <p:cNvPr id="5" name="音频 4">
            <a:hlinkClick r:id="" action="ppaction://media"/>
            <a:extLst>
              <a:ext uri="{FF2B5EF4-FFF2-40B4-BE49-F238E27FC236}">
                <a16:creationId xmlns:a16="http://schemas.microsoft.com/office/drawing/2014/main" id="{9124D578-2B7A-47C5-8F8F-64C6F685CAE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24400134"/>
      </p:ext>
    </p:extLst>
  </p:cSld>
  <p:clrMapOvr>
    <a:masterClrMapping/>
  </p:clrMapOvr>
  <mc:AlternateContent xmlns:mc="http://schemas.openxmlformats.org/markup-compatibility/2006">
    <mc:Choice xmlns:p14="http://schemas.microsoft.com/office/powerpoint/2010/main" Requires="p14">
      <p:transition spd="slow" p14:dur="2000" advTm="76821"/>
    </mc:Choice>
    <mc:Fallback>
      <p:transition spd="slow" advTm="76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5"/>
                </p:tgtEl>
              </p:cMediaNode>
            </p:audio>
          </p:childTnLst>
        </p:cTn>
      </p:par>
    </p:tnLst>
    <p:bldLst>
      <p:bldP spid="52" grpId="0" animBg="1"/>
      <p:bldP spid="53" grpId="0" animBg="1"/>
      <p:bldP spid="54" grpId="0" animBg="1"/>
      <p:bldP spid="55" grpId="0" animBg="1"/>
      <p:bldP spid="62"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Method: Flow-guided feature propagation</a:t>
            </a:r>
            <a:endParaRPr lang="zh-CN" altLang="en-US">
              <a:solidFill>
                <a:schemeClr val="bg1"/>
              </a:solidFill>
              <a:latin typeface="等线" panose="02010600030101010101" pitchFamily="2" charset="-122"/>
              <a:ea typeface="等线" panose="02010600030101010101" pitchFamily="2" charset="-122"/>
            </a:endParaRPr>
          </a:p>
        </p:txBody>
      </p:sp>
      <p:pic>
        <p:nvPicPr>
          <p:cNvPr id="8" name="图片 7">
            <a:extLst>
              <a:ext uri="{FF2B5EF4-FFF2-40B4-BE49-F238E27FC236}">
                <a16:creationId xmlns:a16="http://schemas.microsoft.com/office/drawing/2014/main" id="{3DDBD637-8DD6-7470-D535-AE3AAC5BEFC9}"/>
              </a:ext>
            </a:extLst>
          </p:cNvPr>
          <p:cNvPicPr>
            <a:picLocks noChangeAspect="1"/>
          </p:cNvPicPr>
          <p:nvPr/>
        </p:nvPicPr>
        <p:blipFill>
          <a:blip r:embed="rId5"/>
          <a:stretch>
            <a:fillRect/>
          </a:stretch>
        </p:blipFill>
        <p:spPr>
          <a:xfrm>
            <a:off x="518612" y="1903980"/>
            <a:ext cx="5118100" cy="4358035"/>
          </a:xfrm>
          <a:prstGeom prst="rect">
            <a:avLst/>
          </a:prstGeom>
        </p:spPr>
      </p:pic>
      <mc:AlternateContent xmlns:mc="http://schemas.openxmlformats.org/markup-compatibility/2006" xmlns:a14="http://schemas.microsoft.com/office/drawing/2010/main">
        <mc:Choice Requires="a14">
          <p:sp>
            <p:nvSpPr>
              <p:cNvPr id="14" name="文本框 13">
                <a:extLst>
                  <a:ext uri="{FF2B5EF4-FFF2-40B4-BE49-F238E27FC236}">
                    <a16:creationId xmlns:a16="http://schemas.microsoft.com/office/drawing/2014/main" id="{BABCCDC5-ECA6-86F5-997E-9AC47E5210E7}"/>
                  </a:ext>
                </a:extLst>
              </p:cNvPr>
              <p:cNvSpPr txBox="1"/>
              <p:nvPr/>
            </p:nvSpPr>
            <p:spPr>
              <a:xfrm>
                <a:off x="6359185" y="4729665"/>
                <a:ext cx="5810245" cy="34740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sz="2000" i="1" smtClean="0">
                              <a:latin typeface="Cambria Math" panose="02040503050406030204" pitchFamily="18" charset="0"/>
                            </a:rPr>
                          </m:ctrlPr>
                        </m:dPr>
                        <m:e>
                          <m:sSub>
                            <m:sSubPr>
                              <m:ctrlPr>
                                <a:rPr kumimoji="1" lang="en-US" altLang="zh-CN" sz="2000" i="1" smtClean="0">
                                  <a:latin typeface="Cambria Math" panose="02040503050406030204" pitchFamily="18" charset="0"/>
                                </a:rPr>
                              </m:ctrlPr>
                            </m:sSubPr>
                            <m:e>
                              <m:r>
                                <a:rPr kumimoji="1" lang="en-US" altLang="zh-CN" sz="2000" b="0" i="1" smtClean="0">
                                  <a:latin typeface="Cambria Math" panose="02040503050406030204" pitchFamily="18" charset="0"/>
                                </a:rPr>
                                <m:t>𝑊</m:t>
                              </m:r>
                            </m:e>
                            <m:sub>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m:t>
                              </m:r>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+1</m:t>
                              </m:r>
                            </m:sub>
                          </m:sSub>
                          <m:r>
                            <a:rPr kumimoji="1" lang="en-US" altLang="zh-CN" sz="2000" b="0" i="1" smtClean="0">
                              <a:latin typeface="Cambria Math" panose="02040503050406030204" pitchFamily="18" charset="0"/>
                            </a:rPr>
                            <m:t>,</m:t>
                          </m:r>
                          <m:sSub>
                            <m:sSubPr>
                              <m:ctrlPr>
                                <a:rPr kumimoji="1" lang="en-US" altLang="zh-CN" sz="2000" b="0" i="1" smtClean="0">
                                  <a:latin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m:t>
                              </m:r>
                              <m:r>
                                <a:rPr kumimoji="1" lang="en-US" altLang="zh-CN" sz="2000" b="0" i="1" smtClean="0">
                                  <a:latin typeface="Cambria Math" panose="02040503050406030204" pitchFamily="18" charset="0"/>
                                </a:rPr>
                                <m:t>𝐹</m:t>
                              </m:r>
                            </m:e>
                            <m:sub>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m:t>
                              </m:r>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+1</m:t>
                              </m:r>
                            </m:sub>
                          </m:sSub>
                        </m:e>
                      </m:d>
                      <m:r>
                        <a:rPr kumimoji="1" lang="en-US" altLang="zh-CN" sz="2000" i="1" smtClean="0">
                          <a:latin typeface="Cambria Math" panose="02040503050406030204" pitchFamily="18" charset="0"/>
                          <a:ea typeface="Cambria Math" panose="02040503050406030204" pitchFamily="18" charset="0"/>
                        </a:rPr>
                        <m:t>=</m:t>
                      </m:r>
                      <m:sSub>
                        <m:sSubPr>
                          <m:ctrlPr>
                            <a:rPr kumimoji="1" lang="en-US" altLang="zh-CN" sz="200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𝐶</m:t>
                          </m:r>
                        </m:e>
                        <m:sub>
                          <m:r>
                            <a:rPr kumimoji="1" lang="en-US" altLang="zh-CN" sz="2000" b="0" i="1" smtClean="0">
                              <a:latin typeface="Cambria Math" panose="02040503050406030204" pitchFamily="18" charset="0"/>
                              <a:ea typeface="Cambria Math" panose="02040503050406030204" pitchFamily="18" charset="0"/>
                            </a:rPr>
                            <m:t>𝑏</m:t>
                          </m:r>
                        </m:sub>
                      </m:sSub>
                      <m:d>
                        <m:dPr>
                          <m:ctrlPr>
                            <a:rPr kumimoji="1" lang="en-US" altLang="zh-CN" sz="2000" i="1" smtClean="0">
                              <a:latin typeface="Cambria Math" panose="02040503050406030204" pitchFamily="18" charset="0"/>
                              <a:ea typeface="Cambria Math" panose="02040503050406030204" pitchFamily="18" charset="0"/>
                            </a:rPr>
                          </m:ctrlPr>
                        </m:dPr>
                        <m:e>
                          <m:sSup>
                            <m:sSupPr>
                              <m:ctrlPr>
                                <a:rPr kumimoji="1" lang="en-US" altLang="zh-CN" sz="2000" i="1" smtClean="0">
                                  <a:latin typeface="Cambria Math" panose="02040503050406030204" pitchFamily="18" charset="0"/>
                                  <a:ea typeface="Cambria Math" panose="02040503050406030204" pitchFamily="18" charset="0"/>
                                </a:rPr>
                              </m:ctrlPr>
                            </m:sSupPr>
                            <m:e>
                              <m:r>
                                <a:rPr kumimoji="1" lang="en-US" altLang="zh-CN" sz="2000" b="0" i="1" smtClean="0">
                                  <a:latin typeface="Cambria Math" panose="02040503050406030204" pitchFamily="18" charset="0"/>
                                  <a:ea typeface="Cambria Math" panose="02040503050406030204" pitchFamily="18" charset="0"/>
                                </a:rPr>
                                <m:t>𝐸</m:t>
                              </m:r>
                            </m:e>
                            <m:sup>
                              <m:r>
                                <a:rPr kumimoji="1" lang="en-US" altLang="zh-CN" sz="2000" b="0" i="1" smtClean="0">
                                  <a:latin typeface="Cambria Math" panose="02040503050406030204" pitchFamily="18" charset="0"/>
                                  <a:ea typeface="Cambria Math" panose="02040503050406030204" pitchFamily="18" charset="0"/>
                                </a:rPr>
                                <m:t>𝑡</m:t>
                              </m:r>
                            </m:sup>
                          </m:sSup>
                          <m:r>
                            <a:rPr kumimoji="1" lang="en-US" altLang="zh-CN" sz="2000" b="0" i="1" smtClean="0">
                              <a:latin typeface="Cambria Math" panose="02040503050406030204" pitchFamily="18" charset="0"/>
                              <a:ea typeface="Cambria Math" panose="02040503050406030204" pitchFamily="18" charset="0"/>
                            </a:rPr>
                            <m:t>,</m:t>
                          </m:r>
                          <m:r>
                            <a:rPr kumimoji="1" lang="en-US" altLang="zh-CN" sz="2000" b="0" i="1" smtClean="0">
                              <a:latin typeface="Cambria Math" panose="02040503050406030204" pitchFamily="18" charset="0"/>
                              <a:ea typeface="Cambria Math" panose="02040503050406030204" pitchFamily="18" charset="0"/>
                            </a:rPr>
                            <m:t>𝑊</m:t>
                          </m:r>
                          <m:d>
                            <m:dPr>
                              <m:ctrlPr>
                                <a:rPr kumimoji="1" lang="en-US" altLang="zh-CN" sz="2000" b="0" i="1" smtClean="0">
                                  <a:latin typeface="Cambria Math" panose="02040503050406030204" pitchFamily="18" charset="0"/>
                                  <a:ea typeface="Cambria Math" panose="02040503050406030204" pitchFamily="18" charset="0"/>
                                </a:rPr>
                              </m:ctrlPr>
                            </m:dPr>
                            <m:e>
                              <m:sSubSup>
                                <m:sSubSupPr>
                                  <m:ctrlPr>
                                    <a:rPr kumimoji="1" lang="en-US" altLang="zh-CN" sz="2000" b="0" i="1" smtClean="0">
                                      <a:latin typeface="Cambria Math" panose="02040503050406030204" pitchFamily="18" charset="0"/>
                                      <a:ea typeface="Cambria Math" panose="02040503050406030204" pitchFamily="18" charset="0"/>
                                    </a:rPr>
                                  </m:ctrlPr>
                                </m:sSubSupPr>
                                <m:e>
                                  <m:acc>
                                    <m:accPr>
                                      <m:chr m:val="̂"/>
                                      <m:ctrlPr>
                                        <a:rPr kumimoji="1" lang="en-US" altLang="zh-CN" sz="2000" b="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𝐸</m:t>
                                      </m:r>
                                    </m:e>
                                  </m:acc>
                                </m:e>
                                <m:sub>
                                  <m:r>
                                    <a:rPr kumimoji="1" lang="en-US" altLang="zh-CN" sz="2000" b="0" i="1" smtClean="0">
                                      <a:latin typeface="Cambria Math" panose="02040503050406030204" pitchFamily="18" charset="0"/>
                                      <a:ea typeface="Cambria Math" panose="02040503050406030204" pitchFamily="18" charset="0"/>
                                    </a:rPr>
                                    <m:t>𝑏</m:t>
                                  </m:r>
                                </m:sub>
                                <m:sup>
                                  <m:r>
                                    <a:rPr kumimoji="1" lang="en-US" altLang="zh-CN" sz="2000" b="0" i="1" smtClean="0">
                                      <a:latin typeface="Cambria Math" panose="02040503050406030204" pitchFamily="18" charset="0"/>
                                      <a:ea typeface="Cambria Math" panose="02040503050406030204" pitchFamily="18" charset="0"/>
                                    </a:rPr>
                                    <m:t>𝑡</m:t>
                                  </m:r>
                                  <m:r>
                                    <a:rPr kumimoji="1" lang="en-US" altLang="zh-CN" sz="2000" b="0" i="1" smtClean="0">
                                      <a:latin typeface="Cambria Math" panose="02040503050406030204" pitchFamily="18" charset="0"/>
                                      <a:ea typeface="Cambria Math" panose="02040503050406030204" pitchFamily="18" charset="0"/>
                                    </a:rPr>
                                    <m:t>+1</m:t>
                                  </m:r>
                                </m:sup>
                              </m:sSubSup>
                              <m:r>
                                <a:rPr kumimoji="1" lang="en-US" altLang="zh-CN" sz="2000" b="0" i="1" smtClean="0">
                                  <a:latin typeface="Cambria Math" panose="02040503050406030204" pitchFamily="18" charset="0"/>
                                  <a:ea typeface="Cambria Math" panose="02040503050406030204" pitchFamily="18" charset="0"/>
                                </a:rPr>
                                <m:t>,</m:t>
                              </m:r>
                              <m:sSub>
                                <m:sSubPr>
                                  <m:ctrlPr>
                                    <a:rPr kumimoji="1" lang="en-US" altLang="zh-CN" sz="2000" i="1">
                                      <a:latin typeface="Cambria Math" panose="02040503050406030204" pitchFamily="18" charset="0"/>
                                    </a:rPr>
                                  </m:ctrlPr>
                                </m:sSubPr>
                                <m:e>
                                  <m:acc>
                                    <m:accPr>
                                      <m:chr m:val="̂"/>
                                      <m:ctrlPr>
                                        <a:rPr kumimoji="1" lang="en-US" altLang="zh-CN" sz="2000" i="1" smtClean="0">
                                          <a:latin typeface="Cambria Math" panose="02040503050406030204" pitchFamily="18" charset="0"/>
                                        </a:rPr>
                                      </m:ctrlPr>
                                    </m:accPr>
                                    <m:e>
                                      <m:r>
                                        <a:rPr kumimoji="1" lang="en-US" altLang="zh-CN" sz="2000" b="0" i="1" smtClean="0">
                                          <a:latin typeface="Cambria Math" panose="02040503050406030204" pitchFamily="18" charset="0"/>
                                        </a:rPr>
                                        <m:t>𝐹</m:t>
                                      </m:r>
                                    </m:e>
                                  </m:acc>
                                </m:e>
                                <m:sub>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m:t>
                                  </m:r>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+1</m:t>
                                  </m:r>
                                </m:sub>
                              </m:sSub>
                            </m:e>
                          </m:d>
                          <m:r>
                            <a:rPr kumimoji="1" lang="en-US" altLang="zh-CN" sz="2000" b="0" i="1" smtClean="0">
                              <a:latin typeface="Cambria Math" panose="02040503050406030204" pitchFamily="18" charset="0"/>
                              <a:ea typeface="Cambria Math" panose="02040503050406030204" pitchFamily="18" charset="0"/>
                            </a:rPr>
                            <m:t>,</m:t>
                          </m:r>
                          <m:sSub>
                            <m:sSubPr>
                              <m:ctrlPr>
                                <a:rPr kumimoji="1" lang="en-US" altLang="zh-CN" sz="2000" i="1">
                                  <a:latin typeface="Cambria Math" panose="02040503050406030204" pitchFamily="18" charset="0"/>
                                </a:rPr>
                              </m:ctrlPr>
                            </m:sSubPr>
                            <m:e>
                              <m:acc>
                                <m:accPr>
                                  <m:chr m:val="̂"/>
                                  <m:ctrlPr>
                                    <a:rPr kumimoji="1" lang="en-US" altLang="zh-CN" sz="2000" i="1">
                                      <a:latin typeface="Cambria Math" panose="02040503050406030204" pitchFamily="18" charset="0"/>
                                    </a:rPr>
                                  </m:ctrlPr>
                                </m:accPr>
                                <m:e>
                                  <m:r>
                                    <a:rPr kumimoji="1" lang="en-US" altLang="zh-CN" sz="2000" i="1">
                                      <a:latin typeface="Cambria Math" panose="02040503050406030204" pitchFamily="18" charset="0"/>
                                    </a:rPr>
                                    <m:t>𝐹</m:t>
                                  </m:r>
                                </m:e>
                              </m:acc>
                            </m:e>
                            <m:sub>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m:t>
                              </m:r>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+1</m:t>
                              </m:r>
                            </m:sub>
                          </m:sSub>
                        </m:e>
                      </m:d>
                    </m:oMath>
                  </m:oMathPara>
                </a14:m>
                <a:endParaRPr kumimoji="1" lang="zh-CN" altLang="en-US" sz="2000">
                  <a:latin typeface="Calibri" panose="020F0502020204030204" pitchFamily="34" charset="0"/>
                  <a:cs typeface="Calibri" panose="020F0502020204030204" pitchFamily="34" charset="0"/>
                </a:endParaRPr>
              </a:p>
            </p:txBody>
          </p:sp>
        </mc:Choice>
        <mc:Fallback xmlns="">
          <p:sp>
            <p:nvSpPr>
              <p:cNvPr id="14" name="文本框 13">
                <a:extLst>
                  <a:ext uri="{FF2B5EF4-FFF2-40B4-BE49-F238E27FC236}">
                    <a16:creationId xmlns:a16="http://schemas.microsoft.com/office/drawing/2014/main" id="{BABCCDC5-ECA6-86F5-997E-9AC47E5210E7}"/>
                  </a:ext>
                </a:extLst>
              </p:cNvPr>
              <p:cNvSpPr txBox="1">
                <a:spLocks noRot="1" noChangeAspect="1" noMove="1" noResize="1" noEditPoints="1" noAdjustHandles="1" noChangeArrowheads="1" noChangeShapeType="1" noTextEdit="1"/>
              </p:cNvSpPr>
              <p:nvPr/>
            </p:nvSpPr>
            <p:spPr>
              <a:xfrm>
                <a:off x="6359185" y="4729665"/>
                <a:ext cx="5810245" cy="347403"/>
              </a:xfrm>
              <a:prstGeom prst="rect">
                <a:avLst/>
              </a:prstGeom>
              <a:blipFill>
                <a:blip r:embed="rId6"/>
                <a:stretch>
                  <a:fillRect t="-10714" b="-14286"/>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5" name="文本框 14">
                <a:extLst>
                  <a:ext uri="{FF2B5EF4-FFF2-40B4-BE49-F238E27FC236}">
                    <a16:creationId xmlns:a16="http://schemas.microsoft.com/office/drawing/2014/main" id="{C19D4A14-32A2-C193-3468-8C6B3CCD4CC9}"/>
                  </a:ext>
                </a:extLst>
              </p:cNvPr>
              <p:cNvSpPr txBox="1"/>
              <p:nvPr/>
            </p:nvSpPr>
            <p:spPr>
              <a:xfrm>
                <a:off x="6388033" y="5545873"/>
                <a:ext cx="5543954" cy="46063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2000" i="1" smtClean="0">
                              <a:latin typeface="Cambria Math" panose="02040503050406030204" pitchFamily="18" charset="0"/>
                              <a:ea typeface="Cambria Math" panose="02040503050406030204" pitchFamily="18" charset="0"/>
                            </a:rPr>
                          </m:ctrlPr>
                        </m:sSubSupPr>
                        <m:e>
                          <m:acc>
                            <m:accPr>
                              <m:chr m:val="̂"/>
                              <m:ctrlPr>
                                <a:rPr kumimoji="1" lang="en-US" altLang="zh-CN" sz="200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𝐸</m:t>
                              </m:r>
                            </m:e>
                          </m:acc>
                        </m:e>
                        <m:sub>
                          <m:r>
                            <a:rPr kumimoji="1" lang="en-US" altLang="zh-CN" sz="2000" b="0" i="1" smtClean="0">
                              <a:latin typeface="Cambria Math" panose="02040503050406030204" pitchFamily="18" charset="0"/>
                              <a:ea typeface="Cambria Math" panose="02040503050406030204" pitchFamily="18" charset="0"/>
                            </a:rPr>
                            <m:t>𝑏</m:t>
                          </m:r>
                        </m:sub>
                        <m:sup>
                          <m:r>
                            <a:rPr kumimoji="1" lang="en-US" altLang="zh-CN" sz="2000" b="0" i="1" smtClean="0">
                              <a:latin typeface="Cambria Math" panose="02040503050406030204" pitchFamily="18" charset="0"/>
                              <a:ea typeface="Cambria Math" panose="02040503050406030204" pitchFamily="18" charset="0"/>
                            </a:rPr>
                            <m:t>𝑡</m:t>
                          </m:r>
                        </m:sup>
                      </m:sSubSup>
                      <m:r>
                        <a:rPr kumimoji="1" lang="en-US" altLang="zh-CN" sz="2000" i="1" smtClean="0">
                          <a:latin typeface="Cambria Math" panose="02040503050406030204" pitchFamily="18" charset="0"/>
                          <a:ea typeface="Cambria Math" panose="02040503050406030204" pitchFamily="18" charset="0"/>
                        </a:rPr>
                        <m:t>=</m:t>
                      </m:r>
                      <m:sSub>
                        <m:sSubPr>
                          <m:ctrlPr>
                            <a:rPr kumimoji="1" lang="en-US" altLang="zh-CN" sz="2000" i="1" smtClean="0">
                              <a:latin typeface="Cambria Math" panose="02040503050406030204" pitchFamily="18" charset="0"/>
                              <a:ea typeface="Cambria Math" panose="02040503050406030204" pitchFamily="18" charset="0"/>
                            </a:rPr>
                          </m:ctrlPr>
                        </m:sSubPr>
                        <m:e>
                          <m:r>
                            <a:rPr kumimoji="1" lang="en-US" altLang="zh-CN" sz="2000" i="1" smtClean="0">
                              <a:latin typeface="Cambria Math" panose="02040503050406030204" pitchFamily="18" charset="0"/>
                              <a:ea typeface="Cambria Math" panose="02040503050406030204" pitchFamily="18" charset="0"/>
                            </a:rPr>
                            <m:t>𝒫</m:t>
                          </m:r>
                        </m:e>
                        <m:sub>
                          <m:r>
                            <a:rPr kumimoji="1" lang="en-US" altLang="zh-CN" sz="2000" b="0" i="1" smtClean="0">
                              <a:latin typeface="Cambria Math" panose="02040503050406030204" pitchFamily="18" charset="0"/>
                              <a:ea typeface="Cambria Math" panose="02040503050406030204" pitchFamily="18" charset="0"/>
                            </a:rPr>
                            <m:t>𝑏</m:t>
                          </m:r>
                        </m:sub>
                      </m:sSub>
                      <m:d>
                        <m:dPr>
                          <m:ctrlPr>
                            <a:rPr kumimoji="1" lang="en-US" altLang="zh-CN" sz="2000" i="1" smtClean="0">
                              <a:latin typeface="Cambria Math" panose="02040503050406030204" pitchFamily="18" charset="0"/>
                              <a:ea typeface="Cambria Math" panose="02040503050406030204" pitchFamily="18" charset="0"/>
                            </a:rPr>
                          </m:ctrlPr>
                        </m:dPr>
                        <m:e>
                          <m:sSup>
                            <m:sSupPr>
                              <m:ctrlPr>
                                <a:rPr kumimoji="1" lang="en-US" altLang="zh-CN" sz="2000" i="1" smtClean="0">
                                  <a:latin typeface="Cambria Math" panose="02040503050406030204" pitchFamily="18" charset="0"/>
                                  <a:ea typeface="Cambria Math" panose="02040503050406030204" pitchFamily="18" charset="0"/>
                                </a:rPr>
                              </m:ctrlPr>
                            </m:sSupPr>
                            <m:e>
                              <m:r>
                                <a:rPr kumimoji="1" lang="en-US" altLang="zh-CN" sz="2000" b="0" i="1" smtClean="0">
                                  <a:latin typeface="Cambria Math" panose="02040503050406030204" pitchFamily="18" charset="0"/>
                                  <a:ea typeface="Cambria Math" panose="02040503050406030204" pitchFamily="18" charset="0"/>
                                </a:rPr>
                                <m:t>𝐸</m:t>
                              </m:r>
                            </m:e>
                            <m:sup>
                              <m:r>
                                <a:rPr kumimoji="1" lang="en-US" altLang="zh-CN" sz="2000" b="0" i="1" smtClean="0">
                                  <a:latin typeface="Cambria Math" panose="02040503050406030204" pitchFamily="18" charset="0"/>
                                  <a:ea typeface="Cambria Math" panose="02040503050406030204" pitchFamily="18" charset="0"/>
                                </a:rPr>
                                <m:t>𝑡</m:t>
                              </m:r>
                            </m:sup>
                          </m:sSup>
                          <m:r>
                            <a:rPr kumimoji="1" lang="en-US" altLang="zh-CN" sz="2000" b="0" i="1" smtClean="0">
                              <a:latin typeface="Cambria Math" panose="02040503050406030204" pitchFamily="18" charset="0"/>
                              <a:ea typeface="Cambria Math" panose="02040503050406030204" pitchFamily="18" charset="0"/>
                            </a:rPr>
                            <m:t>,</m:t>
                          </m:r>
                          <m:sSub>
                            <m:sSubPr>
                              <m:ctrlPr>
                                <a:rPr kumimoji="1" lang="en-US" altLang="zh-CN" sz="2000" b="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𝒟</m:t>
                              </m:r>
                            </m:e>
                            <m:sub>
                              <m:r>
                                <a:rPr kumimoji="1" lang="en-US" altLang="zh-CN" sz="2000" b="0" i="1" smtClean="0">
                                  <a:latin typeface="Cambria Math" panose="02040503050406030204" pitchFamily="18" charset="0"/>
                                  <a:ea typeface="Cambria Math" panose="02040503050406030204" pitchFamily="18" charset="0"/>
                                </a:rPr>
                                <m:t>𝑏</m:t>
                              </m:r>
                            </m:sub>
                          </m:sSub>
                          <m:d>
                            <m:dPr>
                              <m:ctrlPr>
                                <a:rPr kumimoji="1" lang="en-US" altLang="zh-CN" sz="2000" b="0" i="1" smtClean="0">
                                  <a:latin typeface="Cambria Math" panose="02040503050406030204" pitchFamily="18" charset="0"/>
                                  <a:ea typeface="Cambria Math" panose="02040503050406030204" pitchFamily="18" charset="0"/>
                                </a:rPr>
                              </m:ctrlPr>
                            </m:dPr>
                            <m:e>
                              <m:sSubSup>
                                <m:sSubSupPr>
                                  <m:ctrlPr>
                                    <a:rPr kumimoji="1" lang="en-US" altLang="zh-CN" sz="2000" b="0" i="1" smtClean="0">
                                      <a:latin typeface="Cambria Math" panose="02040503050406030204" pitchFamily="18" charset="0"/>
                                      <a:ea typeface="Cambria Math" panose="02040503050406030204" pitchFamily="18" charset="0"/>
                                    </a:rPr>
                                  </m:ctrlPr>
                                </m:sSubSupPr>
                                <m:e>
                                  <m:acc>
                                    <m:accPr>
                                      <m:chr m:val="̂"/>
                                      <m:ctrlPr>
                                        <a:rPr kumimoji="1" lang="en-US" altLang="zh-CN" sz="2000" b="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𝐸</m:t>
                                      </m:r>
                                    </m:e>
                                  </m:acc>
                                </m:e>
                                <m:sub>
                                  <m:r>
                                    <a:rPr kumimoji="1" lang="en-US" altLang="zh-CN" sz="2000" b="0" i="1" smtClean="0">
                                      <a:latin typeface="Cambria Math" panose="02040503050406030204" pitchFamily="18" charset="0"/>
                                      <a:ea typeface="Cambria Math" panose="02040503050406030204" pitchFamily="18" charset="0"/>
                                    </a:rPr>
                                    <m:t>𝑏</m:t>
                                  </m:r>
                                </m:sub>
                                <m:sup>
                                  <m:r>
                                    <a:rPr kumimoji="1" lang="en-US" altLang="zh-CN" sz="2000" b="0" i="1" smtClean="0">
                                      <a:latin typeface="Cambria Math" panose="02040503050406030204" pitchFamily="18" charset="0"/>
                                      <a:ea typeface="Cambria Math" panose="02040503050406030204" pitchFamily="18" charset="0"/>
                                    </a:rPr>
                                    <m:t>𝑡</m:t>
                                  </m:r>
                                  <m:r>
                                    <a:rPr kumimoji="1" lang="en-US" altLang="zh-CN" sz="2000" b="0" i="1" smtClean="0">
                                      <a:latin typeface="Cambria Math" panose="02040503050406030204" pitchFamily="18" charset="0"/>
                                      <a:ea typeface="Cambria Math" panose="02040503050406030204" pitchFamily="18" charset="0"/>
                                    </a:rPr>
                                    <m:t>+1</m:t>
                                  </m:r>
                                </m:sup>
                              </m:sSubSup>
                              <m:r>
                                <a:rPr kumimoji="1" lang="en-US" altLang="zh-CN" sz="2000" b="0" i="1" smtClean="0">
                                  <a:latin typeface="Cambria Math" panose="02040503050406030204" pitchFamily="18" charset="0"/>
                                  <a:ea typeface="Cambria Math" panose="02040503050406030204" pitchFamily="18" charset="0"/>
                                </a:rPr>
                                <m:t>,</m:t>
                              </m:r>
                              <m:sSub>
                                <m:sSubPr>
                                  <m:ctrlPr>
                                    <a:rPr kumimoji="1" lang="en-US" altLang="zh-CN" sz="2000" b="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𝑊</m:t>
                                  </m:r>
                                </m:e>
                                <m:sub>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m:t>
                                  </m:r>
                                  <m:r>
                                    <a:rPr lang="en-US" altLang="zh-CN" sz="2000" i="1">
                                      <a:latin typeface="Cambria Math" panose="02040503050406030204" pitchFamily="18" charset="0"/>
                                      <a:ea typeface="Cambria Math" panose="02040503050406030204" pitchFamily="18" charset="0"/>
                                    </a:rPr>
                                    <m:t>𝑡</m:t>
                                  </m:r>
                                  <m:r>
                                    <a:rPr lang="en-US" altLang="zh-CN" sz="2000" i="1">
                                      <a:latin typeface="Cambria Math" panose="02040503050406030204" pitchFamily="18" charset="0"/>
                                      <a:ea typeface="Cambria Math" panose="02040503050406030204" pitchFamily="18" charset="0"/>
                                    </a:rPr>
                                    <m:t>+1</m:t>
                                  </m:r>
                                </m:sub>
                              </m:sSub>
                              <m:r>
                                <a:rPr kumimoji="1" lang="en-US" altLang="zh-CN" sz="2000" b="0" i="1" smtClean="0">
                                  <a:latin typeface="Cambria Math" panose="02040503050406030204" pitchFamily="18" charset="0"/>
                                  <a:ea typeface="Cambria Math" panose="02040503050406030204" pitchFamily="18" charset="0"/>
                                </a:rPr>
                                <m:t>,</m:t>
                              </m:r>
                              <m:sSub>
                                <m:sSubPr>
                                  <m:ctrlPr>
                                    <a:rPr kumimoji="1" lang="en-US" altLang="zh-CN" sz="2000" i="1" smtClean="0">
                                      <a:solidFill>
                                        <a:srgbClr val="FF0000"/>
                                      </a:solidFill>
                                      <a:latin typeface="Cambria Math" panose="02040503050406030204" pitchFamily="18" charset="0"/>
                                    </a:rPr>
                                  </m:ctrlPr>
                                </m:sSubPr>
                                <m:e>
                                  <m:acc>
                                    <m:accPr>
                                      <m:chr m:val="̂"/>
                                      <m:ctrlPr>
                                        <a:rPr kumimoji="1" lang="en-US" altLang="zh-CN" sz="2000" i="1">
                                          <a:solidFill>
                                            <a:srgbClr val="FF0000"/>
                                          </a:solidFill>
                                          <a:latin typeface="Cambria Math" panose="02040503050406030204" pitchFamily="18" charset="0"/>
                                        </a:rPr>
                                      </m:ctrlPr>
                                    </m:accPr>
                                    <m:e>
                                      <m:r>
                                        <a:rPr kumimoji="1" lang="en-US" altLang="zh-CN" sz="2000" i="1">
                                          <a:solidFill>
                                            <a:srgbClr val="FF0000"/>
                                          </a:solidFill>
                                          <a:latin typeface="Cambria Math" panose="02040503050406030204" pitchFamily="18" charset="0"/>
                                        </a:rPr>
                                        <m:t>𝐹</m:t>
                                      </m:r>
                                    </m:e>
                                  </m:acc>
                                </m:e>
                                <m:sub>
                                  <m:r>
                                    <a:rPr lang="en-US" altLang="zh-CN" sz="2000" i="1">
                                      <a:solidFill>
                                        <a:srgbClr val="FF0000"/>
                                      </a:solidFill>
                                      <a:latin typeface="Cambria Math" panose="02040503050406030204" pitchFamily="18" charset="0"/>
                                      <a:ea typeface="Cambria Math" panose="02040503050406030204" pitchFamily="18" charset="0"/>
                                    </a:rPr>
                                    <m:t>𝑡</m:t>
                                  </m:r>
                                  <m:r>
                                    <a:rPr lang="en-US" altLang="zh-CN" sz="2000" i="1">
                                      <a:solidFill>
                                        <a:srgbClr val="FF0000"/>
                                      </a:solidFill>
                                      <a:latin typeface="Cambria Math" panose="02040503050406030204" pitchFamily="18" charset="0"/>
                                      <a:ea typeface="Cambria Math" panose="02040503050406030204" pitchFamily="18" charset="0"/>
                                    </a:rPr>
                                    <m:t>→</m:t>
                                  </m:r>
                                  <m:r>
                                    <a:rPr lang="en-US" altLang="zh-CN" sz="2000" i="1">
                                      <a:solidFill>
                                        <a:srgbClr val="FF0000"/>
                                      </a:solidFill>
                                      <a:latin typeface="Cambria Math" panose="02040503050406030204" pitchFamily="18" charset="0"/>
                                      <a:ea typeface="Cambria Math" panose="02040503050406030204" pitchFamily="18" charset="0"/>
                                    </a:rPr>
                                    <m:t>𝑡</m:t>
                                  </m:r>
                                  <m:r>
                                    <a:rPr lang="en-US" altLang="zh-CN" sz="2000" i="1">
                                      <a:solidFill>
                                        <a:srgbClr val="FF0000"/>
                                      </a:solidFill>
                                      <a:latin typeface="Cambria Math" panose="02040503050406030204" pitchFamily="18" charset="0"/>
                                      <a:ea typeface="Cambria Math" panose="02040503050406030204" pitchFamily="18" charset="0"/>
                                    </a:rPr>
                                    <m:t>+1</m:t>
                                  </m:r>
                                </m:sub>
                              </m:sSub>
                              <m:r>
                                <a:rPr lang="en-US" altLang="zh-CN" sz="2000" i="1" smtClean="0">
                                  <a:solidFill>
                                    <a:srgbClr val="FF0000"/>
                                  </a:solidFill>
                                  <a:latin typeface="Cambria Math" panose="02040503050406030204" pitchFamily="18" charset="0"/>
                                  <a:ea typeface="Cambria Math" panose="02040503050406030204" pitchFamily="18" charset="0"/>
                                </a:rPr>
                                <m:t>+</m:t>
                              </m:r>
                              <m:r>
                                <m:rPr>
                                  <m:sty m:val="p"/>
                                </m:rPr>
                                <a:rPr lang="el-GR" altLang="zh-CN" sz="2000" i="1" smtClean="0">
                                  <a:solidFill>
                                    <a:srgbClr val="FF0000"/>
                                  </a:solidFill>
                                  <a:latin typeface="Cambria Math" panose="02040503050406030204" pitchFamily="18" charset="0"/>
                                  <a:ea typeface="Cambria Math" panose="02040503050406030204" pitchFamily="18" charset="0"/>
                                </a:rPr>
                                <m:t>Δ</m:t>
                              </m:r>
                              <m:sSub>
                                <m:sSubPr>
                                  <m:ctrlPr>
                                    <a:rPr kumimoji="1" lang="en-US" altLang="zh-CN" sz="2000" i="1">
                                      <a:solidFill>
                                        <a:srgbClr val="FF0000"/>
                                      </a:solidFill>
                                      <a:latin typeface="Cambria Math" panose="02040503050406030204" pitchFamily="18" charset="0"/>
                                    </a:rPr>
                                  </m:ctrlPr>
                                </m:sSubPr>
                                <m:e>
                                  <m:r>
                                    <a:rPr kumimoji="1" lang="en-US" altLang="zh-CN" sz="2000" b="0" i="1" smtClean="0">
                                      <a:solidFill>
                                        <a:srgbClr val="FF0000"/>
                                      </a:solidFill>
                                      <a:latin typeface="Cambria Math" panose="02040503050406030204" pitchFamily="18" charset="0"/>
                                    </a:rPr>
                                    <m:t>𝐹</m:t>
                                  </m:r>
                                </m:e>
                                <m:sub>
                                  <m:r>
                                    <a:rPr lang="en-US" altLang="zh-CN" sz="2000" i="1">
                                      <a:solidFill>
                                        <a:srgbClr val="FF0000"/>
                                      </a:solidFill>
                                      <a:latin typeface="Cambria Math" panose="02040503050406030204" pitchFamily="18" charset="0"/>
                                      <a:ea typeface="Cambria Math" panose="02040503050406030204" pitchFamily="18" charset="0"/>
                                    </a:rPr>
                                    <m:t>𝑡</m:t>
                                  </m:r>
                                  <m:r>
                                    <a:rPr lang="en-US" altLang="zh-CN" sz="2000" i="1">
                                      <a:solidFill>
                                        <a:srgbClr val="FF0000"/>
                                      </a:solidFill>
                                      <a:latin typeface="Cambria Math" panose="02040503050406030204" pitchFamily="18" charset="0"/>
                                      <a:ea typeface="Cambria Math" panose="02040503050406030204" pitchFamily="18" charset="0"/>
                                    </a:rPr>
                                    <m:t>→</m:t>
                                  </m:r>
                                  <m:r>
                                    <a:rPr lang="en-US" altLang="zh-CN" sz="2000" i="1">
                                      <a:solidFill>
                                        <a:srgbClr val="FF0000"/>
                                      </a:solidFill>
                                      <a:latin typeface="Cambria Math" panose="02040503050406030204" pitchFamily="18" charset="0"/>
                                      <a:ea typeface="Cambria Math" panose="02040503050406030204" pitchFamily="18" charset="0"/>
                                    </a:rPr>
                                    <m:t>𝑡</m:t>
                                  </m:r>
                                  <m:r>
                                    <a:rPr lang="en-US" altLang="zh-CN" sz="2000" i="1">
                                      <a:solidFill>
                                        <a:srgbClr val="FF0000"/>
                                      </a:solidFill>
                                      <a:latin typeface="Cambria Math" panose="02040503050406030204" pitchFamily="18" charset="0"/>
                                      <a:ea typeface="Cambria Math" panose="02040503050406030204" pitchFamily="18" charset="0"/>
                                    </a:rPr>
                                    <m:t>+1</m:t>
                                  </m:r>
                                </m:sub>
                              </m:sSub>
                            </m:e>
                          </m:d>
                        </m:e>
                      </m:d>
                    </m:oMath>
                  </m:oMathPara>
                </a14:m>
                <a:endParaRPr kumimoji="1" lang="zh-CN" altLang="en-US" sz="2000" dirty="0">
                  <a:latin typeface="Calibri" panose="020F0502020204030204" pitchFamily="34" charset="0"/>
                  <a:cs typeface="Calibri" panose="020F0502020204030204" pitchFamily="34" charset="0"/>
                </a:endParaRPr>
              </a:p>
            </p:txBody>
          </p:sp>
        </mc:Choice>
        <mc:Fallback xmlns="">
          <p:sp>
            <p:nvSpPr>
              <p:cNvPr id="15" name="文本框 14">
                <a:extLst>
                  <a:ext uri="{FF2B5EF4-FFF2-40B4-BE49-F238E27FC236}">
                    <a16:creationId xmlns:a16="http://schemas.microsoft.com/office/drawing/2014/main" id="{C19D4A14-32A2-C193-3468-8C6B3CCD4CC9}"/>
                  </a:ext>
                </a:extLst>
              </p:cNvPr>
              <p:cNvSpPr txBox="1">
                <a:spLocks noRot="1" noChangeAspect="1" noMove="1" noResize="1" noEditPoints="1" noAdjustHandles="1" noChangeArrowheads="1" noChangeShapeType="1" noTextEdit="1"/>
              </p:cNvSpPr>
              <p:nvPr/>
            </p:nvSpPr>
            <p:spPr>
              <a:xfrm>
                <a:off x="6388033" y="5545873"/>
                <a:ext cx="5543954" cy="460639"/>
              </a:xfrm>
              <a:prstGeom prst="rect">
                <a:avLst/>
              </a:prstGeom>
              <a:blipFill>
                <a:blip r:embed="rId7"/>
                <a:stretch>
                  <a:fillRect l="-686"/>
                </a:stretch>
              </a:blipFill>
            </p:spPr>
            <p:txBody>
              <a:bodyPr/>
              <a:lstStyle/>
              <a:p>
                <a:r>
                  <a:rPr lang="zh-CN" altLang="en-US">
                    <a:noFill/>
                  </a:rPr>
                  <a:t> </a:t>
                </a:r>
              </a:p>
            </p:txBody>
          </p:sp>
        </mc:Fallback>
      </mc:AlternateContent>
      <p:sp>
        <p:nvSpPr>
          <p:cNvPr id="17" name="文本框 16">
            <a:extLst>
              <a:ext uri="{FF2B5EF4-FFF2-40B4-BE49-F238E27FC236}">
                <a16:creationId xmlns:a16="http://schemas.microsoft.com/office/drawing/2014/main" id="{5AD787AD-D48A-12CA-00AB-5944548E6ECE}"/>
              </a:ext>
            </a:extLst>
          </p:cNvPr>
          <p:cNvSpPr txBox="1"/>
          <p:nvPr/>
        </p:nvSpPr>
        <p:spPr>
          <a:xfrm>
            <a:off x="8381981" y="6105985"/>
            <a:ext cx="3787449" cy="369332"/>
          </a:xfrm>
          <a:prstGeom prst="rect">
            <a:avLst/>
          </a:prstGeom>
          <a:noFill/>
        </p:spPr>
        <p:txBody>
          <a:bodyPr wrap="square">
            <a:spAutoFit/>
          </a:bodyPr>
          <a:lstStyle/>
          <a:p>
            <a:pPr algn="r"/>
            <a:r>
              <a:rPr lang="en-US" altLang="zh-CN" dirty="0" err="1">
                <a:latin typeface="Calibri" panose="020F0502020204030204" pitchFamily="34" charset="0"/>
                <a:ea typeface="微软雅黑" panose="020B0503020204020204" pitchFamily="34" charset="-122"/>
                <a:cs typeface="Calibri" panose="020F0502020204030204" pitchFamily="34" charset="0"/>
              </a:rPr>
              <a:t>BasicVSR</a:t>
            </a:r>
            <a:r>
              <a:rPr lang="en-US" altLang="zh-CN" dirty="0">
                <a:latin typeface="Calibri" panose="020F0502020204030204" pitchFamily="34" charset="0"/>
                <a:ea typeface="微软雅黑" panose="020B0503020204020204" pitchFamily="34" charset="-122"/>
                <a:cs typeface="Calibri" panose="020F0502020204030204" pitchFamily="34" charset="0"/>
              </a:rPr>
              <a:t>++ [Chan </a:t>
            </a:r>
            <a:r>
              <a:rPr lang="en-US" altLang="zh-CN" i="1" dirty="0">
                <a:latin typeface="Calibri" panose="020F0502020204030204" pitchFamily="34" charset="0"/>
                <a:ea typeface="微软雅黑" panose="020B0503020204020204" pitchFamily="34" charset="-122"/>
                <a:cs typeface="Calibri" panose="020F0502020204030204" pitchFamily="34" charset="0"/>
              </a:rPr>
              <a:t>et al. </a:t>
            </a:r>
            <a:r>
              <a:rPr lang="en-US" altLang="zh-CN" dirty="0">
                <a:latin typeface="Calibri" panose="020F0502020204030204" pitchFamily="34" charset="0"/>
                <a:ea typeface="微软雅黑" panose="020B0503020204020204" pitchFamily="34" charset="-122"/>
                <a:cs typeface="Calibri" panose="020F0502020204030204" pitchFamily="34" charset="0"/>
              </a:rPr>
              <a:t>CVPR22]</a:t>
            </a:r>
            <a:r>
              <a:rPr lang="en-US" altLang="zh-CN" b="1" dirty="0">
                <a:latin typeface="Calibri" panose="020F0502020204030204" pitchFamily="34" charset="0"/>
                <a:ea typeface="微软雅黑" panose="020B0503020204020204" pitchFamily="34" charset="-122"/>
                <a:cs typeface="Calibri" panose="020F0502020204030204" pitchFamily="34" charset="0"/>
              </a:rPr>
              <a:t> </a:t>
            </a:r>
            <a:endParaRPr lang="zh-CN" altLang="en-US" sz="2000" dirty="0">
              <a:latin typeface="Calibri" panose="020F0502020204030204" pitchFamily="34" charset="0"/>
              <a:cs typeface="Calibri" panose="020F0502020204030204" pitchFamily="34" charset="0"/>
            </a:endParaRPr>
          </a:p>
        </p:txBody>
      </p:sp>
      <p:sp>
        <p:nvSpPr>
          <p:cNvPr id="21" name="文本框 20">
            <a:extLst>
              <a:ext uri="{FF2B5EF4-FFF2-40B4-BE49-F238E27FC236}">
                <a16:creationId xmlns:a16="http://schemas.microsoft.com/office/drawing/2014/main" id="{56E6F8A0-F0E6-649A-DF01-BCBBC5651DC6}"/>
              </a:ext>
            </a:extLst>
          </p:cNvPr>
          <p:cNvSpPr txBox="1"/>
          <p:nvPr/>
        </p:nvSpPr>
        <p:spPr>
          <a:xfrm>
            <a:off x="6269378" y="4360333"/>
            <a:ext cx="2703561" cy="400110"/>
          </a:xfrm>
          <a:prstGeom prst="rect">
            <a:avLst/>
          </a:prstGeom>
          <a:noFill/>
        </p:spPr>
        <p:txBody>
          <a:bodyPr wrap="none" rtlCol="0">
            <a:spAutoFit/>
          </a:bodyPr>
          <a:lstStyle/>
          <a:p>
            <a:r>
              <a:rPr lang="en-US" altLang="zh-CN" sz="2000" dirty="0">
                <a:latin typeface="Calibri" panose="020F0502020204030204" pitchFamily="34" charset="0"/>
                <a:cs typeface="Calibri" panose="020F0502020204030204" pitchFamily="34" charset="0"/>
              </a:rPr>
              <a:t>Estimate residual offset:</a:t>
            </a:r>
            <a:endParaRPr lang="zh-CN" altLang="en-US" sz="2000" dirty="0">
              <a:latin typeface="Calibri" panose="020F0502020204030204" pitchFamily="34" charset="0"/>
              <a:cs typeface="Calibri" panose="020F0502020204030204" pitchFamily="34" charset="0"/>
            </a:endParaRPr>
          </a:p>
        </p:txBody>
      </p:sp>
      <p:sp>
        <p:nvSpPr>
          <p:cNvPr id="22" name="文本框 21">
            <a:extLst>
              <a:ext uri="{FF2B5EF4-FFF2-40B4-BE49-F238E27FC236}">
                <a16:creationId xmlns:a16="http://schemas.microsoft.com/office/drawing/2014/main" id="{7BDE5864-75AA-0315-824E-D4C48CF77AC5}"/>
              </a:ext>
            </a:extLst>
          </p:cNvPr>
          <p:cNvSpPr txBox="1"/>
          <p:nvPr/>
        </p:nvSpPr>
        <p:spPr>
          <a:xfrm>
            <a:off x="6269378" y="5176541"/>
            <a:ext cx="3239733" cy="400110"/>
          </a:xfrm>
          <a:prstGeom prst="rect">
            <a:avLst/>
          </a:prstGeom>
          <a:noFill/>
        </p:spPr>
        <p:txBody>
          <a:bodyPr wrap="none" rtlCol="0">
            <a:spAutoFit/>
          </a:bodyPr>
          <a:lstStyle/>
          <a:p>
            <a:r>
              <a:rPr lang="en-US" altLang="zh-CN" sz="2000">
                <a:latin typeface="Calibri" panose="020F0502020204030204" pitchFamily="34" charset="0"/>
                <a:cs typeface="Calibri" panose="020F0502020204030204" pitchFamily="34" charset="0"/>
              </a:rPr>
              <a:t>Perform feature propagation:</a:t>
            </a:r>
            <a:endParaRPr lang="zh-CN" altLang="en-US" sz="2000">
              <a:latin typeface="Calibri" panose="020F0502020204030204" pitchFamily="34" charset="0"/>
              <a:cs typeface="Calibri" panose="020F0502020204030204" pitchFamily="34" charset="0"/>
            </a:endParaRPr>
          </a:p>
        </p:txBody>
      </p:sp>
      <p:grpSp>
        <p:nvGrpSpPr>
          <p:cNvPr id="18" name="组合 17">
            <a:extLst>
              <a:ext uri="{FF2B5EF4-FFF2-40B4-BE49-F238E27FC236}">
                <a16:creationId xmlns:a16="http://schemas.microsoft.com/office/drawing/2014/main" id="{8398AFD6-B333-13D0-91FF-FD2854559746}"/>
              </a:ext>
            </a:extLst>
          </p:cNvPr>
          <p:cNvGrpSpPr/>
          <p:nvPr/>
        </p:nvGrpSpPr>
        <p:grpSpPr>
          <a:xfrm>
            <a:off x="2761909" y="1161540"/>
            <a:ext cx="6668181" cy="635794"/>
            <a:chOff x="2012157" y="1314450"/>
            <a:chExt cx="6668181" cy="635794"/>
          </a:xfrm>
        </p:grpSpPr>
        <p:sp>
          <p:nvSpPr>
            <p:cNvPr id="20" name="矩形: 圆角 5">
              <a:extLst>
                <a:ext uri="{FF2B5EF4-FFF2-40B4-BE49-F238E27FC236}">
                  <a16:creationId xmlns:a16="http://schemas.microsoft.com/office/drawing/2014/main" id="{1E64F7AA-EA07-99BE-8919-E835983A5CCE}"/>
                </a:ext>
              </a:extLst>
            </p:cNvPr>
            <p:cNvSpPr/>
            <p:nvPr/>
          </p:nvSpPr>
          <p:spPr>
            <a:xfrm>
              <a:off x="4515588" y="1314450"/>
              <a:ext cx="166131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Feature propagation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3" name="矩形: 圆角 6">
              <a:extLst>
                <a:ext uri="{FF2B5EF4-FFF2-40B4-BE49-F238E27FC236}">
                  <a16:creationId xmlns:a16="http://schemas.microsoft.com/office/drawing/2014/main" id="{42D69FDC-6DB1-F07C-F891-0063668D1D05}"/>
                </a:ext>
              </a:extLst>
            </p:cNvPr>
            <p:cNvSpPr/>
            <p:nvPr/>
          </p:nvSpPr>
          <p:spPr>
            <a:xfrm>
              <a:off x="2012157" y="131445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4" name="矩形: 圆角 7">
              <a:extLst>
                <a:ext uri="{FF2B5EF4-FFF2-40B4-BE49-F238E27FC236}">
                  <a16:creationId xmlns:a16="http://schemas.microsoft.com/office/drawing/2014/main" id="{CFDDA81D-A001-685D-1AFD-B7CEA7A4A009}"/>
                </a:ext>
              </a:extLst>
            </p:cNvPr>
            <p:cNvSpPr/>
            <p:nvPr/>
          </p:nvSpPr>
          <p:spPr>
            <a:xfrm>
              <a:off x="7082518" y="131445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grpSp>
      <p:sp>
        <p:nvSpPr>
          <p:cNvPr id="25" name="矩形 24">
            <a:extLst>
              <a:ext uri="{FF2B5EF4-FFF2-40B4-BE49-F238E27FC236}">
                <a16:creationId xmlns:a16="http://schemas.microsoft.com/office/drawing/2014/main" id="{7ADE7AE1-3376-04CA-64C2-B708B938A599}"/>
              </a:ext>
            </a:extLst>
          </p:cNvPr>
          <p:cNvSpPr/>
          <p:nvPr/>
        </p:nvSpPr>
        <p:spPr>
          <a:xfrm>
            <a:off x="7402286" y="1069770"/>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sp>
        <p:nvSpPr>
          <p:cNvPr id="26" name="矩形 25">
            <a:extLst>
              <a:ext uri="{FF2B5EF4-FFF2-40B4-BE49-F238E27FC236}">
                <a16:creationId xmlns:a16="http://schemas.microsoft.com/office/drawing/2014/main" id="{DD5604C8-5F0E-6BEF-56CF-BD7A4C9AC202}"/>
              </a:ext>
            </a:extLst>
          </p:cNvPr>
          <p:cNvSpPr/>
          <p:nvPr/>
        </p:nvSpPr>
        <p:spPr>
          <a:xfrm>
            <a:off x="2470434" y="1102427"/>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grpSp>
        <p:nvGrpSpPr>
          <p:cNvPr id="27" name="组合 26">
            <a:extLst>
              <a:ext uri="{FF2B5EF4-FFF2-40B4-BE49-F238E27FC236}">
                <a16:creationId xmlns:a16="http://schemas.microsoft.com/office/drawing/2014/main" id="{DD3AEBDF-2849-E190-791F-D68CFF35F6F8}"/>
              </a:ext>
            </a:extLst>
          </p:cNvPr>
          <p:cNvGrpSpPr/>
          <p:nvPr/>
        </p:nvGrpSpPr>
        <p:grpSpPr>
          <a:xfrm>
            <a:off x="-33274" y="6535369"/>
            <a:ext cx="12225274" cy="322630"/>
            <a:chOff x="-33274" y="6535369"/>
            <a:chExt cx="12225274" cy="322630"/>
          </a:xfrm>
        </p:grpSpPr>
        <p:sp>
          <p:nvSpPr>
            <p:cNvPr id="28" name="矩形 27">
              <a:extLst>
                <a:ext uri="{FF2B5EF4-FFF2-40B4-BE49-F238E27FC236}">
                  <a16:creationId xmlns:a16="http://schemas.microsoft.com/office/drawing/2014/main" id="{252DDDDA-C0E2-3424-DE89-B61929FD975D}"/>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29" name="矩形 28">
              <a:extLst>
                <a:ext uri="{FF2B5EF4-FFF2-40B4-BE49-F238E27FC236}">
                  <a16:creationId xmlns:a16="http://schemas.microsoft.com/office/drawing/2014/main" id="{D4454C31-162E-9990-35A3-2A4B6C81EBF1}"/>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0" name="矩形 29">
              <a:extLst>
                <a:ext uri="{FF2B5EF4-FFF2-40B4-BE49-F238E27FC236}">
                  <a16:creationId xmlns:a16="http://schemas.microsoft.com/office/drawing/2014/main" id="{A64262B8-4489-FEDF-CE1C-3EF6B0ECEE2E}"/>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sp>
        <p:nvSpPr>
          <p:cNvPr id="31" name="文本框 30">
            <a:extLst>
              <a:ext uri="{FF2B5EF4-FFF2-40B4-BE49-F238E27FC236}">
                <a16:creationId xmlns:a16="http://schemas.microsoft.com/office/drawing/2014/main" id="{A584641A-8F96-BC04-2586-6FB1698BA7A2}"/>
              </a:ext>
            </a:extLst>
          </p:cNvPr>
          <p:cNvSpPr txBox="1"/>
          <p:nvPr/>
        </p:nvSpPr>
        <p:spPr>
          <a:xfrm>
            <a:off x="6083300" y="2192013"/>
            <a:ext cx="5761567" cy="830997"/>
          </a:xfrm>
          <a:prstGeom prst="rect">
            <a:avLst/>
          </a:prstGeom>
          <a:noFill/>
        </p:spPr>
        <p:txBody>
          <a:bodyPr wrap="square">
            <a:spAutoFit/>
          </a:bodyPr>
          <a:lstStyle>
            <a:defPPr>
              <a:defRPr lang="zh-CN"/>
            </a:defPPr>
            <a:lvl1pPr marL="285750" indent="-285750">
              <a:spcAft>
                <a:spcPts val="1800"/>
              </a:spcAft>
              <a:buFont typeface="Arial" panose="020B0604020202020204" pitchFamily="34" charset="0"/>
              <a:buChar char="•"/>
              <a:defRPr sz="2200" b="0" i="0" u="none" strike="noStrike" baseline="0">
                <a:latin typeface="Calibri" panose="020F0502020204030204" pitchFamily="34" charset="0"/>
              </a:defRPr>
            </a:lvl1pPr>
          </a:lstStyle>
          <a:p>
            <a:r>
              <a:rPr lang="en-US" altLang="zh-CN" sz="2400" dirty="0">
                <a:cs typeface="Calibri" panose="020F0502020204030204" pitchFamily="34" charset="0"/>
              </a:rPr>
              <a:t>Performing bidirectional propagation on the </a:t>
            </a:r>
            <a:r>
              <a:rPr lang="en-US" altLang="zh-CN" sz="2400" b="1" dirty="0">
                <a:cs typeface="Calibri" panose="020F0502020204030204" pitchFamily="34" charset="0"/>
              </a:rPr>
              <a:t>feature space</a:t>
            </a:r>
          </a:p>
        </p:txBody>
      </p:sp>
      <p:sp>
        <p:nvSpPr>
          <p:cNvPr id="32" name="矩形 31">
            <a:extLst>
              <a:ext uri="{FF2B5EF4-FFF2-40B4-BE49-F238E27FC236}">
                <a16:creationId xmlns:a16="http://schemas.microsoft.com/office/drawing/2014/main" id="{39C6EE2D-11C3-6AB4-22C3-A939C384E581}"/>
              </a:ext>
            </a:extLst>
          </p:cNvPr>
          <p:cNvSpPr/>
          <p:nvPr/>
        </p:nvSpPr>
        <p:spPr>
          <a:xfrm>
            <a:off x="6083300" y="3256178"/>
            <a:ext cx="5651500" cy="830997"/>
          </a:xfrm>
          <a:prstGeom prst="rect">
            <a:avLst/>
          </a:prstGeom>
          <a:noFill/>
        </p:spPr>
        <p:txBody>
          <a:bodyPr wrap="square">
            <a:spAutoFit/>
          </a:bodyPr>
          <a:lstStyle/>
          <a:p>
            <a:pPr marL="285750" indent="-285750">
              <a:spcAft>
                <a:spcPts val="1800"/>
              </a:spcAft>
              <a:buFont typeface="Arial" panose="020B0604020202020204" pitchFamily="34" charset="0"/>
              <a:buChar char="•"/>
            </a:pPr>
            <a:r>
              <a:rPr lang="en-US" altLang="zh-CN" sz="2400" dirty="0">
                <a:latin typeface="Calibri" panose="020F0502020204030204" pitchFamily="34" charset="0"/>
                <a:cs typeface="Calibri" panose="020F0502020204030204" pitchFamily="34" charset="0"/>
              </a:rPr>
              <a:t>Using </a:t>
            </a:r>
            <a:r>
              <a:rPr lang="en-US" altLang="zh-CN" sz="2400" b="1" dirty="0">
                <a:latin typeface="Calibri" panose="020F0502020204030204" pitchFamily="34" charset="0"/>
                <a:cs typeface="Calibri" panose="020F0502020204030204" pitchFamily="34" charset="0"/>
              </a:rPr>
              <a:t>deformable convolution </a:t>
            </a:r>
            <a:r>
              <a:rPr lang="en-US" altLang="zh-CN" sz="2400" dirty="0">
                <a:latin typeface="Calibri" panose="020F0502020204030204" pitchFamily="34" charset="0"/>
                <a:cs typeface="Calibri" panose="020F0502020204030204" pitchFamily="34" charset="0"/>
              </a:rPr>
              <a:t>to remedy the defective flow completion results</a:t>
            </a:r>
            <a:endParaRPr lang="zh-CN" altLang="en-US" sz="2400" dirty="0">
              <a:latin typeface="Calibri" panose="020F0502020204030204" pitchFamily="34" charset="0"/>
              <a:cs typeface="Calibri" panose="020F0502020204030204" pitchFamily="34" charset="0"/>
            </a:endParaRPr>
          </a:p>
        </p:txBody>
      </p:sp>
      <p:pic>
        <p:nvPicPr>
          <p:cNvPr id="5" name="音频 4">
            <a:hlinkClick r:id="" action="ppaction://media"/>
            <a:extLst>
              <a:ext uri="{FF2B5EF4-FFF2-40B4-BE49-F238E27FC236}">
                <a16:creationId xmlns:a16="http://schemas.microsoft.com/office/drawing/2014/main" id="{4F45B52A-EB30-43A1-8D4E-AEAECDB509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169938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7610">
        <p159:morph option="byObject"/>
      </p:transition>
    </mc:Choice>
    <mc:Fallback>
      <p:transition spd="slow" advTm="176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Method: Temporal focal transformer</a:t>
            </a:r>
            <a:endParaRPr lang="zh-CN" altLang="en-US">
              <a:solidFill>
                <a:schemeClr val="bg1"/>
              </a:solidFill>
              <a:latin typeface="等线" panose="02010600030101010101" pitchFamily="2" charset="-122"/>
              <a:ea typeface="等线" panose="02010600030101010101" pitchFamily="2" charset="-122"/>
            </a:endParaRPr>
          </a:p>
        </p:txBody>
      </p:sp>
      <p:sp>
        <p:nvSpPr>
          <p:cNvPr id="13" name="矩形 12">
            <a:extLst>
              <a:ext uri="{FF2B5EF4-FFF2-40B4-BE49-F238E27FC236}">
                <a16:creationId xmlns:a16="http://schemas.microsoft.com/office/drawing/2014/main" id="{D675E23F-2534-12F1-A0D8-F1C526431AE8}"/>
              </a:ext>
            </a:extLst>
          </p:cNvPr>
          <p:cNvSpPr/>
          <p:nvPr/>
        </p:nvSpPr>
        <p:spPr>
          <a:xfrm>
            <a:off x="2188339" y="1042817"/>
            <a:ext cx="5191125"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latin typeface="Calibri" panose="020F0502020204030204" pitchFamily="34" charset="0"/>
              <a:cs typeface="Calibri" panose="020F0502020204030204" pitchFamily="34" charset="0"/>
            </a:endParaRPr>
          </a:p>
        </p:txBody>
      </p:sp>
      <p:sp>
        <p:nvSpPr>
          <p:cNvPr id="18" name="文本框 17">
            <a:extLst>
              <a:ext uri="{FF2B5EF4-FFF2-40B4-BE49-F238E27FC236}">
                <a16:creationId xmlns:a16="http://schemas.microsoft.com/office/drawing/2014/main" id="{98942468-A4CC-97B2-0E26-408406B38819}"/>
              </a:ext>
            </a:extLst>
          </p:cNvPr>
          <p:cNvSpPr txBox="1"/>
          <p:nvPr/>
        </p:nvSpPr>
        <p:spPr>
          <a:xfrm>
            <a:off x="1575862" y="5247843"/>
            <a:ext cx="9070211" cy="830997"/>
          </a:xfrm>
          <a:prstGeom prst="rect">
            <a:avLst/>
          </a:prstGeom>
          <a:noFill/>
        </p:spPr>
        <p:txBody>
          <a:bodyPr wrap="square">
            <a:spAutoFit/>
          </a:bodyPr>
          <a:lstStyle/>
          <a:p>
            <a:pPr marL="285750" indent="-285750">
              <a:spcAft>
                <a:spcPts val="1800"/>
              </a:spcAft>
              <a:buFont typeface="Arial" panose="020B0604020202020204" pitchFamily="34" charset="0"/>
              <a:buChar char="•"/>
            </a:pPr>
            <a:r>
              <a:rPr lang="en-US" altLang="zh-CN" sz="2400" b="0" i="0" u="none" strike="noStrike" baseline="0" dirty="0">
                <a:latin typeface="Calibri" panose="020F0502020204030204" pitchFamily="34" charset="0"/>
                <a:cs typeface="Calibri" panose="020F0502020204030204" pitchFamily="34" charset="0"/>
              </a:rPr>
              <a:t>Performing the </a:t>
            </a:r>
            <a:r>
              <a:rPr lang="en-US" altLang="zh-CN" sz="2400" b="1" i="0" u="none" strike="noStrike" baseline="0" dirty="0">
                <a:latin typeface="Calibri" panose="020F0502020204030204" pitchFamily="34" charset="0"/>
                <a:cs typeface="Calibri" panose="020F0502020204030204" pitchFamily="34" charset="0"/>
              </a:rPr>
              <a:t>fine-grained </a:t>
            </a:r>
            <a:r>
              <a:rPr lang="en-US" altLang="zh-CN" sz="2400" b="0" i="0" u="none" strike="noStrike" baseline="0" dirty="0">
                <a:latin typeface="Calibri" panose="020F0502020204030204" pitchFamily="34" charset="0"/>
                <a:cs typeface="Calibri" panose="020F0502020204030204" pitchFamily="34" charset="0"/>
              </a:rPr>
              <a:t>self-attention only in </a:t>
            </a:r>
            <a:r>
              <a:rPr lang="en-US" altLang="zh-CN" sz="2400" b="1" i="0" u="none" strike="noStrike" baseline="0" dirty="0">
                <a:latin typeface="Calibri" panose="020F0502020204030204" pitchFamily="34" charset="0"/>
                <a:cs typeface="Calibri" panose="020F0502020204030204" pitchFamily="34" charset="0"/>
              </a:rPr>
              <a:t>local regions </a:t>
            </a:r>
            <a:r>
              <a:rPr lang="en-US" altLang="zh-CN" sz="2400" b="0" i="0" u="none" strike="noStrike" baseline="0" dirty="0">
                <a:latin typeface="Calibri" panose="020F0502020204030204" pitchFamily="34" charset="0"/>
                <a:cs typeface="Calibri" panose="020F0502020204030204" pitchFamily="34" charset="0"/>
              </a:rPr>
              <a:t>while the </a:t>
            </a:r>
            <a:r>
              <a:rPr lang="en-US" altLang="zh-CN" sz="2400" b="1" i="0" u="none" strike="noStrike" baseline="0" dirty="0">
                <a:latin typeface="Calibri" panose="020F0502020204030204" pitchFamily="34" charset="0"/>
                <a:cs typeface="Calibri" panose="020F0502020204030204" pitchFamily="34" charset="0"/>
              </a:rPr>
              <a:t>coarse-grained </a:t>
            </a:r>
            <a:r>
              <a:rPr lang="en-US" altLang="zh-CN" sz="2400" b="0" i="0" u="none" strike="noStrike" baseline="0" dirty="0">
                <a:latin typeface="Calibri" panose="020F0502020204030204" pitchFamily="34" charset="0"/>
                <a:cs typeface="Calibri" panose="020F0502020204030204" pitchFamily="34" charset="0"/>
              </a:rPr>
              <a:t>attentions </a:t>
            </a:r>
            <a:r>
              <a:rPr lang="en-US" altLang="zh-CN" sz="2400" b="1" i="0" u="none" strike="noStrike" baseline="0" dirty="0">
                <a:latin typeface="Calibri" panose="020F0502020204030204" pitchFamily="34" charset="0"/>
                <a:cs typeface="Calibri" panose="020F0502020204030204" pitchFamily="34" charset="0"/>
              </a:rPr>
              <a:t>globally </a:t>
            </a:r>
            <a:endParaRPr lang="en-US" altLang="zh-CN" sz="2400" b="1" dirty="0">
              <a:latin typeface="Calibri" panose="020F0502020204030204" pitchFamily="34" charset="0"/>
              <a:cs typeface="Calibri" panose="020F0502020204030204" pitchFamily="34" charset="0"/>
            </a:endParaRPr>
          </a:p>
        </p:txBody>
      </p:sp>
      <p:sp>
        <p:nvSpPr>
          <p:cNvPr id="21" name="文本框 20">
            <a:extLst>
              <a:ext uri="{FF2B5EF4-FFF2-40B4-BE49-F238E27FC236}">
                <a16:creationId xmlns:a16="http://schemas.microsoft.com/office/drawing/2014/main" id="{DC90FDC0-2C4D-81E5-6013-80DA3137118B}"/>
              </a:ext>
            </a:extLst>
          </p:cNvPr>
          <p:cNvSpPr txBox="1"/>
          <p:nvPr/>
        </p:nvSpPr>
        <p:spPr>
          <a:xfrm>
            <a:off x="3408756" y="6105993"/>
            <a:ext cx="5374485" cy="369332"/>
          </a:xfrm>
          <a:prstGeom prst="rect">
            <a:avLst/>
          </a:prstGeom>
          <a:noFill/>
        </p:spPr>
        <p:txBody>
          <a:bodyPr wrap="none" rtlCol="0">
            <a:spAutoFit/>
          </a:bodyPr>
          <a:lstStyle/>
          <a:p>
            <a:r>
              <a:rPr lang="en-US" altLang="zh-CN" i="1" dirty="0">
                <a:latin typeface="Calibri" panose="020F0502020204030204" pitchFamily="34" charset="0"/>
                <a:cs typeface="Calibri" panose="020F0502020204030204" pitchFamily="34" charset="0"/>
              </a:rPr>
              <a:t>(suitable for patch matching strategy in inpainting task)</a:t>
            </a:r>
            <a:endParaRPr lang="zh-CN" altLang="en-US" i="1" dirty="0">
              <a:latin typeface="Calibri" panose="020F0502020204030204" pitchFamily="34" charset="0"/>
              <a:cs typeface="Calibri" panose="020F0502020204030204" pitchFamily="34" charset="0"/>
            </a:endParaRPr>
          </a:p>
        </p:txBody>
      </p:sp>
      <p:grpSp>
        <p:nvGrpSpPr>
          <p:cNvPr id="17" name="组合 16">
            <a:extLst>
              <a:ext uri="{FF2B5EF4-FFF2-40B4-BE49-F238E27FC236}">
                <a16:creationId xmlns:a16="http://schemas.microsoft.com/office/drawing/2014/main" id="{E4310CFD-FD4C-6860-8E89-1A23E235FEDB}"/>
              </a:ext>
            </a:extLst>
          </p:cNvPr>
          <p:cNvGrpSpPr/>
          <p:nvPr/>
        </p:nvGrpSpPr>
        <p:grpSpPr>
          <a:xfrm>
            <a:off x="2761909" y="1161540"/>
            <a:ext cx="6668181" cy="635794"/>
            <a:chOff x="2012157" y="1314450"/>
            <a:chExt cx="6668181" cy="635794"/>
          </a:xfrm>
        </p:grpSpPr>
        <p:sp>
          <p:nvSpPr>
            <p:cNvPr id="20" name="矩形: 圆角 5">
              <a:extLst>
                <a:ext uri="{FF2B5EF4-FFF2-40B4-BE49-F238E27FC236}">
                  <a16:creationId xmlns:a16="http://schemas.microsoft.com/office/drawing/2014/main" id="{1243B87E-3B89-CD5B-5D4B-E590858ECDFA}"/>
                </a:ext>
              </a:extLst>
            </p:cNvPr>
            <p:cNvSpPr/>
            <p:nvPr/>
          </p:nvSpPr>
          <p:spPr>
            <a:xfrm>
              <a:off x="4515588" y="1314450"/>
              <a:ext cx="166131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Feature propagation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2" name="矩形: 圆角 6">
              <a:extLst>
                <a:ext uri="{FF2B5EF4-FFF2-40B4-BE49-F238E27FC236}">
                  <a16:creationId xmlns:a16="http://schemas.microsoft.com/office/drawing/2014/main" id="{BA9795F9-16A5-FE11-83FD-9BAF417076F8}"/>
                </a:ext>
              </a:extLst>
            </p:cNvPr>
            <p:cNvSpPr/>
            <p:nvPr/>
          </p:nvSpPr>
          <p:spPr>
            <a:xfrm>
              <a:off x="2012157" y="131445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3" name="矩形: 圆角 7">
              <a:extLst>
                <a:ext uri="{FF2B5EF4-FFF2-40B4-BE49-F238E27FC236}">
                  <a16:creationId xmlns:a16="http://schemas.microsoft.com/office/drawing/2014/main" id="{D28AB4A5-00CF-7DD3-3E93-B7115E1B9AA2}"/>
                </a:ext>
              </a:extLst>
            </p:cNvPr>
            <p:cNvSpPr/>
            <p:nvPr/>
          </p:nvSpPr>
          <p:spPr>
            <a:xfrm>
              <a:off x="7082518" y="131445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grpSp>
      <p:sp>
        <p:nvSpPr>
          <p:cNvPr id="24" name="矩形 23">
            <a:extLst>
              <a:ext uri="{FF2B5EF4-FFF2-40B4-BE49-F238E27FC236}">
                <a16:creationId xmlns:a16="http://schemas.microsoft.com/office/drawing/2014/main" id="{CC347C4D-56C2-B04D-17D2-393191719471}"/>
              </a:ext>
            </a:extLst>
          </p:cNvPr>
          <p:cNvSpPr/>
          <p:nvPr/>
        </p:nvSpPr>
        <p:spPr>
          <a:xfrm>
            <a:off x="4898569" y="1069770"/>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sp>
        <p:nvSpPr>
          <p:cNvPr id="25" name="矩形 24">
            <a:extLst>
              <a:ext uri="{FF2B5EF4-FFF2-40B4-BE49-F238E27FC236}">
                <a16:creationId xmlns:a16="http://schemas.microsoft.com/office/drawing/2014/main" id="{BFF42589-5131-DEA9-0BA0-174CF1A8F83B}"/>
              </a:ext>
            </a:extLst>
          </p:cNvPr>
          <p:cNvSpPr/>
          <p:nvPr/>
        </p:nvSpPr>
        <p:spPr>
          <a:xfrm>
            <a:off x="2470434" y="1102427"/>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grpSp>
        <p:nvGrpSpPr>
          <p:cNvPr id="5" name="组合 4">
            <a:extLst>
              <a:ext uri="{FF2B5EF4-FFF2-40B4-BE49-F238E27FC236}">
                <a16:creationId xmlns:a16="http://schemas.microsoft.com/office/drawing/2014/main" id="{8C339436-329F-A955-ADB8-D43ADB39521C}"/>
              </a:ext>
            </a:extLst>
          </p:cNvPr>
          <p:cNvGrpSpPr/>
          <p:nvPr/>
        </p:nvGrpSpPr>
        <p:grpSpPr>
          <a:xfrm>
            <a:off x="3695680" y="2142785"/>
            <a:ext cx="4830575" cy="2942771"/>
            <a:chOff x="1049481" y="2139538"/>
            <a:chExt cx="4353792" cy="2652315"/>
          </a:xfrm>
        </p:grpSpPr>
        <p:sp>
          <p:nvSpPr>
            <p:cNvPr id="2" name="立方体 1">
              <a:extLst>
                <a:ext uri="{FF2B5EF4-FFF2-40B4-BE49-F238E27FC236}">
                  <a16:creationId xmlns:a16="http://schemas.microsoft.com/office/drawing/2014/main" id="{15494A8D-39C6-F52D-D662-4CB63CED12C5}"/>
                </a:ext>
              </a:extLst>
            </p:cNvPr>
            <p:cNvSpPr/>
            <p:nvPr/>
          </p:nvSpPr>
          <p:spPr>
            <a:xfrm>
              <a:off x="1049482" y="2139538"/>
              <a:ext cx="4353791" cy="2652315"/>
            </a:xfrm>
            <a:prstGeom prst="cube">
              <a:avLst>
                <a:gd name="adj" fmla="val 14816"/>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26" name="图片 25">
              <a:extLst>
                <a:ext uri="{FF2B5EF4-FFF2-40B4-BE49-F238E27FC236}">
                  <a16:creationId xmlns:a16="http://schemas.microsoft.com/office/drawing/2014/main" id="{D683A189-89DD-7E99-C4F1-6488590FB045}"/>
                </a:ext>
              </a:extLst>
            </p:cNvPr>
            <p:cNvPicPr>
              <a:picLocks noChangeAspect="1"/>
            </p:cNvPicPr>
            <p:nvPr/>
          </p:nvPicPr>
          <p:blipFill rotWithShape="1">
            <a:blip r:embed="rId5">
              <a:extLst>
                <a:ext uri="{28A0092B-C50C-407E-A947-70E740481C1C}">
                  <a14:useLocalDpi xmlns:a14="http://schemas.microsoft.com/office/drawing/2010/main" val="0"/>
                </a:ext>
              </a:extLst>
            </a:blip>
            <a:srcRect r="50801"/>
            <a:stretch/>
          </p:blipFill>
          <p:spPr>
            <a:xfrm>
              <a:off x="1049481" y="2537769"/>
              <a:ext cx="3970605" cy="2254084"/>
            </a:xfrm>
            <a:prstGeom prst="rect">
              <a:avLst/>
            </a:prstGeom>
          </p:spPr>
        </p:pic>
      </p:grpSp>
      <p:sp>
        <p:nvSpPr>
          <p:cNvPr id="31" name="矩形 30">
            <a:extLst>
              <a:ext uri="{FF2B5EF4-FFF2-40B4-BE49-F238E27FC236}">
                <a16:creationId xmlns:a16="http://schemas.microsoft.com/office/drawing/2014/main" id="{E07C6731-441F-B273-1F98-031AC0FA514C}"/>
              </a:ext>
            </a:extLst>
          </p:cNvPr>
          <p:cNvSpPr/>
          <p:nvPr/>
        </p:nvSpPr>
        <p:spPr>
          <a:xfrm>
            <a:off x="4882515" y="3755538"/>
            <a:ext cx="247386" cy="247386"/>
          </a:xfrm>
          <a:prstGeom prst="rect">
            <a:avLst/>
          </a:prstGeom>
          <a:solidFill>
            <a:schemeClr val="accent4">
              <a:lumMod val="60000"/>
              <a:lumOff val="40000"/>
              <a:alpha val="97000"/>
            </a:schemeClr>
          </a:solidFill>
          <a:ln w="3492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2" name="矩形 31">
            <a:extLst>
              <a:ext uri="{FF2B5EF4-FFF2-40B4-BE49-F238E27FC236}">
                <a16:creationId xmlns:a16="http://schemas.microsoft.com/office/drawing/2014/main" id="{AFBC500B-F26E-42A0-AD5F-9CF8C64C9251}"/>
              </a:ext>
            </a:extLst>
          </p:cNvPr>
          <p:cNvSpPr/>
          <p:nvPr/>
        </p:nvSpPr>
        <p:spPr>
          <a:xfrm>
            <a:off x="6988133" y="3174051"/>
            <a:ext cx="828873" cy="828873"/>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3" name="矩形 32">
            <a:extLst>
              <a:ext uri="{FF2B5EF4-FFF2-40B4-BE49-F238E27FC236}">
                <a16:creationId xmlns:a16="http://schemas.microsoft.com/office/drawing/2014/main" id="{8D48037E-9958-D9E9-811E-0270B98C3EF3}"/>
              </a:ext>
            </a:extLst>
          </p:cNvPr>
          <p:cNvSpPr/>
          <p:nvPr/>
        </p:nvSpPr>
        <p:spPr>
          <a:xfrm>
            <a:off x="5265340" y="3527233"/>
            <a:ext cx="247386" cy="247386"/>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4" name="矩形 33">
            <a:extLst>
              <a:ext uri="{FF2B5EF4-FFF2-40B4-BE49-F238E27FC236}">
                <a16:creationId xmlns:a16="http://schemas.microsoft.com/office/drawing/2014/main" id="{9D7C6DAA-D4AF-E9AE-CB50-09ECB36F562F}"/>
              </a:ext>
            </a:extLst>
          </p:cNvPr>
          <p:cNvSpPr/>
          <p:nvPr/>
        </p:nvSpPr>
        <p:spPr>
          <a:xfrm>
            <a:off x="4505207" y="3631845"/>
            <a:ext cx="247386" cy="247386"/>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5" name="矩形 34">
            <a:extLst>
              <a:ext uri="{FF2B5EF4-FFF2-40B4-BE49-F238E27FC236}">
                <a16:creationId xmlns:a16="http://schemas.microsoft.com/office/drawing/2014/main" id="{099E9A59-88F1-E4D1-51F5-A4CBCD6D8351}"/>
              </a:ext>
            </a:extLst>
          </p:cNvPr>
          <p:cNvSpPr/>
          <p:nvPr/>
        </p:nvSpPr>
        <p:spPr>
          <a:xfrm>
            <a:off x="4446475" y="4063380"/>
            <a:ext cx="247386" cy="247386"/>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6" name="矩形 35">
            <a:extLst>
              <a:ext uri="{FF2B5EF4-FFF2-40B4-BE49-F238E27FC236}">
                <a16:creationId xmlns:a16="http://schemas.microsoft.com/office/drawing/2014/main" id="{CE1FB9FD-0A0D-5FDA-72D6-1E9CD2C194B6}"/>
              </a:ext>
            </a:extLst>
          </p:cNvPr>
          <p:cNvSpPr/>
          <p:nvPr/>
        </p:nvSpPr>
        <p:spPr>
          <a:xfrm>
            <a:off x="5263508" y="3945836"/>
            <a:ext cx="247386" cy="247386"/>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7" name="矩形 36">
            <a:extLst>
              <a:ext uri="{FF2B5EF4-FFF2-40B4-BE49-F238E27FC236}">
                <a16:creationId xmlns:a16="http://schemas.microsoft.com/office/drawing/2014/main" id="{888B5A3D-820F-F7AA-E677-F67F24DBF829}"/>
              </a:ext>
            </a:extLst>
          </p:cNvPr>
          <p:cNvSpPr/>
          <p:nvPr/>
        </p:nvSpPr>
        <p:spPr>
          <a:xfrm>
            <a:off x="5833130" y="2744963"/>
            <a:ext cx="828873" cy="828873"/>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8" name="矩形 37">
            <a:extLst>
              <a:ext uri="{FF2B5EF4-FFF2-40B4-BE49-F238E27FC236}">
                <a16:creationId xmlns:a16="http://schemas.microsoft.com/office/drawing/2014/main" id="{D34D94A4-071F-C1D1-6BB7-4B6C06375E35}"/>
              </a:ext>
            </a:extLst>
          </p:cNvPr>
          <p:cNvSpPr/>
          <p:nvPr/>
        </p:nvSpPr>
        <p:spPr>
          <a:xfrm>
            <a:off x="5774089" y="3987654"/>
            <a:ext cx="828873" cy="828873"/>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9" name="矩形 38">
            <a:extLst>
              <a:ext uri="{FF2B5EF4-FFF2-40B4-BE49-F238E27FC236}">
                <a16:creationId xmlns:a16="http://schemas.microsoft.com/office/drawing/2014/main" id="{E17174AC-67D7-D223-E4BB-175571B4AA60}"/>
              </a:ext>
            </a:extLst>
          </p:cNvPr>
          <p:cNvSpPr/>
          <p:nvPr/>
        </p:nvSpPr>
        <p:spPr>
          <a:xfrm>
            <a:off x="9306397" y="2852326"/>
            <a:ext cx="247386" cy="247386"/>
          </a:xfrm>
          <a:prstGeom prst="rect">
            <a:avLst/>
          </a:prstGeom>
          <a:solidFill>
            <a:schemeClr val="accent4">
              <a:lumMod val="60000"/>
              <a:lumOff val="40000"/>
              <a:alpha val="97000"/>
            </a:schemeClr>
          </a:solidFill>
          <a:ln w="3492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7" name="文本框 6">
            <a:extLst>
              <a:ext uri="{FF2B5EF4-FFF2-40B4-BE49-F238E27FC236}">
                <a16:creationId xmlns:a16="http://schemas.microsoft.com/office/drawing/2014/main" id="{F26C382C-0A37-DA3B-3B33-F621EB1AE619}"/>
              </a:ext>
            </a:extLst>
          </p:cNvPr>
          <p:cNvSpPr txBox="1"/>
          <p:nvPr/>
        </p:nvSpPr>
        <p:spPr>
          <a:xfrm>
            <a:off x="9588508" y="2790067"/>
            <a:ext cx="790601"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Query</a:t>
            </a:r>
            <a:endParaRPr kumimoji="1" lang="zh-CN" altLang="en-US" dirty="0">
              <a:latin typeface="Calibri" panose="020F0502020204030204" pitchFamily="34" charset="0"/>
              <a:cs typeface="Calibri" panose="020F0502020204030204" pitchFamily="34" charset="0"/>
            </a:endParaRPr>
          </a:p>
        </p:txBody>
      </p:sp>
      <p:sp>
        <p:nvSpPr>
          <p:cNvPr id="41" name="矩形 40">
            <a:extLst>
              <a:ext uri="{FF2B5EF4-FFF2-40B4-BE49-F238E27FC236}">
                <a16:creationId xmlns:a16="http://schemas.microsoft.com/office/drawing/2014/main" id="{0C2C7480-AD6B-92D7-DEBC-E981A4028400}"/>
              </a:ext>
            </a:extLst>
          </p:cNvPr>
          <p:cNvSpPr/>
          <p:nvPr/>
        </p:nvSpPr>
        <p:spPr>
          <a:xfrm>
            <a:off x="9306397" y="3429000"/>
            <a:ext cx="247386" cy="247386"/>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42" name="文本框 41">
            <a:extLst>
              <a:ext uri="{FF2B5EF4-FFF2-40B4-BE49-F238E27FC236}">
                <a16:creationId xmlns:a16="http://schemas.microsoft.com/office/drawing/2014/main" id="{347A97F5-9C20-1C36-B1AA-648E7C73AE40}"/>
              </a:ext>
            </a:extLst>
          </p:cNvPr>
          <p:cNvSpPr txBox="1"/>
          <p:nvPr/>
        </p:nvSpPr>
        <p:spPr>
          <a:xfrm>
            <a:off x="9605191" y="3374290"/>
            <a:ext cx="1795363"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Local search area</a:t>
            </a:r>
            <a:endParaRPr kumimoji="1" lang="zh-CN" altLang="en-US" dirty="0">
              <a:latin typeface="Calibri" panose="020F0502020204030204" pitchFamily="34" charset="0"/>
              <a:cs typeface="Calibri" panose="020F0502020204030204" pitchFamily="34" charset="0"/>
            </a:endParaRPr>
          </a:p>
        </p:txBody>
      </p:sp>
      <p:sp>
        <p:nvSpPr>
          <p:cNvPr id="45" name="矩形 44">
            <a:extLst>
              <a:ext uri="{FF2B5EF4-FFF2-40B4-BE49-F238E27FC236}">
                <a16:creationId xmlns:a16="http://schemas.microsoft.com/office/drawing/2014/main" id="{F34383E3-7526-AED6-3A02-95EF87E4E76F}"/>
              </a:ext>
            </a:extLst>
          </p:cNvPr>
          <p:cNvSpPr/>
          <p:nvPr/>
        </p:nvSpPr>
        <p:spPr>
          <a:xfrm>
            <a:off x="9306397" y="4014061"/>
            <a:ext cx="247386" cy="247386"/>
          </a:xfrm>
          <a:prstGeom prst="rect">
            <a:avLst/>
          </a:prstGeom>
          <a:solidFill>
            <a:schemeClr val="bg1">
              <a:alpha val="47917"/>
            </a:schemeClr>
          </a:solidFill>
          <a:ln w="34925">
            <a:solidFill>
              <a:srgbClr val="CBD7E3"/>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46" name="文本框 45">
            <a:extLst>
              <a:ext uri="{FF2B5EF4-FFF2-40B4-BE49-F238E27FC236}">
                <a16:creationId xmlns:a16="http://schemas.microsoft.com/office/drawing/2014/main" id="{28130E05-2865-97D0-6605-024788862C61}"/>
              </a:ext>
            </a:extLst>
          </p:cNvPr>
          <p:cNvSpPr txBox="1"/>
          <p:nvPr/>
        </p:nvSpPr>
        <p:spPr>
          <a:xfrm>
            <a:off x="9605191" y="3959351"/>
            <a:ext cx="1922321" cy="369332"/>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Global search area</a:t>
            </a:r>
            <a:endParaRPr kumimoji="1" lang="zh-CN" altLang="en-US" dirty="0">
              <a:latin typeface="Calibri" panose="020F0502020204030204" pitchFamily="34" charset="0"/>
              <a:cs typeface="Calibri" panose="020F0502020204030204" pitchFamily="34" charset="0"/>
            </a:endParaRPr>
          </a:p>
        </p:txBody>
      </p:sp>
      <p:grpSp>
        <p:nvGrpSpPr>
          <p:cNvPr id="30" name="组合 29">
            <a:extLst>
              <a:ext uri="{FF2B5EF4-FFF2-40B4-BE49-F238E27FC236}">
                <a16:creationId xmlns:a16="http://schemas.microsoft.com/office/drawing/2014/main" id="{B556394C-83F0-C324-3897-4C4433D31794}"/>
              </a:ext>
            </a:extLst>
          </p:cNvPr>
          <p:cNvGrpSpPr/>
          <p:nvPr/>
        </p:nvGrpSpPr>
        <p:grpSpPr>
          <a:xfrm>
            <a:off x="-33274" y="6535369"/>
            <a:ext cx="12225274" cy="322630"/>
            <a:chOff x="-33274" y="6535369"/>
            <a:chExt cx="12225274" cy="322630"/>
          </a:xfrm>
        </p:grpSpPr>
        <p:sp>
          <p:nvSpPr>
            <p:cNvPr id="40" name="矩形 39">
              <a:extLst>
                <a:ext uri="{FF2B5EF4-FFF2-40B4-BE49-F238E27FC236}">
                  <a16:creationId xmlns:a16="http://schemas.microsoft.com/office/drawing/2014/main" id="{E81083C5-7303-44F5-0C01-2025CFAB1704}"/>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43" name="矩形 42">
              <a:extLst>
                <a:ext uri="{FF2B5EF4-FFF2-40B4-BE49-F238E27FC236}">
                  <a16:creationId xmlns:a16="http://schemas.microsoft.com/office/drawing/2014/main" id="{33BA90B7-4E11-B17B-CD58-D0C5B156F4F1}"/>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44" name="矩形 43">
              <a:extLst>
                <a:ext uri="{FF2B5EF4-FFF2-40B4-BE49-F238E27FC236}">
                  <a16:creationId xmlns:a16="http://schemas.microsoft.com/office/drawing/2014/main" id="{6DFAFAE6-FBAC-33E9-F07C-3AC75D50DB31}"/>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6" name="音频 5">
            <a:hlinkClick r:id="" action="ppaction://media"/>
            <a:extLst>
              <a:ext uri="{FF2B5EF4-FFF2-40B4-BE49-F238E27FC236}">
                <a16:creationId xmlns:a16="http://schemas.microsoft.com/office/drawing/2014/main" id="{EA9F4F5D-8888-4C89-9241-8D0466BA43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42192332"/>
      </p:ext>
    </p:extLst>
  </p:cSld>
  <p:clrMapOvr>
    <a:masterClrMapping/>
  </p:clrMapOvr>
  <mc:AlternateContent xmlns:mc="http://schemas.openxmlformats.org/markup-compatibility/2006">
    <mc:Choice xmlns:p14="http://schemas.microsoft.com/office/powerpoint/2010/main" Requires="p14">
      <p:transition spd="slow" p14:dur="2000" advTm="87130"/>
    </mc:Choice>
    <mc:Fallback>
      <p:transition spd="slow" advTm="87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Method: Temporal focal transformer</a:t>
            </a:r>
            <a:endParaRPr lang="zh-CN" altLang="en-US">
              <a:solidFill>
                <a:schemeClr val="bg1"/>
              </a:solidFill>
              <a:latin typeface="等线" panose="02010600030101010101" pitchFamily="2" charset="-122"/>
              <a:ea typeface="等线" panose="02010600030101010101" pitchFamily="2" charset="-122"/>
            </a:endParaRPr>
          </a:p>
        </p:txBody>
      </p:sp>
      <p:sp>
        <p:nvSpPr>
          <p:cNvPr id="13" name="矩形 12">
            <a:extLst>
              <a:ext uri="{FF2B5EF4-FFF2-40B4-BE49-F238E27FC236}">
                <a16:creationId xmlns:a16="http://schemas.microsoft.com/office/drawing/2014/main" id="{D675E23F-2534-12F1-A0D8-F1C526431AE8}"/>
              </a:ext>
            </a:extLst>
          </p:cNvPr>
          <p:cNvSpPr/>
          <p:nvPr/>
        </p:nvSpPr>
        <p:spPr>
          <a:xfrm>
            <a:off x="2188339" y="1042817"/>
            <a:ext cx="5191125"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latin typeface="Calibri" panose="020F0502020204030204" pitchFamily="34" charset="0"/>
              <a:cs typeface="Calibri" panose="020F0502020204030204" pitchFamily="34" charset="0"/>
            </a:endParaRPr>
          </a:p>
        </p:txBody>
      </p:sp>
      <p:grpSp>
        <p:nvGrpSpPr>
          <p:cNvPr id="19" name="组合 18">
            <a:extLst>
              <a:ext uri="{FF2B5EF4-FFF2-40B4-BE49-F238E27FC236}">
                <a16:creationId xmlns:a16="http://schemas.microsoft.com/office/drawing/2014/main" id="{556239C5-C4A8-664D-7EE0-9953B1FCEDDF}"/>
              </a:ext>
            </a:extLst>
          </p:cNvPr>
          <p:cNvGrpSpPr/>
          <p:nvPr/>
        </p:nvGrpSpPr>
        <p:grpSpPr>
          <a:xfrm>
            <a:off x="6153164" y="4738767"/>
            <a:ext cx="5920473" cy="354841"/>
            <a:chOff x="6506148" y="4352123"/>
            <a:chExt cx="5920473" cy="354841"/>
          </a:xfrm>
        </p:grpSpPr>
        <mc:AlternateContent xmlns:mc="http://schemas.openxmlformats.org/markup-compatibility/2006" xmlns:a14="http://schemas.microsoft.com/office/drawing/2010/main">
          <mc:Choice Requires="a14">
            <p:sp>
              <p:nvSpPr>
                <p:cNvPr id="14" name="文本框 13">
                  <a:extLst>
                    <a:ext uri="{FF2B5EF4-FFF2-40B4-BE49-F238E27FC236}">
                      <a16:creationId xmlns:a16="http://schemas.microsoft.com/office/drawing/2014/main" id="{762B72A2-5EA7-E735-3DEC-64F36FCBB8C2}"/>
                    </a:ext>
                  </a:extLst>
                </p:cNvPr>
                <p:cNvSpPr txBox="1"/>
                <p:nvPr/>
              </p:nvSpPr>
              <p:spPr>
                <a:xfrm>
                  <a:off x="6506148" y="4352123"/>
                  <a:ext cx="1702646" cy="35355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2000" i="1" smtClean="0">
                                <a:latin typeface="Cambria Math" panose="02040503050406030204" pitchFamily="18" charset="0"/>
                              </a:rPr>
                            </m:ctrlPr>
                          </m:sSupPr>
                          <m:e>
                            <m:r>
                              <a:rPr kumimoji="1" lang="en-US" altLang="zh-CN" sz="2000" b="0" i="1" smtClean="0">
                                <a:latin typeface="Cambria Math" panose="02040503050406030204" pitchFamily="18" charset="0"/>
                              </a:rPr>
                              <m:t>𝑄</m:t>
                            </m:r>
                          </m:e>
                          <m:sup>
                            <m:r>
                              <a:rPr kumimoji="1" lang="en-US" altLang="zh-CN" sz="2000" b="0" i="1" smtClean="0">
                                <a:latin typeface="Cambria Math" panose="02040503050406030204" pitchFamily="18" charset="0"/>
                              </a:rPr>
                              <m:t>𝑛</m:t>
                            </m:r>
                          </m:sup>
                        </m:sSup>
                        <m:r>
                          <a:rPr kumimoji="1" lang="en-US" altLang="zh-CN" sz="2000" i="1" smtClean="0">
                            <a:latin typeface="Cambria Math" panose="02040503050406030204" pitchFamily="18" charset="0"/>
                            <a:ea typeface="Cambria Math" panose="02040503050406030204" pitchFamily="18" charset="0"/>
                          </a:rPr>
                          <m:t>=</m:t>
                        </m:r>
                        <m:sSub>
                          <m:sSubPr>
                            <m:ctrlPr>
                              <a:rPr kumimoji="1" lang="en-US" altLang="zh-CN" sz="200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𝑓</m:t>
                            </m:r>
                          </m:e>
                          <m:sub>
                            <m:r>
                              <a:rPr kumimoji="1" lang="en-US" altLang="zh-CN" sz="2000" b="0" i="1" smtClean="0">
                                <a:latin typeface="Cambria Math" panose="02040503050406030204" pitchFamily="18" charset="0"/>
                                <a:ea typeface="Cambria Math" panose="02040503050406030204" pitchFamily="18" charset="0"/>
                              </a:rPr>
                              <m:t>𝑞</m:t>
                            </m:r>
                          </m:sub>
                        </m:sSub>
                        <m:d>
                          <m:dPr>
                            <m:ctrlPr>
                              <a:rPr kumimoji="1" lang="en-US" altLang="zh-CN" sz="2000" i="1" smtClean="0">
                                <a:latin typeface="Cambria Math" panose="02040503050406030204" pitchFamily="18" charset="0"/>
                                <a:ea typeface="Cambria Math" panose="02040503050406030204" pitchFamily="18" charset="0"/>
                              </a:rPr>
                            </m:ctrlPr>
                          </m:dPr>
                          <m:e>
                            <m:sSup>
                              <m:sSupPr>
                                <m:ctrlPr>
                                  <a:rPr kumimoji="1" lang="en-US" altLang="zh-CN" sz="2000" i="1" smtClean="0">
                                    <a:latin typeface="Cambria Math" panose="02040503050406030204" pitchFamily="18" charset="0"/>
                                    <a:ea typeface="Cambria Math" panose="02040503050406030204" pitchFamily="18" charset="0"/>
                                  </a:rPr>
                                </m:ctrlPr>
                              </m:sSupPr>
                              <m:e>
                                <m:acc>
                                  <m:accPr>
                                    <m:chr m:val="̂"/>
                                    <m:ctrlPr>
                                      <a:rPr kumimoji="1" lang="en-US" altLang="zh-CN" sz="200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𝑍</m:t>
                                    </m:r>
                                  </m:e>
                                </m:acc>
                              </m:e>
                              <m:sup>
                                <m:r>
                                  <a:rPr kumimoji="1" lang="en-US" altLang="zh-CN" sz="2000" b="0" i="1" smtClean="0">
                                    <a:latin typeface="Cambria Math" panose="02040503050406030204" pitchFamily="18" charset="0"/>
                                    <a:ea typeface="Cambria Math" panose="02040503050406030204" pitchFamily="18" charset="0"/>
                                  </a:rPr>
                                  <m:t>𝑛</m:t>
                                </m:r>
                                <m:r>
                                  <a:rPr kumimoji="1" lang="en-US" altLang="zh-CN" sz="2000" b="0" i="1" smtClean="0">
                                    <a:latin typeface="Cambria Math" panose="02040503050406030204" pitchFamily="18" charset="0"/>
                                    <a:ea typeface="Cambria Math" panose="02040503050406030204" pitchFamily="18" charset="0"/>
                                  </a:rPr>
                                  <m:t>−1</m:t>
                                </m:r>
                              </m:sup>
                            </m:sSup>
                          </m:e>
                        </m:d>
                      </m:oMath>
                    </m:oMathPara>
                  </a14:m>
                  <a:endParaRPr kumimoji="1" lang="zh-CN" altLang="en-US" sz="2000" dirty="0">
                    <a:latin typeface="Calibri" panose="020F0502020204030204" pitchFamily="34" charset="0"/>
                    <a:cs typeface="Calibri" panose="020F0502020204030204" pitchFamily="34" charset="0"/>
                  </a:endParaRPr>
                </a:p>
              </p:txBody>
            </p:sp>
          </mc:Choice>
          <mc:Fallback xmlns="">
            <p:sp>
              <p:nvSpPr>
                <p:cNvPr id="14" name="文本框 13">
                  <a:extLst>
                    <a:ext uri="{FF2B5EF4-FFF2-40B4-BE49-F238E27FC236}">
                      <a16:creationId xmlns:a16="http://schemas.microsoft.com/office/drawing/2014/main" id="{762B72A2-5EA7-E735-3DEC-64F36FCBB8C2}"/>
                    </a:ext>
                  </a:extLst>
                </p:cNvPr>
                <p:cNvSpPr txBox="1">
                  <a:spLocks noRot="1" noChangeAspect="1" noMove="1" noResize="1" noEditPoints="1" noAdjustHandles="1" noChangeArrowheads="1" noChangeShapeType="1" noTextEdit="1"/>
                </p:cNvSpPr>
                <p:nvPr/>
              </p:nvSpPr>
              <p:spPr>
                <a:xfrm>
                  <a:off x="6506148" y="4352123"/>
                  <a:ext cx="1702646" cy="353558"/>
                </a:xfrm>
                <a:prstGeom prst="rect">
                  <a:avLst/>
                </a:prstGeom>
                <a:blipFill>
                  <a:blip r:embed="rId5"/>
                  <a:stretch>
                    <a:fillRect l="-4444" t="-6897" b="-24138"/>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5" name="文本框 14">
                  <a:extLst>
                    <a:ext uri="{FF2B5EF4-FFF2-40B4-BE49-F238E27FC236}">
                      <a16:creationId xmlns:a16="http://schemas.microsoft.com/office/drawing/2014/main" id="{2CEA6969-0DA7-1FC1-69CF-E0E4A9B5E08D}"/>
                    </a:ext>
                  </a:extLst>
                </p:cNvPr>
                <p:cNvSpPr txBox="1"/>
                <p:nvPr/>
              </p:nvSpPr>
              <p:spPr>
                <a:xfrm>
                  <a:off x="8322421" y="4352123"/>
                  <a:ext cx="4104200" cy="35484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sz="2000" i="1" smtClean="0">
                                <a:latin typeface="Cambria Math" panose="02040503050406030204" pitchFamily="18" charset="0"/>
                              </a:rPr>
                            </m:ctrlPr>
                          </m:dPr>
                          <m:e>
                            <m:sSubSup>
                              <m:sSubSupPr>
                                <m:ctrlPr>
                                  <a:rPr kumimoji="1" lang="en-US" altLang="zh-CN" sz="2000" i="1" smtClean="0">
                                    <a:latin typeface="Cambria Math" panose="02040503050406030204" pitchFamily="18" charset="0"/>
                                  </a:rPr>
                                </m:ctrlPr>
                              </m:sSubSupPr>
                              <m:e>
                                <m:r>
                                  <a:rPr kumimoji="1" lang="en-US" altLang="zh-CN" sz="2000" b="0" i="1" smtClean="0">
                                    <a:latin typeface="Cambria Math" panose="02040503050406030204" pitchFamily="18" charset="0"/>
                                  </a:rPr>
                                  <m:t>𝐾</m:t>
                                </m:r>
                              </m:e>
                              <m:sub>
                                <m:r>
                                  <a:rPr kumimoji="1" lang="en-US" altLang="zh-CN" sz="2000" b="0" i="1" smtClean="0">
                                    <a:latin typeface="Cambria Math" panose="02040503050406030204" pitchFamily="18" charset="0"/>
                                  </a:rPr>
                                  <m:t>𝑙</m:t>
                                </m:r>
                              </m:sub>
                              <m:sup>
                                <m:r>
                                  <a:rPr kumimoji="1" lang="en-US" altLang="zh-CN" sz="2000" b="0" i="1" smtClean="0">
                                    <a:latin typeface="Cambria Math" panose="02040503050406030204" pitchFamily="18" charset="0"/>
                                  </a:rPr>
                                  <m:t>𝑛</m:t>
                                </m:r>
                              </m:sup>
                            </m:sSubSup>
                            <m:r>
                              <a:rPr kumimoji="1" lang="en-US" altLang="zh-CN" sz="2000" b="0" i="1" smtClean="0">
                                <a:latin typeface="Cambria Math" panose="02040503050406030204" pitchFamily="18" charset="0"/>
                              </a:rPr>
                              <m:t>,</m:t>
                            </m:r>
                            <m:sSubSup>
                              <m:sSubSupPr>
                                <m:ctrlPr>
                                  <a:rPr kumimoji="1" lang="en-US" altLang="zh-CN" sz="2000" i="1">
                                    <a:latin typeface="Cambria Math" panose="02040503050406030204" pitchFamily="18" charset="0"/>
                                  </a:rPr>
                                </m:ctrlPr>
                              </m:sSubSupPr>
                              <m:e>
                                <m:r>
                                  <a:rPr kumimoji="1" lang="en-US" altLang="zh-CN" sz="2000" i="1">
                                    <a:latin typeface="Cambria Math" panose="02040503050406030204" pitchFamily="18" charset="0"/>
                                  </a:rPr>
                                  <m:t>𝐾</m:t>
                                </m:r>
                              </m:e>
                              <m:sub>
                                <m:r>
                                  <a:rPr kumimoji="1" lang="en-US" altLang="zh-CN" sz="2000" b="0" i="1" smtClean="0">
                                    <a:latin typeface="Cambria Math" panose="02040503050406030204" pitchFamily="18" charset="0"/>
                                  </a:rPr>
                                  <m:t>𝑔</m:t>
                                </m:r>
                              </m:sub>
                              <m:sup>
                                <m:r>
                                  <a:rPr kumimoji="1" lang="en-US" altLang="zh-CN" sz="2000" i="1">
                                    <a:latin typeface="Cambria Math" panose="02040503050406030204" pitchFamily="18" charset="0"/>
                                  </a:rPr>
                                  <m:t>𝑛</m:t>
                                </m:r>
                              </m:sup>
                            </m:sSubSup>
                            <m:r>
                              <a:rPr kumimoji="1" lang="en-US" altLang="zh-CN" sz="2000" b="0" i="1" smtClean="0">
                                <a:latin typeface="Cambria Math" panose="02040503050406030204" pitchFamily="18" charset="0"/>
                              </a:rPr>
                              <m:t>,</m:t>
                            </m:r>
                            <m:sSubSup>
                              <m:sSubSupPr>
                                <m:ctrlPr>
                                  <a:rPr kumimoji="1" lang="en-US" altLang="zh-CN" sz="2000" i="1">
                                    <a:latin typeface="Cambria Math" panose="02040503050406030204" pitchFamily="18" charset="0"/>
                                  </a:rPr>
                                </m:ctrlPr>
                              </m:sSubSupPr>
                              <m:e>
                                <m:r>
                                  <a:rPr kumimoji="1" lang="en-US" altLang="zh-CN" sz="2000" b="0" i="1" smtClean="0">
                                    <a:latin typeface="Cambria Math" panose="02040503050406030204" pitchFamily="18" charset="0"/>
                                  </a:rPr>
                                  <m:t>𝑉</m:t>
                                </m:r>
                              </m:e>
                              <m:sub>
                                <m:r>
                                  <a:rPr kumimoji="1" lang="en-US" altLang="zh-CN" sz="2000" i="1">
                                    <a:latin typeface="Cambria Math" panose="02040503050406030204" pitchFamily="18" charset="0"/>
                                  </a:rPr>
                                  <m:t>𝑙</m:t>
                                </m:r>
                              </m:sub>
                              <m:sup>
                                <m:r>
                                  <a:rPr kumimoji="1" lang="en-US" altLang="zh-CN" sz="2000" i="1">
                                    <a:latin typeface="Cambria Math" panose="02040503050406030204" pitchFamily="18" charset="0"/>
                                  </a:rPr>
                                  <m:t>𝑛</m:t>
                                </m:r>
                              </m:sup>
                            </m:sSubSup>
                            <m:r>
                              <a:rPr kumimoji="1" lang="en-US" altLang="zh-CN" sz="2000" b="0" i="1" smtClean="0">
                                <a:latin typeface="Cambria Math" panose="02040503050406030204" pitchFamily="18" charset="0"/>
                              </a:rPr>
                              <m:t>,</m:t>
                            </m:r>
                            <m:sSubSup>
                              <m:sSubSupPr>
                                <m:ctrlPr>
                                  <a:rPr kumimoji="1" lang="en-US" altLang="zh-CN" sz="2000" i="1">
                                    <a:latin typeface="Cambria Math" panose="02040503050406030204" pitchFamily="18" charset="0"/>
                                  </a:rPr>
                                </m:ctrlPr>
                              </m:sSubSupPr>
                              <m:e>
                                <m:r>
                                  <a:rPr kumimoji="1" lang="en-US" altLang="zh-CN" sz="2000" b="0" i="1" smtClean="0">
                                    <a:latin typeface="Cambria Math" panose="02040503050406030204" pitchFamily="18" charset="0"/>
                                  </a:rPr>
                                  <m:t>𝑉</m:t>
                                </m:r>
                              </m:e>
                              <m:sub>
                                <m:r>
                                  <a:rPr kumimoji="1" lang="en-US" altLang="zh-CN" sz="2000" b="0" i="1" smtClean="0">
                                    <a:latin typeface="Cambria Math" panose="02040503050406030204" pitchFamily="18" charset="0"/>
                                  </a:rPr>
                                  <m:t>𝑔</m:t>
                                </m:r>
                              </m:sub>
                              <m:sup>
                                <m:r>
                                  <a:rPr kumimoji="1" lang="en-US" altLang="zh-CN" sz="2000" i="1">
                                    <a:latin typeface="Cambria Math" panose="02040503050406030204" pitchFamily="18" charset="0"/>
                                  </a:rPr>
                                  <m:t>𝑛</m:t>
                                </m:r>
                              </m:sup>
                            </m:sSubSup>
                          </m:e>
                        </m:d>
                        <m:r>
                          <a:rPr kumimoji="1" lang="en-US" altLang="zh-CN" sz="2000" i="1" smtClean="0">
                            <a:latin typeface="Cambria Math" panose="02040503050406030204" pitchFamily="18" charset="0"/>
                            <a:ea typeface="Cambria Math" panose="02040503050406030204" pitchFamily="18" charset="0"/>
                          </a:rPr>
                          <m:t>=</m:t>
                        </m:r>
                        <m:sSub>
                          <m:sSubPr>
                            <m:ctrlPr>
                              <a:rPr kumimoji="1" lang="en-US" altLang="zh-CN" sz="200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𝑓</m:t>
                            </m:r>
                          </m:e>
                          <m:sub>
                            <m:r>
                              <a:rPr kumimoji="1" lang="en-US" altLang="zh-CN" sz="2000" b="0" i="1" smtClean="0">
                                <a:latin typeface="Cambria Math" panose="02040503050406030204" pitchFamily="18" charset="0"/>
                                <a:ea typeface="Cambria Math" panose="02040503050406030204" pitchFamily="18" charset="0"/>
                              </a:rPr>
                              <m:t>𝑘𝑣</m:t>
                            </m:r>
                          </m:sub>
                        </m:sSub>
                        <m:d>
                          <m:dPr>
                            <m:ctrlPr>
                              <a:rPr kumimoji="1" lang="en-US" altLang="zh-CN" sz="2000" i="1" smtClean="0">
                                <a:latin typeface="Cambria Math" panose="02040503050406030204" pitchFamily="18" charset="0"/>
                                <a:ea typeface="Cambria Math" panose="02040503050406030204" pitchFamily="18" charset="0"/>
                              </a:rPr>
                            </m:ctrlPr>
                          </m:dPr>
                          <m:e>
                            <m:d>
                              <m:dPr>
                                <m:begChr m:val="{"/>
                                <m:endChr m:val="}"/>
                                <m:ctrlPr>
                                  <a:rPr kumimoji="1" lang="en-US" altLang="zh-CN" sz="2000" i="1" smtClean="0">
                                    <a:latin typeface="Cambria Math" panose="02040503050406030204" pitchFamily="18" charset="0"/>
                                    <a:ea typeface="Cambria Math" panose="02040503050406030204" pitchFamily="18" charset="0"/>
                                  </a:rPr>
                                </m:ctrlPr>
                              </m:dPr>
                              <m:e>
                                <m:sSup>
                                  <m:sSupPr>
                                    <m:ctrlPr>
                                      <a:rPr kumimoji="1" lang="en-US" altLang="zh-CN" sz="2000" i="1" smtClean="0">
                                        <a:latin typeface="Cambria Math" panose="02040503050406030204" pitchFamily="18" charset="0"/>
                                        <a:ea typeface="Cambria Math" panose="02040503050406030204" pitchFamily="18" charset="0"/>
                                      </a:rPr>
                                    </m:ctrlPr>
                                  </m:sSupPr>
                                  <m:e>
                                    <m:acc>
                                      <m:accPr>
                                        <m:chr m:val="̂"/>
                                        <m:ctrlPr>
                                          <a:rPr kumimoji="1" lang="en-US" altLang="zh-CN" sz="200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𝑍</m:t>
                                        </m:r>
                                      </m:e>
                                    </m:acc>
                                  </m:e>
                                  <m:sup>
                                    <m:r>
                                      <a:rPr kumimoji="1" lang="en-US" altLang="zh-CN" sz="2000" b="0" i="1" smtClean="0">
                                        <a:latin typeface="Cambria Math" panose="02040503050406030204" pitchFamily="18" charset="0"/>
                                        <a:ea typeface="Cambria Math" panose="02040503050406030204" pitchFamily="18" charset="0"/>
                                      </a:rPr>
                                      <m:t>𝑛</m:t>
                                    </m:r>
                                    <m:r>
                                      <a:rPr kumimoji="1" lang="en-US" altLang="zh-CN" sz="2000" b="0" i="1" smtClean="0">
                                        <a:latin typeface="Cambria Math" panose="02040503050406030204" pitchFamily="18" charset="0"/>
                                        <a:ea typeface="Cambria Math" panose="02040503050406030204" pitchFamily="18" charset="0"/>
                                      </a:rPr>
                                      <m:t>−1</m:t>
                                    </m:r>
                                  </m:sup>
                                </m:sSup>
                                <m:r>
                                  <a:rPr kumimoji="1" lang="en-US" altLang="zh-CN" sz="2000" b="0" i="1" smtClean="0">
                                    <a:latin typeface="Cambria Math" panose="02040503050406030204" pitchFamily="18" charset="0"/>
                                    <a:ea typeface="Cambria Math" panose="02040503050406030204" pitchFamily="18" charset="0"/>
                                  </a:rPr>
                                  <m:t>,</m:t>
                                </m:r>
                                <m:sSubSup>
                                  <m:sSubSupPr>
                                    <m:ctrlPr>
                                      <a:rPr kumimoji="1" lang="en-US" altLang="zh-CN" sz="2000" b="0" i="1" smtClean="0">
                                        <a:latin typeface="Cambria Math" panose="02040503050406030204" pitchFamily="18" charset="0"/>
                                        <a:ea typeface="Cambria Math" panose="02040503050406030204" pitchFamily="18" charset="0"/>
                                      </a:rPr>
                                    </m:ctrlPr>
                                  </m:sSubSupPr>
                                  <m:e>
                                    <m:acc>
                                      <m:accPr>
                                        <m:chr m:val="̂"/>
                                        <m:ctrlPr>
                                          <a:rPr kumimoji="1" lang="en-US" altLang="zh-CN" sz="2000" b="0" i="1" smtClean="0">
                                            <a:latin typeface="Cambria Math" panose="02040503050406030204" pitchFamily="18" charset="0"/>
                                            <a:ea typeface="Cambria Math" panose="02040503050406030204" pitchFamily="18" charset="0"/>
                                          </a:rPr>
                                        </m:ctrlPr>
                                      </m:accPr>
                                      <m:e>
                                        <m:r>
                                          <a:rPr kumimoji="1" lang="en-US" altLang="zh-CN" sz="2000" b="0" i="1" smtClean="0">
                                            <a:latin typeface="Cambria Math" panose="02040503050406030204" pitchFamily="18" charset="0"/>
                                            <a:ea typeface="Cambria Math" panose="02040503050406030204" pitchFamily="18" charset="0"/>
                                          </a:rPr>
                                          <m:t>𝑍</m:t>
                                        </m:r>
                                      </m:e>
                                    </m:acc>
                                  </m:e>
                                  <m:sub>
                                    <m:r>
                                      <a:rPr kumimoji="1" lang="en-US" altLang="zh-CN" sz="2000" b="0" i="1" smtClean="0">
                                        <a:latin typeface="Cambria Math" panose="02040503050406030204" pitchFamily="18" charset="0"/>
                                        <a:ea typeface="Cambria Math" panose="02040503050406030204" pitchFamily="18" charset="0"/>
                                      </a:rPr>
                                      <m:t>𝑔</m:t>
                                    </m:r>
                                  </m:sub>
                                  <m:sup>
                                    <m:r>
                                      <a:rPr kumimoji="1" lang="en-US" altLang="zh-CN" sz="2000" b="0" i="1" smtClean="0">
                                        <a:latin typeface="Cambria Math" panose="02040503050406030204" pitchFamily="18" charset="0"/>
                                        <a:ea typeface="Cambria Math" panose="02040503050406030204" pitchFamily="18" charset="0"/>
                                      </a:rPr>
                                      <m:t>𝑛</m:t>
                                    </m:r>
                                    <m:r>
                                      <a:rPr kumimoji="1" lang="en-US" altLang="zh-CN" sz="2000" b="0" i="1" smtClean="0">
                                        <a:latin typeface="Cambria Math" panose="02040503050406030204" pitchFamily="18" charset="0"/>
                                        <a:ea typeface="Cambria Math" panose="02040503050406030204" pitchFamily="18" charset="0"/>
                                      </a:rPr>
                                      <m:t>−1</m:t>
                                    </m:r>
                                  </m:sup>
                                </m:sSubSup>
                              </m:e>
                            </m:d>
                          </m:e>
                        </m:d>
                      </m:oMath>
                    </m:oMathPara>
                  </a14:m>
                  <a:endParaRPr kumimoji="1" lang="zh-CN" altLang="en-US" sz="2000">
                    <a:latin typeface="Calibri" panose="020F0502020204030204" pitchFamily="34" charset="0"/>
                    <a:cs typeface="Calibri" panose="020F0502020204030204" pitchFamily="34" charset="0"/>
                  </a:endParaRPr>
                </a:p>
              </p:txBody>
            </p:sp>
          </mc:Choice>
          <mc:Fallback xmlns="">
            <p:sp>
              <p:nvSpPr>
                <p:cNvPr id="15" name="文本框 14">
                  <a:extLst>
                    <a:ext uri="{FF2B5EF4-FFF2-40B4-BE49-F238E27FC236}">
                      <a16:creationId xmlns:a16="http://schemas.microsoft.com/office/drawing/2014/main" id="{2CEA6969-0DA7-1FC1-69CF-E0E4A9B5E08D}"/>
                    </a:ext>
                  </a:extLst>
                </p:cNvPr>
                <p:cNvSpPr txBox="1">
                  <a:spLocks noRot="1" noChangeAspect="1" noMove="1" noResize="1" noEditPoints="1" noAdjustHandles="1" noChangeArrowheads="1" noChangeShapeType="1" noTextEdit="1"/>
                </p:cNvSpPr>
                <p:nvPr/>
              </p:nvSpPr>
              <p:spPr>
                <a:xfrm>
                  <a:off x="8322421" y="4352123"/>
                  <a:ext cx="4104200" cy="354841"/>
                </a:xfrm>
                <a:prstGeom prst="rect">
                  <a:avLst/>
                </a:prstGeom>
                <a:blipFill>
                  <a:blip r:embed="rId6"/>
                  <a:stretch>
                    <a:fillRect t="-6667" b="-20000"/>
                  </a:stretch>
                </a:blipFill>
              </p:spPr>
              <p:txBody>
                <a:bodyPr/>
                <a:lstStyle/>
                <a:p>
                  <a:r>
                    <a:rPr lang="zh-CN" altLang="en-US">
                      <a:noFill/>
                    </a:rPr>
                    <a:t> </a:t>
                  </a:r>
                </a:p>
              </p:txBody>
            </p:sp>
          </mc:Fallback>
        </mc:AlternateContent>
      </p:grpSp>
      <mc:AlternateContent xmlns:mc="http://schemas.openxmlformats.org/markup-compatibility/2006" xmlns:a14="http://schemas.microsoft.com/office/drawing/2010/main">
        <mc:Choice Requires="a14">
          <p:sp>
            <p:nvSpPr>
              <p:cNvPr id="16" name="文本框 15">
                <a:extLst>
                  <a:ext uri="{FF2B5EF4-FFF2-40B4-BE49-F238E27FC236}">
                    <a16:creationId xmlns:a16="http://schemas.microsoft.com/office/drawing/2014/main" id="{304E2DDF-131C-7D01-A7B4-E493EFB5BBFF}"/>
                  </a:ext>
                </a:extLst>
              </p:cNvPr>
              <p:cNvSpPr txBox="1"/>
              <p:nvPr/>
            </p:nvSpPr>
            <p:spPr>
              <a:xfrm>
                <a:off x="6418689" y="5244290"/>
                <a:ext cx="5350119" cy="74693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kumimoji="1" lang="en-US" altLang="zh-CN" sz="2000" b="0" i="0" smtClean="0">
                          <a:latin typeface="Cambria Math" panose="02040503050406030204" pitchFamily="18" charset="0"/>
                        </a:rPr>
                        <m:t>Attention</m:t>
                      </m:r>
                      <m:d>
                        <m:dPr>
                          <m:ctrlPr>
                            <a:rPr kumimoji="1" lang="en-US" altLang="zh-CN" sz="2000" b="0" i="1" smtClean="0">
                              <a:latin typeface="Cambria Math" panose="02040503050406030204" pitchFamily="18" charset="0"/>
                            </a:rPr>
                          </m:ctrlPr>
                        </m:dPr>
                        <m:e>
                          <m:sSup>
                            <m:sSupPr>
                              <m:ctrlPr>
                                <a:rPr kumimoji="1" lang="en-US" altLang="zh-CN" sz="2000" b="0" i="1" smtClean="0">
                                  <a:latin typeface="Cambria Math" panose="02040503050406030204" pitchFamily="18" charset="0"/>
                                </a:rPr>
                              </m:ctrlPr>
                            </m:sSupPr>
                            <m:e>
                              <m:r>
                                <a:rPr kumimoji="1" lang="en-US" altLang="zh-CN" sz="2000" b="0" i="1" smtClean="0">
                                  <a:latin typeface="Cambria Math" panose="02040503050406030204" pitchFamily="18" charset="0"/>
                                </a:rPr>
                                <m:t>𝑄</m:t>
                              </m:r>
                            </m:e>
                            <m:sup>
                              <m:r>
                                <a:rPr kumimoji="1" lang="en-US" altLang="zh-CN" sz="2000" b="0" i="1" smtClean="0">
                                  <a:latin typeface="Cambria Math" panose="02040503050406030204" pitchFamily="18" charset="0"/>
                                </a:rPr>
                                <m:t>𝑛</m:t>
                              </m:r>
                            </m:sup>
                          </m:sSup>
                          <m:r>
                            <a:rPr kumimoji="1" lang="en-US" altLang="zh-CN" sz="2000" b="0" i="1" smtClean="0">
                              <a:latin typeface="Cambria Math" panose="02040503050406030204" pitchFamily="18" charset="0"/>
                            </a:rPr>
                            <m:t>,</m:t>
                          </m:r>
                          <m:sSup>
                            <m:sSupPr>
                              <m:ctrlPr>
                                <a:rPr kumimoji="1" lang="en-US" altLang="zh-CN" sz="2000" i="1">
                                  <a:latin typeface="Cambria Math" panose="02040503050406030204" pitchFamily="18" charset="0"/>
                                </a:rPr>
                              </m:ctrlPr>
                            </m:sSupPr>
                            <m:e>
                              <m:r>
                                <a:rPr kumimoji="1" lang="en-US" altLang="zh-CN" sz="2000" b="0" i="1" smtClean="0">
                                  <a:latin typeface="Cambria Math" panose="02040503050406030204" pitchFamily="18" charset="0"/>
                                </a:rPr>
                                <m:t>𝐾</m:t>
                              </m:r>
                            </m:e>
                            <m:sup>
                              <m:r>
                                <a:rPr kumimoji="1" lang="en-US" altLang="zh-CN" sz="2000" i="1">
                                  <a:latin typeface="Cambria Math" panose="02040503050406030204" pitchFamily="18" charset="0"/>
                                </a:rPr>
                                <m:t>𝑛</m:t>
                              </m:r>
                            </m:sup>
                          </m:sSup>
                          <m:r>
                            <a:rPr kumimoji="1" lang="en-US" altLang="zh-CN" sz="2000" b="0" i="1" smtClean="0">
                              <a:latin typeface="Cambria Math" panose="02040503050406030204" pitchFamily="18" charset="0"/>
                            </a:rPr>
                            <m:t>,</m:t>
                          </m:r>
                          <m:sSup>
                            <m:sSupPr>
                              <m:ctrlPr>
                                <a:rPr kumimoji="1" lang="en-US" altLang="zh-CN" sz="2000" i="1">
                                  <a:latin typeface="Cambria Math" panose="02040503050406030204" pitchFamily="18" charset="0"/>
                                </a:rPr>
                              </m:ctrlPr>
                            </m:sSupPr>
                            <m:e>
                              <m:r>
                                <a:rPr kumimoji="1" lang="en-US" altLang="zh-CN" sz="2000" b="0" i="1" smtClean="0">
                                  <a:latin typeface="Cambria Math" panose="02040503050406030204" pitchFamily="18" charset="0"/>
                                </a:rPr>
                                <m:t>𝑉</m:t>
                              </m:r>
                            </m:e>
                            <m:sup>
                              <m:r>
                                <a:rPr kumimoji="1" lang="en-US" altLang="zh-CN" sz="2000" i="1">
                                  <a:latin typeface="Cambria Math" panose="02040503050406030204" pitchFamily="18" charset="0"/>
                                </a:rPr>
                                <m:t>𝑛</m:t>
                              </m:r>
                            </m:sup>
                          </m:sSup>
                        </m:e>
                      </m:d>
                      <m:r>
                        <a:rPr kumimoji="1" lang="en-US" altLang="zh-CN" sz="2000" b="0" i="1" smtClean="0">
                          <a:latin typeface="Cambria Math" panose="02040503050406030204" pitchFamily="18" charset="0"/>
                          <a:ea typeface="Cambria Math" panose="02040503050406030204" pitchFamily="18" charset="0"/>
                        </a:rPr>
                        <m:t>=</m:t>
                      </m:r>
                      <m:r>
                        <m:rPr>
                          <m:sty m:val="p"/>
                        </m:rPr>
                        <a:rPr kumimoji="1" lang="en-US" altLang="zh-CN" sz="2000" b="0" i="0" smtClean="0">
                          <a:latin typeface="Cambria Math" panose="02040503050406030204" pitchFamily="18" charset="0"/>
                          <a:ea typeface="Cambria Math" panose="02040503050406030204" pitchFamily="18" charset="0"/>
                        </a:rPr>
                        <m:t>Softmax</m:t>
                      </m:r>
                      <m:d>
                        <m:dPr>
                          <m:ctrlPr>
                            <a:rPr kumimoji="1" lang="en-US" altLang="zh-CN" sz="2000" b="0" i="1" smtClean="0">
                              <a:latin typeface="Cambria Math" panose="02040503050406030204" pitchFamily="18" charset="0"/>
                              <a:ea typeface="Cambria Math" panose="02040503050406030204" pitchFamily="18" charset="0"/>
                            </a:rPr>
                          </m:ctrlPr>
                        </m:dPr>
                        <m:e>
                          <m:f>
                            <m:fPr>
                              <m:ctrlPr>
                                <a:rPr kumimoji="1" lang="en-US" altLang="zh-CN" sz="2000" b="0" i="1" smtClean="0">
                                  <a:latin typeface="Cambria Math" panose="02040503050406030204" pitchFamily="18" charset="0"/>
                                  <a:ea typeface="Cambria Math" panose="02040503050406030204" pitchFamily="18" charset="0"/>
                                </a:rPr>
                              </m:ctrlPr>
                            </m:fPr>
                            <m:num>
                              <m:sSup>
                                <m:sSupPr>
                                  <m:ctrlPr>
                                    <a:rPr kumimoji="1" lang="en-US" altLang="zh-CN" sz="2000" b="0" i="1" smtClean="0">
                                      <a:latin typeface="Cambria Math" panose="02040503050406030204" pitchFamily="18" charset="0"/>
                                      <a:ea typeface="Cambria Math" panose="02040503050406030204" pitchFamily="18" charset="0"/>
                                    </a:rPr>
                                  </m:ctrlPr>
                                </m:sSupPr>
                                <m:e>
                                  <m:r>
                                    <a:rPr kumimoji="1" lang="en-US" altLang="zh-CN" sz="2000" b="0" i="1" smtClean="0">
                                      <a:latin typeface="Cambria Math" panose="02040503050406030204" pitchFamily="18" charset="0"/>
                                      <a:ea typeface="Cambria Math" panose="02040503050406030204" pitchFamily="18" charset="0"/>
                                    </a:rPr>
                                    <m:t>𝑄</m:t>
                                  </m:r>
                                </m:e>
                                <m:sup>
                                  <m:r>
                                    <a:rPr kumimoji="1" lang="en-US" altLang="zh-CN" sz="2000" b="0" i="1" smtClean="0">
                                      <a:latin typeface="Cambria Math" panose="02040503050406030204" pitchFamily="18" charset="0"/>
                                      <a:ea typeface="Cambria Math" panose="02040503050406030204" pitchFamily="18" charset="0"/>
                                    </a:rPr>
                                    <m:t>𝑛</m:t>
                                  </m:r>
                                </m:sup>
                              </m:sSup>
                              <m:sSup>
                                <m:sSupPr>
                                  <m:ctrlPr>
                                    <a:rPr kumimoji="1" lang="en-US" altLang="zh-CN" sz="2000" b="0" i="1" smtClean="0">
                                      <a:latin typeface="Cambria Math" panose="02040503050406030204" pitchFamily="18" charset="0"/>
                                      <a:ea typeface="Cambria Math" panose="02040503050406030204" pitchFamily="18" charset="0"/>
                                    </a:rPr>
                                  </m:ctrlPr>
                                </m:sSupPr>
                                <m:e>
                                  <m:d>
                                    <m:dPr>
                                      <m:ctrlPr>
                                        <a:rPr kumimoji="1" lang="en-US" altLang="zh-CN" sz="2000" b="0" i="1" smtClean="0">
                                          <a:latin typeface="Cambria Math" panose="02040503050406030204" pitchFamily="18" charset="0"/>
                                          <a:ea typeface="Cambria Math" panose="02040503050406030204" pitchFamily="18" charset="0"/>
                                        </a:rPr>
                                      </m:ctrlPr>
                                    </m:dPr>
                                    <m:e>
                                      <m:sSup>
                                        <m:sSupPr>
                                          <m:ctrlPr>
                                            <a:rPr kumimoji="1" lang="en-US" altLang="zh-CN" sz="2000" b="0" i="1" smtClean="0">
                                              <a:latin typeface="Cambria Math" panose="02040503050406030204" pitchFamily="18" charset="0"/>
                                              <a:ea typeface="Cambria Math" panose="02040503050406030204" pitchFamily="18" charset="0"/>
                                            </a:rPr>
                                          </m:ctrlPr>
                                        </m:sSupPr>
                                        <m:e>
                                          <m:r>
                                            <a:rPr kumimoji="1" lang="en-US" altLang="zh-CN" sz="2000" b="0" i="1" smtClean="0">
                                              <a:latin typeface="Cambria Math" panose="02040503050406030204" pitchFamily="18" charset="0"/>
                                              <a:ea typeface="Cambria Math" panose="02040503050406030204" pitchFamily="18" charset="0"/>
                                            </a:rPr>
                                            <m:t>𝐾</m:t>
                                          </m:r>
                                        </m:e>
                                        <m:sup>
                                          <m:r>
                                            <a:rPr kumimoji="1" lang="en-US" altLang="zh-CN" sz="2000" b="0" i="1" smtClean="0">
                                              <a:latin typeface="Cambria Math" panose="02040503050406030204" pitchFamily="18" charset="0"/>
                                              <a:ea typeface="Cambria Math" panose="02040503050406030204" pitchFamily="18" charset="0"/>
                                            </a:rPr>
                                            <m:t>𝑛</m:t>
                                          </m:r>
                                        </m:sup>
                                      </m:sSup>
                                    </m:e>
                                  </m:d>
                                </m:e>
                                <m:sup>
                                  <m:r>
                                    <a:rPr kumimoji="1" lang="en-US" altLang="zh-CN" sz="2000" b="0" i="1" smtClean="0">
                                      <a:latin typeface="Cambria Math" panose="02040503050406030204" pitchFamily="18" charset="0"/>
                                      <a:ea typeface="Cambria Math" panose="02040503050406030204" pitchFamily="18" charset="0"/>
                                    </a:rPr>
                                    <m:t>𝑇</m:t>
                                  </m:r>
                                </m:sup>
                              </m:sSup>
                            </m:num>
                            <m:den>
                              <m:rad>
                                <m:radPr>
                                  <m:degHide m:val="on"/>
                                  <m:ctrlPr>
                                    <a:rPr kumimoji="1" lang="en-US" altLang="zh-CN" sz="2000" b="0" i="1" smtClean="0">
                                      <a:latin typeface="Cambria Math" panose="02040503050406030204" pitchFamily="18" charset="0"/>
                                      <a:ea typeface="Cambria Math" panose="02040503050406030204" pitchFamily="18" charset="0"/>
                                    </a:rPr>
                                  </m:ctrlPr>
                                </m:radPr>
                                <m:deg/>
                                <m:e>
                                  <m:sSub>
                                    <m:sSubPr>
                                      <m:ctrlPr>
                                        <a:rPr kumimoji="1" lang="en-US" altLang="zh-CN" sz="2000" b="0" i="1" smtClean="0">
                                          <a:latin typeface="Cambria Math" panose="02040503050406030204" pitchFamily="18" charset="0"/>
                                          <a:ea typeface="Cambria Math" panose="02040503050406030204" pitchFamily="18" charset="0"/>
                                        </a:rPr>
                                      </m:ctrlPr>
                                    </m:sSubPr>
                                    <m:e>
                                      <m:r>
                                        <a:rPr kumimoji="1" lang="en-US" altLang="zh-CN" sz="2000" b="0" i="1" smtClean="0">
                                          <a:latin typeface="Cambria Math" panose="02040503050406030204" pitchFamily="18" charset="0"/>
                                          <a:ea typeface="Cambria Math" panose="02040503050406030204" pitchFamily="18" charset="0"/>
                                        </a:rPr>
                                        <m:t>𝐶</m:t>
                                      </m:r>
                                    </m:e>
                                    <m:sub>
                                      <m:r>
                                        <a:rPr kumimoji="1" lang="en-US" altLang="zh-CN" sz="2000" b="0" i="1" smtClean="0">
                                          <a:latin typeface="Cambria Math" panose="02040503050406030204" pitchFamily="18" charset="0"/>
                                          <a:ea typeface="Cambria Math" panose="02040503050406030204" pitchFamily="18" charset="0"/>
                                        </a:rPr>
                                        <m:t>𝑒</m:t>
                                      </m:r>
                                    </m:sub>
                                  </m:sSub>
                                </m:e>
                              </m:rad>
                            </m:den>
                          </m:f>
                        </m:e>
                      </m:d>
                      <m:sSup>
                        <m:sSupPr>
                          <m:ctrlPr>
                            <a:rPr kumimoji="1" lang="en-US" altLang="zh-CN" sz="2000" b="0" i="1" smtClean="0">
                              <a:latin typeface="Cambria Math" panose="02040503050406030204" pitchFamily="18" charset="0"/>
                              <a:ea typeface="Cambria Math" panose="02040503050406030204" pitchFamily="18" charset="0"/>
                            </a:rPr>
                          </m:ctrlPr>
                        </m:sSupPr>
                        <m:e>
                          <m:r>
                            <a:rPr kumimoji="1" lang="en-US" altLang="zh-CN" sz="2000" b="0" i="1" smtClean="0">
                              <a:latin typeface="Cambria Math" panose="02040503050406030204" pitchFamily="18" charset="0"/>
                              <a:ea typeface="Cambria Math" panose="02040503050406030204" pitchFamily="18" charset="0"/>
                            </a:rPr>
                            <m:t>𝑉</m:t>
                          </m:r>
                        </m:e>
                        <m:sup>
                          <m:r>
                            <a:rPr kumimoji="1" lang="en-US" altLang="zh-CN" sz="2000" b="0" i="1" smtClean="0">
                              <a:latin typeface="Cambria Math" panose="02040503050406030204" pitchFamily="18" charset="0"/>
                              <a:ea typeface="Cambria Math" panose="02040503050406030204" pitchFamily="18" charset="0"/>
                            </a:rPr>
                            <m:t>𝑛</m:t>
                          </m:r>
                        </m:sup>
                      </m:sSup>
                    </m:oMath>
                  </m:oMathPara>
                </a14:m>
                <a:endParaRPr kumimoji="1" lang="zh-CN" altLang="en-US" sz="2000" dirty="0">
                  <a:latin typeface="Calibri" panose="020F0502020204030204" pitchFamily="34" charset="0"/>
                  <a:cs typeface="Calibri" panose="020F0502020204030204" pitchFamily="34" charset="0"/>
                </a:endParaRPr>
              </a:p>
            </p:txBody>
          </p:sp>
        </mc:Choice>
        <mc:Fallback xmlns="">
          <p:sp>
            <p:nvSpPr>
              <p:cNvPr id="16" name="文本框 15">
                <a:extLst>
                  <a:ext uri="{FF2B5EF4-FFF2-40B4-BE49-F238E27FC236}">
                    <a16:creationId xmlns:a16="http://schemas.microsoft.com/office/drawing/2014/main" id="{304E2DDF-131C-7D01-A7B4-E493EFB5BBFF}"/>
                  </a:ext>
                </a:extLst>
              </p:cNvPr>
              <p:cNvSpPr txBox="1">
                <a:spLocks noRot="1" noChangeAspect="1" noMove="1" noResize="1" noEditPoints="1" noAdjustHandles="1" noChangeArrowheads="1" noChangeShapeType="1" noTextEdit="1"/>
              </p:cNvSpPr>
              <p:nvPr/>
            </p:nvSpPr>
            <p:spPr>
              <a:xfrm>
                <a:off x="6418689" y="5244290"/>
                <a:ext cx="5350119" cy="746936"/>
              </a:xfrm>
              <a:prstGeom prst="rect">
                <a:avLst/>
              </a:prstGeom>
              <a:blipFill>
                <a:blip r:embed="rId7"/>
                <a:stretch>
                  <a:fillRect l="-474" b="-1667"/>
                </a:stretch>
              </a:blipFill>
            </p:spPr>
            <p:txBody>
              <a:bodyPr/>
              <a:lstStyle/>
              <a:p>
                <a:r>
                  <a:rPr lang="zh-CN" altLang="en-US">
                    <a:noFill/>
                  </a:rPr>
                  <a:t> </a:t>
                </a:r>
              </a:p>
            </p:txBody>
          </p:sp>
        </mc:Fallback>
      </mc:AlternateContent>
      <p:sp>
        <p:nvSpPr>
          <p:cNvPr id="18" name="文本框 17">
            <a:extLst>
              <a:ext uri="{FF2B5EF4-FFF2-40B4-BE49-F238E27FC236}">
                <a16:creationId xmlns:a16="http://schemas.microsoft.com/office/drawing/2014/main" id="{98942468-A4CC-97B2-0E26-408406B38819}"/>
              </a:ext>
            </a:extLst>
          </p:cNvPr>
          <p:cNvSpPr txBox="1"/>
          <p:nvPr/>
        </p:nvSpPr>
        <p:spPr>
          <a:xfrm>
            <a:off x="5997747" y="2563976"/>
            <a:ext cx="6131285" cy="1200329"/>
          </a:xfrm>
          <a:prstGeom prst="rect">
            <a:avLst/>
          </a:prstGeom>
          <a:noFill/>
        </p:spPr>
        <p:txBody>
          <a:bodyPr wrap="square">
            <a:spAutoFit/>
          </a:bodyPr>
          <a:lstStyle/>
          <a:p>
            <a:pPr marL="285750" indent="-285750">
              <a:spcAft>
                <a:spcPts val="1800"/>
              </a:spcAft>
              <a:buFont typeface="Arial" panose="020B0604020202020204" pitchFamily="34" charset="0"/>
              <a:buChar char="•"/>
            </a:pPr>
            <a:r>
              <a:rPr lang="en-US" altLang="zh-CN" sz="2400" b="0" i="0" u="none" strike="noStrike" baseline="0" dirty="0">
                <a:latin typeface="Calibri" panose="020F0502020204030204" pitchFamily="34" charset="0"/>
                <a:cs typeface="Calibri" panose="020F0502020204030204" pitchFamily="34" charset="0"/>
              </a:rPr>
              <a:t>Performing the </a:t>
            </a:r>
            <a:r>
              <a:rPr lang="en-US" altLang="zh-CN" sz="2400" b="1" i="0" u="none" strike="noStrike" baseline="0" dirty="0">
                <a:latin typeface="Calibri" panose="020F0502020204030204" pitchFamily="34" charset="0"/>
                <a:cs typeface="Calibri" panose="020F0502020204030204" pitchFamily="34" charset="0"/>
              </a:rPr>
              <a:t>fine-grained </a:t>
            </a:r>
            <a:r>
              <a:rPr lang="en-US" altLang="zh-CN" sz="2400" b="0" i="0" u="none" strike="noStrike" baseline="0" dirty="0">
                <a:latin typeface="Calibri" panose="020F0502020204030204" pitchFamily="34" charset="0"/>
                <a:cs typeface="Calibri" panose="020F0502020204030204" pitchFamily="34" charset="0"/>
              </a:rPr>
              <a:t>self-attention only in </a:t>
            </a:r>
            <a:r>
              <a:rPr lang="en-US" altLang="zh-CN" sz="2400" b="1" i="0" u="none" strike="noStrike" baseline="0" dirty="0">
                <a:latin typeface="Calibri" panose="020F0502020204030204" pitchFamily="34" charset="0"/>
                <a:cs typeface="Calibri" panose="020F0502020204030204" pitchFamily="34" charset="0"/>
              </a:rPr>
              <a:t>local regions </a:t>
            </a:r>
            <a:r>
              <a:rPr lang="en-US" altLang="zh-CN" sz="2400" b="0" i="0" u="none" strike="noStrike" baseline="0" dirty="0">
                <a:latin typeface="Calibri" panose="020F0502020204030204" pitchFamily="34" charset="0"/>
                <a:cs typeface="Calibri" panose="020F0502020204030204" pitchFamily="34" charset="0"/>
              </a:rPr>
              <a:t>while the </a:t>
            </a:r>
            <a:r>
              <a:rPr lang="en-US" altLang="zh-CN" sz="2400" b="1" i="0" u="none" strike="noStrike" baseline="0" dirty="0">
                <a:latin typeface="Calibri" panose="020F0502020204030204" pitchFamily="34" charset="0"/>
                <a:cs typeface="Calibri" panose="020F0502020204030204" pitchFamily="34" charset="0"/>
              </a:rPr>
              <a:t>coarse-grained </a:t>
            </a:r>
            <a:r>
              <a:rPr lang="en-US" altLang="zh-CN" sz="2400" b="0" i="0" u="none" strike="noStrike" baseline="0" dirty="0">
                <a:latin typeface="Calibri" panose="020F0502020204030204" pitchFamily="34" charset="0"/>
                <a:cs typeface="Calibri" panose="020F0502020204030204" pitchFamily="34" charset="0"/>
              </a:rPr>
              <a:t>attentions </a:t>
            </a:r>
            <a:r>
              <a:rPr lang="en-US" altLang="zh-CN" sz="2400" b="1" i="0" u="none" strike="noStrike" baseline="0" dirty="0">
                <a:latin typeface="Calibri" panose="020F0502020204030204" pitchFamily="34" charset="0"/>
                <a:cs typeface="Calibri" panose="020F0502020204030204" pitchFamily="34" charset="0"/>
              </a:rPr>
              <a:t>globally </a:t>
            </a:r>
            <a:endParaRPr lang="en-US" altLang="zh-CN" sz="2400" b="1" dirty="0">
              <a:latin typeface="Calibri" panose="020F0502020204030204" pitchFamily="34" charset="0"/>
              <a:cs typeface="Calibri" panose="020F0502020204030204" pitchFamily="34" charset="0"/>
            </a:endParaRPr>
          </a:p>
        </p:txBody>
      </p:sp>
      <p:sp>
        <p:nvSpPr>
          <p:cNvPr id="21" name="文本框 20">
            <a:extLst>
              <a:ext uri="{FF2B5EF4-FFF2-40B4-BE49-F238E27FC236}">
                <a16:creationId xmlns:a16="http://schemas.microsoft.com/office/drawing/2014/main" id="{DC90FDC0-2C4D-81E5-6013-80DA3137118B}"/>
              </a:ext>
            </a:extLst>
          </p:cNvPr>
          <p:cNvSpPr txBox="1"/>
          <p:nvPr/>
        </p:nvSpPr>
        <p:spPr>
          <a:xfrm>
            <a:off x="6529532" y="3764305"/>
            <a:ext cx="5374485" cy="369332"/>
          </a:xfrm>
          <a:prstGeom prst="rect">
            <a:avLst/>
          </a:prstGeom>
          <a:noFill/>
        </p:spPr>
        <p:txBody>
          <a:bodyPr wrap="none" rtlCol="0">
            <a:spAutoFit/>
          </a:bodyPr>
          <a:lstStyle/>
          <a:p>
            <a:r>
              <a:rPr lang="en-US" altLang="zh-CN" i="1" dirty="0">
                <a:latin typeface="Calibri" panose="020F0502020204030204" pitchFamily="34" charset="0"/>
                <a:cs typeface="Calibri" panose="020F0502020204030204" pitchFamily="34" charset="0"/>
              </a:rPr>
              <a:t>(suitable for patch matching strategy in inpainting task)</a:t>
            </a:r>
            <a:endParaRPr lang="zh-CN" altLang="en-US" i="1" dirty="0">
              <a:latin typeface="Calibri" panose="020F0502020204030204" pitchFamily="34" charset="0"/>
              <a:cs typeface="Calibri" panose="020F0502020204030204" pitchFamily="34" charset="0"/>
            </a:endParaRPr>
          </a:p>
        </p:txBody>
      </p:sp>
      <p:grpSp>
        <p:nvGrpSpPr>
          <p:cNvPr id="17" name="组合 16">
            <a:extLst>
              <a:ext uri="{FF2B5EF4-FFF2-40B4-BE49-F238E27FC236}">
                <a16:creationId xmlns:a16="http://schemas.microsoft.com/office/drawing/2014/main" id="{E4310CFD-FD4C-6860-8E89-1A23E235FEDB}"/>
              </a:ext>
            </a:extLst>
          </p:cNvPr>
          <p:cNvGrpSpPr/>
          <p:nvPr/>
        </p:nvGrpSpPr>
        <p:grpSpPr>
          <a:xfrm>
            <a:off x="2761909" y="1161540"/>
            <a:ext cx="6668181" cy="635794"/>
            <a:chOff x="2012157" y="1314450"/>
            <a:chExt cx="6668181" cy="635794"/>
          </a:xfrm>
        </p:grpSpPr>
        <p:sp>
          <p:nvSpPr>
            <p:cNvPr id="20" name="矩形: 圆角 5">
              <a:extLst>
                <a:ext uri="{FF2B5EF4-FFF2-40B4-BE49-F238E27FC236}">
                  <a16:creationId xmlns:a16="http://schemas.microsoft.com/office/drawing/2014/main" id="{1243B87E-3B89-CD5B-5D4B-E590858ECDFA}"/>
                </a:ext>
              </a:extLst>
            </p:cNvPr>
            <p:cNvSpPr/>
            <p:nvPr/>
          </p:nvSpPr>
          <p:spPr>
            <a:xfrm>
              <a:off x="4515588" y="1314450"/>
              <a:ext cx="166131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Feature propagation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2" name="矩形: 圆角 6">
              <a:extLst>
                <a:ext uri="{FF2B5EF4-FFF2-40B4-BE49-F238E27FC236}">
                  <a16:creationId xmlns:a16="http://schemas.microsoft.com/office/drawing/2014/main" id="{BA9795F9-16A5-FE11-83FD-9BAF417076F8}"/>
                </a:ext>
              </a:extLst>
            </p:cNvPr>
            <p:cNvSpPr/>
            <p:nvPr/>
          </p:nvSpPr>
          <p:spPr>
            <a:xfrm>
              <a:off x="2012157" y="131445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000" b="1"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23" name="矩形: 圆角 7">
              <a:extLst>
                <a:ext uri="{FF2B5EF4-FFF2-40B4-BE49-F238E27FC236}">
                  <a16:creationId xmlns:a16="http://schemas.microsoft.com/office/drawing/2014/main" id="{D28AB4A5-00CF-7DD3-3E93-B7115E1B9AA2}"/>
                </a:ext>
              </a:extLst>
            </p:cNvPr>
            <p:cNvSpPr/>
            <p:nvPr/>
          </p:nvSpPr>
          <p:spPr>
            <a:xfrm>
              <a:off x="7082518" y="131445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0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grpSp>
      <p:sp>
        <p:nvSpPr>
          <p:cNvPr id="24" name="矩形 23">
            <a:extLst>
              <a:ext uri="{FF2B5EF4-FFF2-40B4-BE49-F238E27FC236}">
                <a16:creationId xmlns:a16="http://schemas.microsoft.com/office/drawing/2014/main" id="{CC347C4D-56C2-B04D-17D2-393191719471}"/>
              </a:ext>
            </a:extLst>
          </p:cNvPr>
          <p:cNvSpPr/>
          <p:nvPr/>
        </p:nvSpPr>
        <p:spPr>
          <a:xfrm>
            <a:off x="4898569" y="1069770"/>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sp>
        <p:nvSpPr>
          <p:cNvPr id="25" name="矩形 24">
            <a:extLst>
              <a:ext uri="{FF2B5EF4-FFF2-40B4-BE49-F238E27FC236}">
                <a16:creationId xmlns:a16="http://schemas.microsoft.com/office/drawing/2014/main" id="{BFF42589-5131-DEA9-0BA0-174CF1A8F83B}"/>
              </a:ext>
            </a:extLst>
          </p:cNvPr>
          <p:cNvSpPr/>
          <p:nvPr/>
        </p:nvSpPr>
        <p:spPr>
          <a:xfrm>
            <a:off x="2470434" y="1102427"/>
            <a:ext cx="2579914" cy="849086"/>
          </a:xfrm>
          <a:prstGeom prst="rect">
            <a:avLst/>
          </a:prstGeom>
          <a:solidFill>
            <a:schemeClr val="bg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Calibri" panose="020F0502020204030204" pitchFamily="34" charset="0"/>
              <a:cs typeface="Calibri" panose="020F0502020204030204" pitchFamily="34" charset="0"/>
            </a:endParaRPr>
          </a:p>
        </p:txBody>
      </p:sp>
      <p:pic>
        <p:nvPicPr>
          <p:cNvPr id="27" name="图片 26">
            <a:extLst>
              <a:ext uri="{FF2B5EF4-FFF2-40B4-BE49-F238E27FC236}">
                <a16:creationId xmlns:a16="http://schemas.microsoft.com/office/drawing/2014/main" id="{390AF92E-5133-AF7D-B757-D6A9577ED049}"/>
              </a:ext>
            </a:extLst>
          </p:cNvPr>
          <p:cNvPicPr>
            <a:picLocks noChangeAspect="1"/>
          </p:cNvPicPr>
          <p:nvPr/>
        </p:nvPicPr>
        <p:blipFill>
          <a:blip r:embed="rId8"/>
          <a:stretch>
            <a:fillRect/>
          </a:stretch>
        </p:blipFill>
        <p:spPr>
          <a:xfrm>
            <a:off x="302730" y="2375210"/>
            <a:ext cx="5751846" cy="3579673"/>
          </a:xfrm>
          <a:prstGeom prst="rect">
            <a:avLst/>
          </a:prstGeom>
        </p:spPr>
      </p:pic>
      <p:grpSp>
        <p:nvGrpSpPr>
          <p:cNvPr id="26" name="组合 25">
            <a:extLst>
              <a:ext uri="{FF2B5EF4-FFF2-40B4-BE49-F238E27FC236}">
                <a16:creationId xmlns:a16="http://schemas.microsoft.com/office/drawing/2014/main" id="{15A21438-631F-D7F9-94DC-827A917E76DD}"/>
              </a:ext>
            </a:extLst>
          </p:cNvPr>
          <p:cNvGrpSpPr/>
          <p:nvPr/>
        </p:nvGrpSpPr>
        <p:grpSpPr>
          <a:xfrm>
            <a:off x="-33274" y="6535369"/>
            <a:ext cx="12225274" cy="322630"/>
            <a:chOff x="-33274" y="6535369"/>
            <a:chExt cx="12225274" cy="322630"/>
          </a:xfrm>
        </p:grpSpPr>
        <p:sp>
          <p:nvSpPr>
            <p:cNvPr id="28" name="矩形 27">
              <a:extLst>
                <a:ext uri="{FF2B5EF4-FFF2-40B4-BE49-F238E27FC236}">
                  <a16:creationId xmlns:a16="http://schemas.microsoft.com/office/drawing/2014/main" id="{D74E088F-0F43-B6FA-8A04-E192E3C75DC8}"/>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29" name="矩形 28">
              <a:extLst>
                <a:ext uri="{FF2B5EF4-FFF2-40B4-BE49-F238E27FC236}">
                  <a16:creationId xmlns:a16="http://schemas.microsoft.com/office/drawing/2014/main" id="{5AB4CDDD-769B-5436-1F6F-DEFB3B804353}"/>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30" name="矩形 29">
              <a:extLst>
                <a:ext uri="{FF2B5EF4-FFF2-40B4-BE49-F238E27FC236}">
                  <a16:creationId xmlns:a16="http://schemas.microsoft.com/office/drawing/2014/main" id="{122CE40F-0E08-E37F-F837-4B142BAFC666}"/>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D39C1EC6-6F4E-47BD-A1A1-330ED5871EF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748648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9251">
        <p159:morph option="byObject"/>
      </p:transition>
    </mc:Choice>
    <mc:Fallback>
      <p:transition spd="slow" advTm="392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Quantitative results</a:t>
            </a:r>
            <a:endParaRPr lang="zh-CN" altLang="en-US">
              <a:solidFill>
                <a:schemeClr val="bg1"/>
              </a:solidFill>
              <a:latin typeface="等线" panose="02010600030101010101" pitchFamily="2" charset="-122"/>
              <a:ea typeface="等线" panose="02010600030101010101" pitchFamily="2" charset="-122"/>
            </a:endParaRPr>
          </a:p>
        </p:txBody>
      </p:sp>
      <p:pic>
        <p:nvPicPr>
          <p:cNvPr id="5" name="图片 4" descr="表格&#10;&#10;描述已自动生成">
            <a:extLst>
              <a:ext uri="{FF2B5EF4-FFF2-40B4-BE49-F238E27FC236}">
                <a16:creationId xmlns:a16="http://schemas.microsoft.com/office/drawing/2014/main" id="{4F0460C3-5B03-9536-5108-ED7B8B3D028C}"/>
              </a:ext>
            </a:extLst>
          </p:cNvPr>
          <p:cNvPicPr>
            <a:picLocks noChangeAspect="1"/>
          </p:cNvPicPr>
          <p:nvPr/>
        </p:nvPicPr>
        <p:blipFill rotWithShape="1">
          <a:blip r:embed="rId5">
            <a:extLst>
              <a:ext uri="{28A0092B-C50C-407E-A947-70E740481C1C}">
                <a14:useLocalDpi xmlns:a14="http://schemas.microsoft.com/office/drawing/2010/main" val="0"/>
              </a:ext>
            </a:extLst>
          </a:blip>
          <a:srcRect l="625" r="859"/>
          <a:stretch/>
        </p:blipFill>
        <p:spPr>
          <a:xfrm>
            <a:off x="81471" y="1122446"/>
            <a:ext cx="12045991" cy="3609732"/>
          </a:xfrm>
          <a:prstGeom prst="rect">
            <a:avLst/>
          </a:prstGeom>
        </p:spPr>
      </p:pic>
      <p:sp>
        <p:nvSpPr>
          <p:cNvPr id="6" name="文本框 5">
            <a:extLst>
              <a:ext uri="{FF2B5EF4-FFF2-40B4-BE49-F238E27FC236}">
                <a16:creationId xmlns:a16="http://schemas.microsoft.com/office/drawing/2014/main" id="{6237D2A1-E70D-3664-1DFB-77B42C2B08C7}"/>
              </a:ext>
            </a:extLst>
          </p:cNvPr>
          <p:cNvSpPr txBox="1"/>
          <p:nvPr/>
        </p:nvSpPr>
        <p:spPr>
          <a:xfrm>
            <a:off x="532007" y="4981874"/>
            <a:ext cx="11127983" cy="461665"/>
          </a:xfrm>
          <a:prstGeom prst="rect">
            <a:avLst/>
          </a:prstGeom>
          <a:noFill/>
        </p:spPr>
        <p:txBody>
          <a:bodyPr wrap="none" rtlCol="0">
            <a:spAutoFit/>
          </a:bodyPr>
          <a:lstStyle/>
          <a:p>
            <a:pPr algn="ctr">
              <a:spcAft>
                <a:spcPts val="1200"/>
              </a:spcAft>
            </a:pPr>
            <a:r>
              <a:rPr lang="en-US" altLang="zh-CN" sz="2400" b="1" dirty="0">
                <a:latin typeface="Calibri" panose="020F0502020204030204" pitchFamily="34" charset="0"/>
                <a:cs typeface="Calibri" panose="020F0502020204030204" pitchFamily="34" charset="0"/>
              </a:rPr>
              <a:t>SOTA accuracy: </a:t>
            </a:r>
            <a:r>
              <a:rPr lang="en-US" altLang="zh-CN" sz="2400" dirty="0">
                <a:latin typeface="Calibri" panose="020F0502020204030204" pitchFamily="34" charset="0"/>
                <a:cs typeface="Calibri" panose="020F0502020204030204" pitchFamily="34" charset="0"/>
              </a:rPr>
              <a:t>our method achieves significant improvements on </a:t>
            </a:r>
            <a:r>
              <a:rPr lang="en-US" altLang="zh-CN" sz="2400" i="1" dirty="0">
                <a:solidFill>
                  <a:srgbClr val="FF0000"/>
                </a:solidFill>
                <a:latin typeface="Calibri" panose="020F0502020204030204" pitchFamily="34" charset="0"/>
                <a:cs typeface="Calibri" panose="020F0502020204030204" pitchFamily="34" charset="0"/>
              </a:rPr>
              <a:t>ALL</a:t>
            </a:r>
            <a:r>
              <a:rPr lang="en-US" altLang="zh-CN" sz="2400" dirty="0">
                <a:latin typeface="Calibri" panose="020F0502020204030204" pitchFamily="34" charset="0"/>
                <a:cs typeface="Calibri" panose="020F0502020204030204" pitchFamily="34" charset="0"/>
              </a:rPr>
              <a:t> objective metrics</a:t>
            </a:r>
          </a:p>
        </p:txBody>
      </p:sp>
      <p:grpSp>
        <p:nvGrpSpPr>
          <p:cNvPr id="7" name="组合 6">
            <a:extLst>
              <a:ext uri="{FF2B5EF4-FFF2-40B4-BE49-F238E27FC236}">
                <a16:creationId xmlns:a16="http://schemas.microsoft.com/office/drawing/2014/main" id="{C4B1A4D1-031D-4153-E1CD-1C7D1F7375B0}"/>
              </a:ext>
            </a:extLst>
          </p:cNvPr>
          <p:cNvGrpSpPr/>
          <p:nvPr/>
        </p:nvGrpSpPr>
        <p:grpSpPr>
          <a:xfrm>
            <a:off x="-33274" y="6535369"/>
            <a:ext cx="12225274" cy="322630"/>
            <a:chOff x="-33274" y="6535369"/>
            <a:chExt cx="12225274" cy="322630"/>
          </a:xfrm>
        </p:grpSpPr>
        <p:sp>
          <p:nvSpPr>
            <p:cNvPr id="8" name="矩形 7">
              <a:extLst>
                <a:ext uri="{FF2B5EF4-FFF2-40B4-BE49-F238E27FC236}">
                  <a16:creationId xmlns:a16="http://schemas.microsoft.com/office/drawing/2014/main" id="{4D2D6562-F4B2-C63E-0DA0-DA733DBBCC8B}"/>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9" name="矩形 8">
              <a:extLst>
                <a:ext uri="{FF2B5EF4-FFF2-40B4-BE49-F238E27FC236}">
                  <a16:creationId xmlns:a16="http://schemas.microsoft.com/office/drawing/2014/main" id="{FBFDC360-065B-0288-639D-4014176712B9}"/>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0" name="矩形 9">
              <a:extLst>
                <a:ext uri="{FF2B5EF4-FFF2-40B4-BE49-F238E27FC236}">
                  <a16:creationId xmlns:a16="http://schemas.microsoft.com/office/drawing/2014/main" id="{74E4AEB1-4FDA-4CCE-BB2F-655E410848C5}"/>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45BAAD14-8EFA-40AA-A780-3C5542B6E1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74940865"/>
      </p:ext>
    </p:extLst>
  </p:cSld>
  <p:clrMapOvr>
    <a:masterClrMapping/>
  </p:clrMapOvr>
  <mc:AlternateContent xmlns:mc="http://schemas.openxmlformats.org/markup-compatibility/2006">
    <mc:Choice xmlns:p14="http://schemas.microsoft.com/office/powerpoint/2010/main" Requires="p14">
      <p:transition spd="slow" p14:dur="2000" advTm="18771"/>
    </mc:Choice>
    <mc:Fallback>
      <p:transition spd="slow" advTm="18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Quantitative results</a:t>
            </a:r>
            <a:endParaRPr lang="zh-CN" altLang="en-US" dirty="0">
              <a:solidFill>
                <a:schemeClr val="bg1"/>
              </a:solidFill>
              <a:latin typeface="等线" panose="02010600030101010101" pitchFamily="2" charset="-122"/>
              <a:ea typeface="等线" panose="02010600030101010101" pitchFamily="2" charset="-122"/>
            </a:endParaRPr>
          </a:p>
        </p:txBody>
      </p:sp>
      <p:pic>
        <p:nvPicPr>
          <p:cNvPr id="5" name="图片 4" descr="表格&#10;&#10;描述已自动生成">
            <a:extLst>
              <a:ext uri="{FF2B5EF4-FFF2-40B4-BE49-F238E27FC236}">
                <a16:creationId xmlns:a16="http://schemas.microsoft.com/office/drawing/2014/main" id="{4F0460C3-5B03-9536-5108-ED7B8B3D028C}"/>
              </a:ext>
            </a:extLst>
          </p:cNvPr>
          <p:cNvPicPr>
            <a:picLocks noChangeAspect="1"/>
          </p:cNvPicPr>
          <p:nvPr/>
        </p:nvPicPr>
        <p:blipFill rotWithShape="1">
          <a:blip r:embed="rId5">
            <a:extLst>
              <a:ext uri="{28A0092B-C50C-407E-A947-70E740481C1C}">
                <a14:useLocalDpi xmlns:a14="http://schemas.microsoft.com/office/drawing/2010/main" val="0"/>
              </a:ext>
            </a:extLst>
          </a:blip>
          <a:srcRect l="625" r="859"/>
          <a:stretch/>
        </p:blipFill>
        <p:spPr>
          <a:xfrm>
            <a:off x="81471" y="1122446"/>
            <a:ext cx="12045991" cy="3609732"/>
          </a:xfrm>
          <a:prstGeom prst="rect">
            <a:avLst/>
          </a:prstGeom>
        </p:spPr>
      </p:pic>
      <p:sp>
        <p:nvSpPr>
          <p:cNvPr id="6" name="文本框 5">
            <a:extLst>
              <a:ext uri="{FF2B5EF4-FFF2-40B4-BE49-F238E27FC236}">
                <a16:creationId xmlns:a16="http://schemas.microsoft.com/office/drawing/2014/main" id="{6237D2A1-E70D-3664-1DFB-77B42C2B08C7}"/>
              </a:ext>
            </a:extLst>
          </p:cNvPr>
          <p:cNvSpPr txBox="1"/>
          <p:nvPr/>
        </p:nvSpPr>
        <p:spPr>
          <a:xfrm>
            <a:off x="449646" y="4981874"/>
            <a:ext cx="11292708" cy="984885"/>
          </a:xfrm>
          <a:prstGeom prst="rect">
            <a:avLst/>
          </a:prstGeom>
          <a:noFill/>
        </p:spPr>
        <p:txBody>
          <a:bodyPr wrap="none" rtlCol="0">
            <a:spAutoFit/>
          </a:bodyPr>
          <a:lstStyle/>
          <a:p>
            <a:pPr algn="ctr">
              <a:spcAft>
                <a:spcPts val="1200"/>
              </a:spcAft>
            </a:pPr>
            <a:r>
              <a:rPr lang="en-US" altLang="zh-CN" sz="2400" b="1" dirty="0">
                <a:latin typeface="Calibri" panose="020F0502020204030204" pitchFamily="34" charset="0"/>
                <a:cs typeface="Calibri" panose="020F0502020204030204" pitchFamily="34" charset="0"/>
              </a:rPr>
              <a:t>SOTA accuracy: </a:t>
            </a:r>
            <a:r>
              <a:rPr lang="en-US" altLang="zh-CN" sz="2400" dirty="0">
                <a:latin typeface="Calibri" panose="020F0502020204030204" pitchFamily="34" charset="0"/>
                <a:cs typeface="Calibri" panose="020F0502020204030204" pitchFamily="34" charset="0"/>
              </a:rPr>
              <a:t>our method achieves significant improvements on </a:t>
            </a:r>
            <a:r>
              <a:rPr lang="en-US" altLang="zh-CN" sz="2400" i="1" dirty="0">
                <a:solidFill>
                  <a:srgbClr val="FF0000"/>
                </a:solidFill>
                <a:latin typeface="Calibri" panose="020F0502020204030204" pitchFamily="34" charset="0"/>
                <a:cs typeface="Calibri" panose="020F0502020204030204" pitchFamily="34" charset="0"/>
              </a:rPr>
              <a:t>ALL</a:t>
            </a:r>
            <a:r>
              <a:rPr lang="en-US" altLang="zh-CN" sz="2400" dirty="0">
                <a:latin typeface="Calibri" panose="020F0502020204030204" pitchFamily="34" charset="0"/>
                <a:cs typeface="Calibri" panose="020F0502020204030204" pitchFamily="34" charset="0"/>
              </a:rPr>
              <a:t> objective metrics</a:t>
            </a:r>
          </a:p>
          <a:p>
            <a:pPr algn="ctr">
              <a:spcAft>
                <a:spcPts val="1200"/>
              </a:spcAft>
            </a:pPr>
            <a:r>
              <a:rPr lang="en-US" altLang="zh-CN" sz="2400" b="1" dirty="0">
                <a:latin typeface="Calibri" panose="020F0502020204030204" pitchFamily="34" charset="0"/>
                <a:cs typeface="Calibri" panose="020F0502020204030204" pitchFamily="34" charset="0"/>
              </a:rPr>
              <a:t>Highly efficiency:</a:t>
            </a:r>
            <a:r>
              <a:rPr lang="en-US" altLang="zh-CN" sz="2400" dirty="0">
                <a:latin typeface="Calibri" panose="020F0502020204030204" pitchFamily="34" charset="0"/>
                <a:cs typeface="Calibri" panose="020F0502020204030204" pitchFamily="34" charset="0"/>
              </a:rPr>
              <a:t> </a:t>
            </a:r>
            <a:r>
              <a:rPr lang="en-US" altLang="zh-CN" sz="2400" i="1" dirty="0">
                <a:solidFill>
                  <a:srgbClr val="FF0000"/>
                </a:solidFill>
                <a:latin typeface="Calibri" panose="020F0502020204030204" pitchFamily="34" charset="0"/>
                <a:cs typeface="Calibri" panose="020F0502020204030204" pitchFamily="34" charset="0"/>
              </a:rPr>
              <a:t>～15x </a:t>
            </a:r>
            <a:r>
              <a:rPr lang="en-US" altLang="zh-CN" sz="2400" dirty="0">
                <a:latin typeface="Calibri" panose="020F0502020204030204" pitchFamily="34" charset="0"/>
                <a:cs typeface="Calibri" panose="020F0502020204030204" pitchFamily="34" charset="0"/>
              </a:rPr>
              <a:t>faster than previous flow-guided methods with the </a:t>
            </a:r>
            <a:r>
              <a:rPr lang="en-US" altLang="zh-CN" sz="2400" i="1" dirty="0">
                <a:solidFill>
                  <a:srgbClr val="FF0000"/>
                </a:solidFill>
                <a:latin typeface="Calibri" panose="020F0502020204030204" pitchFamily="34" charset="0"/>
                <a:cs typeface="Calibri" panose="020F0502020204030204" pitchFamily="34" charset="0"/>
              </a:rPr>
              <a:t>lowest</a:t>
            </a:r>
            <a:r>
              <a:rPr lang="en-US" altLang="zh-CN" sz="2400" dirty="0">
                <a:latin typeface="Calibri" panose="020F0502020204030204" pitchFamily="34" charset="0"/>
                <a:cs typeface="Calibri" panose="020F0502020204030204" pitchFamily="34" charset="0"/>
              </a:rPr>
              <a:t> FLOPs</a:t>
            </a:r>
          </a:p>
        </p:txBody>
      </p:sp>
      <p:grpSp>
        <p:nvGrpSpPr>
          <p:cNvPr id="8" name="组合 7">
            <a:extLst>
              <a:ext uri="{FF2B5EF4-FFF2-40B4-BE49-F238E27FC236}">
                <a16:creationId xmlns:a16="http://schemas.microsoft.com/office/drawing/2014/main" id="{701A7DF5-4E34-E80A-0730-05E64C873321}"/>
              </a:ext>
            </a:extLst>
          </p:cNvPr>
          <p:cNvGrpSpPr/>
          <p:nvPr/>
        </p:nvGrpSpPr>
        <p:grpSpPr>
          <a:xfrm>
            <a:off x="73004" y="2396072"/>
            <a:ext cx="12045991" cy="1168053"/>
            <a:chOff x="73004" y="2235199"/>
            <a:chExt cx="12045991" cy="1168053"/>
          </a:xfrm>
        </p:grpSpPr>
        <p:sp>
          <p:nvSpPr>
            <p:cNvPr id="9" name="矩形: 圆角 8">
              <a:extLst>
                <a:ext uri="{FF2B5EF4-FFF2-40B4-BE49-F238E27FC236}">
                  <a16:creationId xmlns:a16="http://schemas.microsoft.com/office/drawing/2014/main" id="{5E4A376A-3DD8-B21E-E399-35F713148905}"/>
                </a:ext>
              </a:extLst>
            </p:cNvPr>
            <p:cNvSpPr/>
            <p:nvPr/>
          </p:nvSpPr>
          <p:spPr>
            <a:xfrm>
              <a:off x="73004" y="2235199"/>
              <a:ext cx="12045991" cy="296333"/>
            </a:xfrm>
            <a:prstGeom prst="roundRect">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圆角 9">
              <a:extLst>
                <a:ext uri="{FF2B5EF4-FFF2-40B4-BE49-F238E27FC236}">
                  <a16:creationId xmlns:a16="http://schemas.microsoft.com/office/drawing/2014/main" id="{EA5B0CBC-576B-B13E-FBA0-6E237C803E4D}"/>
                </a:ext>
              </a:extLst>
            </p:cNvPr>
            <p:cNvSpPr/>
            <p:nvPr/>
          </p:nvSpPr>
          <p:spPr>
            <a:xfrm>
              <a:off x="73004" y="3106919"/>
              <a:ext cx="12045991" cy="296333"/>
            </a:xfrm>
            <a:prstGeom prst="roundRect">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1" name="组合 10">
            <a:extLst>
              <a:ext uri="{FF2B5EF4-FFF2-40B4-BE49-F238E27FC236}">
                <a16:creationId xmlns:a16="http://schemas.microsoft.com/office/drawing/2014/main" id="{4D5F7BBB-4BFD-1ED4-7790-3BF006A8652A}"/>
              </a:ext>
            </a:extLst>
          </p:cNvPr>
          <p:cNvGrpSpPr/>
          <p:nvPr/>
        </p:nvGrpSpPr>
        <p:grpSpPr>
          <a:xfrm>
            <a:off x="-33274" y="6535369"/>
            <a:ext cx="12225274" cy="322630"/>
            <a:chOff x="-33274" y="6535369"/>
            <a:chExt cx="12225274" cy="322630"/>
          </a:xfrm>
        </p:grpSpPr>
        <p:sp>
          <p:nvSpPr>
            <p:cNvPr id="12" name="矩形 11">
              <a:extLst>
                <a:ext uri="{FF2B5EF4-FFF2-40B4-BE49-F238E27FC236}">
                  <a16:creationId xmlns:a16="http://schemas.microsoft.com/office/drawing/2014/main" id="{B4413A09-F051-E871-0192-6AB0CDCCB7CC}"/>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3" name="矩形 12">
              <a:extLst>
                <a:ext uri="{FF2B5EF4-FFF2-40B4-BE49-F238E27FC236}">
                  <a16:creationId xmlns:a16="http://schemas.microsoft.com/office/drawing/2014/main" id="{B524DF7B-DB12-9599-B415-F4E3451A6870}"/>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4" name="矩形 13">
              <a:extLst>
                <a:ext uri="{FF2B5EF4-FFF2-40B4-BE49-F238E27FC236}">
                  <a16:creationId xmlns:a16="http://schemas.microsoft.com/office/drawing/2014/main" id="{6748FD97-8FCB-0D59-DC08-999EDFBA5C1F}"/>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84B2046D-7F43-430C-9184-F2818996B1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01236495"/>
      </p:ext>
    </p:extLst>
  </p:cSld>
  <p:clrMapOvr>
    <a:masterClrMapping/>
  </p:clrMapOvr>
  <mc:AlternateContent xmlns:mc="http://schemas.openxmlformats.org/markup-compatibility/2006">
    <mc:Choice xmlns:p14="http://schemas.microsoft.com/office/powerpoint/2010/main" Requires="p14">
      <p:transition spd="slow" p14:dur="2000" advTm="15869"/>
    </mc:Choice>
    <mc:Fallback>
      <p:transition spd="slow" advTm="15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Qualitative results</a:t>
            </a:r>
            <a:endParaRPr lang="zh-CN" altLang="en-US">
              <a:solidFill>
                <a:schemeClr val="bg1"/>
              </a:solidFill>
              <a:latin typeface="等线" panose="02010600030101010101" pitchFamily="2" charset="-122"/>
              <a:ea typeface="等线" panose="02010600030101010101" pitchFamily="2" charset="-122"/>
            </a:endParaRPr>
          </a:p>
        </p:txBody>
      </p:sp>
      <p:sp>
        <p:nvSpPr>
          <p:cNvPr id="43" name="文本框 42">
            <a:extLst>
              <a:ext uri="{FF2B5EF4-FFF2-40B4-BE49-F238E27FC236}">
                <a16:creationId xmlns:a16="http://schemas.microsoft.com/office/drawing/2014/main" id="{CB246AD8-A7C4-02DD-0DBD-A32CB63F58CA}"/>
              </a:ext>
            </a:extLst>
          </p:cNvPr>
          <p:cNvSpPr txBox="1"/>
          <p:nvPr/>
        </p:nvSpPr>
        <p:spPr>
          <a:xfrm>
            <a:off x="1862209" y="911424"/>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Masked Video</a:t>
            </a:r>
            <a:endParaRPr lang="zh-CN" altLang="en-US" sz="2400" dirty="0">
              <a:latin typeface="Calibri" panose="020F0502020204030204" pitchFamily="34" charset="0"/>
              <a:cs typeface="Calibri" panose="020F0502020204030204" pitchFamily="34" charset="0"/>
            </a:endParaRPr>
          </a:p>
        </p:txBody>
      </p:sp>
      <p:sp>
        <p:nvSpPr>
          <p:cNvPr id="45" name="文本框 44">
            <a:extLst>
              <a:ext uri="{FF2B5EF4-FFF2-40B4-BE49-F238E27FC236}">
                <a16:creationId xmlns:a16="http://schemas.microsoft.com/office/drawing/2014/main" id="{E5D3A3B5-6E4A-5CD0-0E45-C21E9810F900}"/>
              </a:ext>
            </a:extLst>
          </p:cNvPr>
          <p:cNvSpPr txBox="1"/>
          <p:nvPr/>
        </p:nvSpPr>
        <p:spPr>
          <a:xfrm>
            <a:off x="6964045" y="963666"/>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FGVC </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[Gao </a:t>
            </a:r>
            <a:r>
              <a:rPr lang="en-US" altLang="zh-CN" i="1" dirty="0">
                <a:solidFill>
                  <a:prstClr val="black"/>
                </a:solidFill>
                <a:latin typeface="Calibri" panose="020F0502020204030204" pitchFamily="34" charset="0"/>
                <a:ea typeface="微软雅黑" panose="020B0503020204020204" pitchFamily="34" charset="-122"/>
                <a:cs typeface="Calibri" panose="020F0502020204030204" pitchFamily="34" charset="0"/>
              </a:rPr>
              <a:t>et al.</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 ECCV20]</a:t>
            </a:r>
            <a:endParaRPr lang="zh-CN" altLang="en-US" sz="2400" dirty="0">
              <a:latin typeface="Calibri" panose="020F0502020204030204" pitchFamily="34" charset="0"/>
              <a:cs typeface="Calibri" panose="020F0502020204030204" pitchFamily="34" charset="0"/>
            </a:endParaRPr>
          </a:p>
        </p:txBody>
      </p:sp>
      <p:sp>
        <p:nvSpPr>
          <p:cNvPr id="46" name="文本框 45">
            <a:extLst>
              <a:ext uri="{FF2B5EF4-FFF2-40B4-BE49-F238E27FC236}">
                <a16:creationId xmlns:a16="http://schemas.microsoft.com/office/drawing/2014/main" id="{AE099CB4-B8A0-0660-C4D1-FC75648322FD}"/>
              </a:ext>
            </a:extLst>
          </p:cNvPr>
          <p:cNvSpPr txBox="1"/>
          <p:nvPr/>
        </p:nvSpPr>
        <p:spPr>
          <a:xfrm>
            <a:off x="1385746" y="3656727"/>
            <a:ext cx="4318671" cy="461665"/>
          </a:xfrm>
          <a:prstGeom prst="rect">
            <a:avLst/>
          </a:prstGeom>
          <a:noFill/>
        </p:spPr>
        <p:txBody>
          <a:bodyPr wrap="square" rtlCol="0">
            <a:spAutoFit/>
          </a:bodyPr>
          <a:lstStyle/>
          <a:p>
            <a:pPr algn="ctr"/>
            <a:r>
              <a:rPr lang="en-US" altLang="zh-CN" sz="2400" dirty="0" err="1">
                <a:latin typeface="Calibri" panose="020F0502020204030204" pitchFamily="34" charset="0"/>
                <a:cs typeface="Calibri" panose="020F0502020204030204" pitchFamily="34" charset="0"/>
              </a:rPr>
              <a:t>FuseFormer</a:t>
            </a:r>
            <a:r>
              <a:rPr lang="en-US" altLang="zh-CN" sz="2400" dirty="0">
                <a:latin typeface="Calibri" panose="020F0502020204030204" pitchFamily="34" charset="0"/>
                <a:cs typeface="Calibri" panose="020F0502020204030204" pitchFamily="34" charset="0"/>
              </a:rPr>
              <a:t> </a:t>
            </a:r>
            <a:r>
              <a:rPr lang="en-US" altLang="zh-CN" dirty="0">
                <a:latin typeface="Calibri" panose="020F0502020204030204" pitchFamily="34" charset="0"/>
                <a:ea typeface="微软雅黑" panose="020B0503020204020204" pitchFamily="34" charset="-122"/>
                <a:cs typeface="Calibri" panose="020F0502020204030204" pitchFamily="34" charset="0"/>
              </a:rPr>
              <a:t>[Liu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ICCV21]</a:t>
            </a:r>
            <a:endParaRPr lang="zh-CN" altLang="en-US" sz="2400" dirty="0">
              <a:latin typeface="Calibri" panose="020F0502020204030204" pitchFamily="34" charset="0"/>
              <a:cs typeface="Calibri" panose="020F0502020204030204" pitchFamily="34" charset="0"/>
            </a:endParaRPr>
          </a:p>
        </p:txBody>
      </p:sp>
      <p:sp>
        <p:nvSpPr>
          <p:cNvPr id="47" name="文本框 46">
            <a:extLst>
              <a:ext uri="{FF2B5EF4-FFF2-40B4-BE49-F238E27FC236}">
                <a16:creationId xmlns:a16="http://schemas.microsoft.com/office/drawing/2014/main" id="{1008C698-2F10-028E-4B29-F50D12075637}"/>
              </a:ext>
            </a:extLst>
          </p:cNvPr>
          <p:cNvSpPr txBox="1"/>
          <p:nvPr/>
        </p:nvSpPr>
        <p:spPr>
          <a:xfrm>
            <a:off x="6964045" y="3656727"/>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E</a:t>
            </a:r>
            <a:r>
              <a:rPr lang="en-US" altLang="zh-CN" sz="2400" baseline="30000" dirty="0">
                <a:latin typeface="Calibri" panose="020F0502020204030204" pitchFamily="34" charset="0"/>
                <a:cs typeface="Calibri" panose="020F0502020204030204" pitchFamily="34" charset="0"/>
              </a:rPr>
              <a:t>2</a:t>
            </a:r>
            <a:r>
              <a:rPr lang="en-US" altLang="zh-CN" sz="2400" dirty="0">
                <a:latin typeface="Calibri" panose="020F0502020204030204" pitchFamily="34" charset="0"/>
                <a:cs typeface="Calibri" panose="020F0502020204030204" pitchFamily="34" charset="0"/>
              </a:rPr>
              <a:t>FGVI (Ours)</a:t>
            </a:r>
            <a:endParaRPr lang="zh-CN" altLang="en-US" sz="2400" dirty="0">
              <a:latin typeface="Calibri" panose="020F0502020204030204" pitchFamily="34" charset="0"/>
              <a:cs typeface="Calibri" panose="020F0502020204030204" pitchFamily="34" charset="0"/>
            </a:endParaRPr>
          </a:p>
        </p:txBody>
      </p:sp>
      <p:pic>
        <p:nvPicPr>
          <p:cNvPr id="49" name="out">
            <a:hlinkClick r:id="" action="ppaction://media"/>
            <a:extLst>
              <a:ext uri="{FF2B5EF4-FFF2-40B4-BE49-F238E27FC236}">
                <a16:creationId xmlns:a16="http://schemas.microsoft.com/office/drawing/2014/main" id="{8427A0E3-B78F-BE83-A382-243A2A31FF8C}"/>
              </a:ext>
            </a:extLst>
          </p:cNvPr>
          <p:cNvPicPr>
            <a:picLocks noChangeAspect="1"/>
          </p:cNvPicPr>
          <p:nvPr>
            <a:videoFile r:link="rId3"/>
            <p:extLst>
              <p:ext uri="{DAA4B4D4-6D71-4841-9C94-3DE7FCFB9230}">
                <p14:media xmlns:p14="http://schemas.microsoft.com/office/powerpoint/2010/main" r:embed="rId2"/>
              </p:ext>
            </p:extLst>
          </p:nvPr>
        </p:nvPicPr>
        <p:blipFill>
          <a:blip r:embed="rId14"/>
          <a:stretch>
            <a:fillRect/>
          </a:stretch>
        </p:blipFill>
        <p:spPr>
          <a:xfrm>
            <a:off x="1541235" y="1403534"/>
            <a:ext cx="4007696" cy="2226497"/>
          </a:xfrm>
          <a:prstGeom prst="rect">
            <a:avLst/>
          </a:prstGeom>
        </p:spPr>
      </p:pic>
      <p:pic>
        <p:nvPicPr>
          <p:cNvPr id="50" name="out">
            <a:hlinkClick r:id="" action="ppaction://media"/>
            <a:extLst>
              <a:ext uri="{FF2B5EF4-FFF2-40B4-BE49-F238E27FC236}">
                <a16:creationId xmlns:a16="http://schemas.microsoft.com/office/drawing/2014/main" id="{182C84DC-052C-9398-2D2F-56227E93BF33}"/>
              </a:ext>
            </a:extLst>
          </p:cNvPr>
          <p:cNvPicPr>
            <a:picLocks noChangeAspect="1"/>
          </p:cNvPicPr>
          <p:nvPr>
            <a:videoFile r:link="rId5"/>
            <p:extLst>
              <p:ext uri="{DAA4B4D4-6D71-4841-9C94-3DE7FCFB9230}">
                <p14:media xmlns:p14="http://schemas.microsoft.com/office/powerpoint/2010/main" r:embed="rId4"/>
              </p:ext>
            </p:extLst>
          </p:nvPr>
        </p:nvPicPr>
        <p:blipFill>
          <a:blip r:embed="rId15"/>
          <a:stretch>
            <a:fillRect/>
          </a:stretch>
        </p:blipFill>
        <p:spPr>
          <a:xfrm>
            <a:off x="6643068" y="1403533"/>
            <a:ext cx="4007696" cy="2226497"/>
          </a:xfrm>
          <a:prstGeom prst="rect">
            <a:avLst/>
          </a:prstGeom>
        </p:spPr>
      </p:pic>
      <p:pic>
        <p:nvPicPr>
          <p:cNvPr id="51" name="out">
            <a:hlinkClick r:id="" action="ppaction://media"/>
            <a:extLst>
              <a:ext uri="{FF2B5EF4-FFF2-40B4-BE49-F238E27FC236}">
                <a16:creationId xmlns:a16="http://schemas.microsoft.com/office/drawing/2014/main" id="{E08F3437-8B14-8184-BCD2-9BFDB1F72645}"/>
              </a:ext>
            </a:extLst>
          </p:cNvPr>
          <p:cNvPicPr>
            <a:picLocks noChangeAspect="1"/>
          </p:cNvPicPr>
          <p:nvPr>
            <a:videoFile r:link="rId7"/>
            <p:extLst>
              <p:ext uri="{DAA4B4D4-6D71-4841-9C94-3DE7FCFB9230}">
                <p14:media xmlns:p14="http://schemas.microsoft.com/office/powerpoint/2010/main" r:embed="rId6"/>
              </p:ext>
            </p:extLst>
          </p:nvPr>
        </p:nvPicPr>
        <p:blipFill>
          <a:blip r:embed="rId16"/>
          <a:stretch>
            <a:fillRect/>
          </a:stretch>
        </p:blipFill>
        <p:spPr>
          <a:xfrm>
            <a:off x="1541236" y="4146005"/>
            <a:ext cx="4007695" cy="2226497"/>
          </a:xfrm>
          <a:prstGeom prst="rect">
            <a:avLst/>
          </a:prstGeom>
        </p:spPr>
      </p:pic>
      <p:pic>
        <p:nvPicPr>
          <p:cNvPr id="52" name="out">
            <a:hlinkClick r:id="" action="ppaction://media"/>
            <a:extLst>
              <a:ext uri="{FF2B5EF4-FFF2-40B4-BE49-F238E27FC236}">
                <a16:creationId xmlns:a16="http://schemas.microsoft.com/office/drawing/2014/main" id="{68D31B36-55D5-7100-F244-6BB972CB8BDE}"/>
              </a:ext>
            </a:extLst>
          </p:cNvPr>
          <p:cNvPicPr>
            <a:picLocks noChangeAspect="1"/>
          </p:cNvPicPr>
          <p:nvPr>
            <a:videoFile r:link="rId9"/>
            <p:extLst>
              <p:ext uri="{DAA4B4D4-6D71-4841-9C94-3DE7FCFB9230}">
                <p14:media xmlns:p14="http://schemas.microsoft.com/office/powerpoint/2010/main" r:embed="rId8"/>
              </p:ext>
            </p:extLst>
          </p:nvPr>
        </p:nvPicPr>
        <p:blipFill>
          <a:blip r:embed="rId17"/>
          <a:stretch>
            <a:fillRect/>
          </a:stretch>
        </p:blipFill>
        <p:spPr>
          <a:xfrm>
            <a:off x="6643070" y="4146006"/>
            <a:ext cx="4007694" cy="2226496"/>
          </a:xfrm>
          <a:prstGeom prst="rect">
            <a:avLst/>
          </a:prstGeom>
        </p:spPr>
      </p:pic>
      <p:grpSp>
        <p:nvGrpSpPr>
          <p:cNvPr id="12" name="组合 11">
            <a:extLst>
              <a:ext uri="{FF2B5EF4-FFF2-40B4-BE49-F238E27FC236}">
                <a16:creationId xmlns:a16="http://schemas.microsoft.com/office/drawing/2014/main" id="{193631FA-1D16-6058-6B5C-B75CE01C88AC}"/>
              </a:ext>
            </a:extLst>
          </p:cNvPr>
          <p:cNvGrpSpPr/>
          <p:nvPr/>
        </p:nvGrpSpPr>
        <p:grpSpPr>
          <a:xfrm>
            <a:off x="-33274" y="6535369"/>
            <a:ext cx="12225274" cy="322630"/>
            <a:chOff x="-33274" y="6535369"/>
            <a:chExt cx="12225274" cy="322630"/>
          </a:xfrm>
        </p:grpSpPr>
        <p:sp>
          <p:nvSpPr>
            <p:cNvPr id="13" name="矩形 12">
              <a:extLst>
                <a:ext uri="{FF2B5EF4-FFF2-40B4-BE49-F238E27FC236}">
                  <a16:creationId xmlns:a16="http://schemas.microsoft.com/office/drawing/2014/main" id="{3D52E56D-3CED-3D7C-90EC-A4AE3ABFC9B9}"/>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4" name="矩形 13">
              <a:extLst>
                <a:ext uri="{FF2B5EF4-FFF2-40B4-BE49-F238E27FC236}">
                  <a16:creationId xmlns:a16="http://schemas.microsoft.com/office/drawing/2014/main" id="{A0E6F9E8-1503-BAC7-B5F1-E29AD9FCD313}"/>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5" name="矩形 14">
              <a:extLst>
                <a:ext uri="{FF2B5EF4-FFF2-40B4-BE49-F238E27FC236}">
                  <a16:creationId xmlns:a16="http://schemas.microsoft.com/office/drawing/2014/main" id="{397089EB-1F5F-3FD6-49B1-95F33FD25585}"/>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5BAA5C59-5AEF-42DE-ACC6-A6C3337DF22D}"/>
              </a:ext>
            </a:extLst>
          </p:cNvPr>
          <p:cNvPicPr>
            <a:picLocks noChangeAspect="1"/>
          </p:cNvPicPr>
          <p:nvPr>
            <a:audioFile r:link="rId11"/>
            <p:extLst>
              <p:ext uri="{DAA4B4D4-6D71-4841-9C94-3DE7FCFB9230}">
                <p14:media xmlns:p14="http://schemas.microsoft.com/office/powerpoint/2010/main" r:embed="rId10"/>
              </p:ext>
            </p:extLst>
          </p:nvPr>
        </p:nvPicPr>
        <p:blipFill>
          <a:blip r:embed="rId1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575826597"/>
      </p:ext>
    </p:extLst>
  </p:cSld>
  <p:clrMapOvr>
    <a:masterClrMapping/>
  </p:clrMapOvr>
  <mc:AlternateContent xmlns:mc="http://schemas.openxmlformats.org/markup-compatibility/2006">
    <mc:Choice xmlns:p14="http://schemas.microsoft.com/office/powerpoint/2010/main" Requires="p14">
      <p:transition spd="slow" p14:dur="2000" advTm="11341"/>
    </mc:Choice>
    <mc:Fallback>
      <p:transition spd="slow" advTm="11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334" fill="hold"/>
                                        <p:tgtEl>
                                          <p:spTgt spid="52"/>
                                        </p:tgtEl>
                                      </p:cBhvr>
                                    </p:cmd>
                                  </p:childTnLst>
                                </p:cTn>
                              </p:par>
                              <p:par>
                                <p:cTn id="11" presetID="1" presetClass="mediacall" presetSubtype="0" fill="hold" nodeType="withEffect">
                                  <p:stCondLst>
                                    <p:cond delay="0"/>
                                  </p:stCondLst>
                                  <p:childTnLst>
                                    <p:cmd type="call" cmd="playFrom(0.0)">
                                      <p:cBhvr>
                                        <p:cTn id="12" dur="5334" fill="hold"/>
                                        <p:tgtEl>
                                          <p:spTgt spid="51"/>
                                        </p:tgtEl>
                                      </p:cBhvr>
                                    </p:cmd>
                                  </p:childTnLst>
                                </p:cTn>
                              </p:par>
                              <p:par>
                                <p:cTn id="13" presetID="1" presetClass="mediacall" presetSubtype="0" fill="hold" nodeType="withEffect">
                                  <p:stCondLst>
                                    <p:cond delay="0"/>
                                  </p:stCondLst>
                                  <p:childTnLst>
                                    <p:cmd type="call" cmd="playFrom(0.0)">
                                      <p:cBhvr>
                                        <p:cTn id="14" dur="5334" fill="hold"/>
                                        <p:tgtEl>
                                          <p:spTgt spid="49"/>
                                        </p:tgtEl>
                                      </p:cBhvr>
                                    </p:cmd>
                                  </p:childTnLst>
                                </p:cTn>
                              </p:par>
                              <p:par>
                                <p:cTn id="15" presetID="1" presetClass="mediacall" presetSubtype="0" fill="hold" nodeType="withEffect">
                                  <p:stCondLst>
                                    <p:cond delay="0"/>
                                  </p:stCondLst>
                                  <p:childTnLst>
                                    <p:cmd type="call" cmd="playFrom(0.0)">
                                      <p:cBhvr>
                                        <p:cTn id="16" dur="5334"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repeatCount="0" fill="hold" display="0">
                  <p:stCondLst>
                    <p:cond delay="indefinite"/>
                  </p:stCondLst>
                </p:cTn>
                <p:tgtEl>
                  <p:spTgt spid="49"/>
                </p:tgtEl>
              </p:cMediaNode>
            </p:video>
            <p:video>
              <p:cMediaNode vol="80000">
                <p:cTn id="18" repeatCount="0" fill="hold" display="0">
                  <p:stCondLst>
                    <p:cond delay="indefinite"/>
                  </p:stCondLst>
                </p:cTn>
                <p:tgtEl>
                  <p:spTgt spid="50"/>
                </p:tgtEl>
              </p:cMediaNode>
            </p:video>
            <p:video>
              <p:cMediaNode vol="80000">
                <p:cTn id="19" repeatCount="0" fill="hold" display="0">
                  <p:stCondLst>
                    <p:cond delay="indefinite"/>
                  </p:stCondLst>
                </p:cTn>
                <p:tgtEl>
                  <p:spTgt spid="51"/>
                </p:tgtEl>
              </p:cMediaNode>
            </p:video>
            <p:video>
              <p:cMediaNode vol="80000">
                <p:cTn id="20" repeatCount="0" fill="hold" display="0">
                  <p:stCondLst>
                    <p:cond delay="indefinite"/>
                  </p:stCondLst>
                </p:cTn>
                <p:tgtEl>
                  <p:spTgt spid="52"/>
                </p:tgtEl>
              </p:cMediaNode>
            </p:video>
            <p:audio isNarration="1">
              <p:cMediaNode vol="80000" showWhenStopped="0">
                <p:cTn id="21"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4179" objId="52"/>
        <p14:playEvt time="4254" objId="51"/>
        <p14:playEvt time="4322" objId="49"/>
        <p14:playEvt time="4392" objId="50"/>
        <p14:stopEvt time="9594" objId="52"/>
        <p14:stopEvt time="9677" objId="51"/>
        <p14:stopEvt time="9734" objId="49"/>
        <p14:stopEvt time="9777" objId="50"/>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Qualitative results</a:t>
            </a:r>
            <a:endParaRPr lang="zh-CN" altLang="en-US">
              <a:solidFill>
                <a:schemeClr val="bg1"/>
              </a:solidFill>
              <a:latin typeface="等线" panose="02010600030101010101" pitchFamily="2" charset="-122"/>
              <a:ea typeface="等线" panose="02010600030101010101" pitchFamily="2" charset="-122"/>
            </a:endParaRPr>
          </a:p>
        </p:txBody>
      </p:sp>
      <p:pic>
        <p:nvPicPr>
          <p:cNvPr id="53" name="out">
            <a:hlinkClick r:id="" action="ppaction://media"/>
            <a:extLst>
              <a:ext uri="{FF2B5EF4-FFF2-40B4-BE49-F238E27FC236}">
                <a16:creationId xmlns:a16="http://schemas.microsoft.com/office/drawing/2014/main" id="{2D5AD5DD-101B-9B03-9446-8ACCFF05F7FD}"/>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6643067" y="4146004"/>
            <a:ext cx="4007696" cy="2226498"/>
          </a:xfrm>
          <a:prstGeom prst="rect">
            <a:avLst/>
          </a:prstGeom>
        </p:spPr>
      </p:pic>
      <p:pic>
        <p:nvPicPr>
          <p:cNvPr id="54" name="out">
            <a:hlinkClick r:id="" action="ppaction://media"/>
            <a:extLst>
              <a:ext uri="{FF2B5EF4-FFF2-40B4-BE49-F238E27FC236}">
                <a16:creationId xmlns:a16="http://schemas.microsoft.com/office/drawing/2014/main" id="{2F737B55-CC12-979E-E108-53CEB6B08DAC}"/>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1541233" y="1414348"/>
            <a:ext cx="4007696" cy="2226498"/>
          </a:xfrm>
          <a:prstGeom prst="rect">
            <a:avLst/>
          </a:prstGeom>
        </p:spPr>
      </p:pic>
      <p:pic>
        <p:nvPicPr>
          <p:cNvPr id="55" name="out">
            <a:hlinkClick r:id="" action="ppaction://media"/>
            <a:extLst>
              <a:ext uri="{FF2B5EF4-FFF2-40B4-BE49-F238E27FC236}">
                <a16:creationId xmlns:a16="http://schemas.microsoft.com/office/drawing/2014/main" id="{D228CA9B-9E52-A28F-893C-589976CEFB97}"/>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6643067" y="1416532"/>
            <a:ext cx="4007695" cy="2226497"/>
          </a:xfrm>
          <a:prstGeom prst="rect">
            <a:avLst/>
          </a:prstGeom>
        </p:spPr>
      </p:pic>
      <p:pic>
        <p:nvPicPr>
          <p:cNvPr id="56" name="out">
            <a:hlinkClick r:id="" action="ppaction://media"/>
            <a:extLst>
              <a:ext uri="{FF2B5EF4-FFF2-40B4-BE49-F238E27FC236}">
                <a16:creationId xmlns:a16="http://schemas.microsoft.com/office/drawing/2014/main" id="{B1FAA021-9B22-6D7E-033E-1D5F4A9158A8}"/>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1541233" y="4146005"/>
            <a:ext cx="4007695" cy="2226497"/>
          </a:xfrm>
          <a:prstGeom prst="rect">
            <a:avLst/>
          </a:prstGeom>
        </p:spPr>
      </p:pic>
      <p:sp>
        <p:nvSpPr>
          <p:cNvPr id="16" name="文本框 15">
            <a:extLst>
              <a:ext uri="{FF2B5EF4-FFF2-40B4-BE49-F238E27FC236}">
                <a16:creationId xmlns:a16="http://schemas.microsoft.com/office/drawing/2014/main" id="{DA9580D9-498C-A206-3B56-215E414A8EC0}"/>
              </a:ext>
            </a:extLst>
          </p:cNvPr>
          <p:cNvSpPr txBox="1"/>
          <p:nvPr/>
        </p:nvSpPr>
        <p:spPr>
          <a:xfrm>
            <a:off x="1862209" y="911424"/>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Masked Video</a:t>
            </a:r>
            <a:endParaRPr lang="zh-CN" altLang="en-US" sz="2400" dirty="0">
              <a:latin typeface="Calibri" panose="020F0502020204030204" pitchFamily="34" charset="0"/>
              <a:cs typeface="Calibri" panose="020F0502020204030204" pitchFamily="34" charset="0"/>
            </a:endParaRPr>
          </a:p>
        </p:txBody>
      </p:sp>
      <p:sp>
        <p:nvSpPr>
          <p:cNvPr id="17" name="文本框 16">
            <a:extLst>
              <a:ext uri="{FF2B5EF4-FFF2-40B4-BE49-F238E27FC236}">
                <a16:creationId xmlns:a16="http://schemas.microsoft.com/office/drawing/2014/main" id="{991AB167-41E5-FB0B-C724-A111A5A96DE0}"/>
              </a:ext>
            </a:extLst>
          </p:cNvPr>
          <p:cNvSpPr txBox="1"/>
          <p:nvPr/>
        </p:nvSpPr>
        <p:spPr>
          <a:xfrm>
            <a:off x="6964045" y="963666"/>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FGVC </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[Gao </a:t>
            </a:r>
            <a:r>
              <a:rPr lang="en-US" altLang="zh-CN" i="1" dirty="0">
                <a:solidFill>
                  <a:prstClr val="black"/>
                </a:solidFill>
                <a:latin typeface="Calibri" panose="020F0502020204030204" pitchFamily="34" charset="0"/>
                <a:ea typeface="微软雅黑" panose="020B0503020204020204" pitchFamily="34" charset="-122"/>
                <a:cs typeface="Calibri" panose="020F0502020204030204" pitchFamily="34" charset="0"/>
              </a:rPr>
              <a:t>et al.</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 ECCV20]</a:t>
            </a:r>
            <a:endParaRPr lang="zh-CN" altLang="en-US" sz="2400" dirty="0">
              <a:latin typeface="Calibri" panose="020F0502020204030204" pitchFamily="34" charset="0"/>
              <a:cs typeface="Calibri" panose="020F0502020204030204" pitchFamily="34" charset="0"/>
            </a:endParaRPr>
          </a:p>
        </p:txBody>
      </p:sp>
      <p:sp>
        <p:nvSpPr>
          <p:cNvPr id="18" name="文本框 17">
            <a:extLst>
              <a:ext uri="{FF2B5EF4-FFF2-40B4-BE49-F238E27FC236}">
                <a16:creationId xmlns:a16="http://schemas.microsoft.com/office/drawing/2014/main" id="{74AA3893-0E06-55C3-7690-3F3B3D0D6D65}"/>
              </a:ext>
            </a:extLst>
          </p:cNvPr>
          <p:cNvSpPr txBox="1"/>
          <p:nvPr/>
        </p:nvSpPr>
        <p:spPr>
          <a:xfrm>
            <a:off x="1385746" y="3656727"/>
            <a:ext cx="4318671" cy="461665"/>
          </a:xfrm>
          <a:prstGeom prst="rect">
            <a:avLst/>
          </a:prstGeom>
          <a:noFill/>
        </p:spPr>
        <p:txBody>
          <a:bodyPr wrap="square" rtlCol="0">
            <a:spAutoFit/>
          </a:bodyPr>
          <a:lstStyle/>
          <a:p>
            <a:pPr algn="ctr"/>
            <a:r>
              <a:rPr lang="en-US" altLang="zh-CN" sz="2400" dirty="0" err="1">
                <a:latin typeface="Calibri" panose="020F0502020204030204" pitchFamily="34" charset="0"/>
                <a:cs typeface="Calibri" panose="020F0502020204030204" pitchFamily="34" charset="0"/>
              </a:rPr>
              <a:t>FuseFormer</a:t>
            </a:r>
            <a:r>
              <a:rPr lang="en-US" altLang="zh-CN" sz="2400" dirty="0">
                <a:latin typeface="Calibri" panose="020F0502020204030204" pitchFamily="34" charset="0"/>
                <a:cs typeface="Calibri" panose="020F0502020204030204" pitchFamily="34" charset="0"/>
              </a:rPr>
              <a:t> </a:t>
            </a:r>
            <a:r>
              <a:rPr lang="en-US" altLang="zh-CN" dirty="0">
                <a:latin typeface="Calibri" panose="020F0502020204030204" pitchFamily="34" charset="0"/>
                <a:ea typeface="微软雅黑" panose="020B0503020204020204" pitchFamily="34" charset="-122"/>
                <a:cs typeface="Calibri" panose="020F0502020204030204" pitchFamily="34" charset="0"/>
              </a:rPr>
              <a:t>[Liu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ICCV21]</a:t>
            </a:r>
            <a:endParaRPr lang="zh-CN" altLang="en-US" sz="2400" dirty="0">
              <a:latin typeface="Calibri" panose="020F0502020204030204" pitchFamily="34" charset="0"/>
              <a:cs typeface="Calibri" panose="020F0502020204030204" pitchFamily="34" charset="0"/>
            </a:endParaRPr>
          </a:p>
        </p:txBody>
      </p:sp>
      <p:sp>
        <p:nvSpPr>
          <p:cNvPr id="19" name="文本框 18">
            <a:extLst>
              <a:ext uri="{FF2B5EF4-FFF2-40B4-BE49-F238E27FC236}">
                <a16:creationId xmlns:a16="http://schemas.microsoft.com/office/drawing/2014/main" id="{27A0ACDE-729F-62B9-C346-0EBE716F6DFF}"/>
              </a:ext>
            </a:extLst>
          </p:cNvPr>
          <p:cNvSpPr txBox="1"/>
          <p:nvPr/>
        </p:nvSpPr>
        <p:spPr>
          <a:xfrm>
            <a:off x="6964045" y="3656727"/>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E</a:t>
            </a:r>
            <a:r>
              <a:rPr lang="en-US" altLang="zh-CN" sz="2400" baseline="30000" dirty="0">
                <a:latin typeface="Calibri" panose="020F0502020204030204" pitchFamily="34" charset="0"/>
                <a:cs typeface="Calibri" panose="020F0502020204030204" pitchFamily="34" charset="0"/>
              </a:rPr>
              <a:t>2</a:t>
            </a:r>
            <a:r>
              <a:rPr lang="en-US" altLang="zh-CN" sz="2400" dirty="0">
                <a:latin typeface="Calibri" panose="020F0502020204030204" pitchFamily="34" charset="0"/>
                <a:cs typeface="Calibri" panose="020F0502020204030204" pitchFamily="34" charset="0"/>
              </a:rPr>
              <a:t>FGVI (Ours)</a:t>
            </a:r>
            <a:endParaRPr lang="zh-CN" altLang="en-US" sz="2400" dirty="0">
              <a:latin typeface="Calibri" panose="020F0502020204030204" pitchFamily="34" charset="0"/>
              <a:cs typeface="Calibri" panose="020F0502020204030204" pitchFamily="34" charset="0"/>
            </a:endParaRPr>
          </a:p>
        </p:txBody>
      </p:sp>
      <p:grpSp>
        <p:nvGrpSpPr>
          <p:cNvPr id="12" name="组合 11">
            <a:extLst>
              <a:ext uri="{FF2B5EF4-FFF2-40B4-BE49-F238E27FC236}">
                <a16:creationId xmlns:a16="http://schemas.microsoft.com/office/drawing/2014/main" id="{C4AB1357-47DB-7AB2-DD53-AB520F1CFBA6}"/>
              </a:ext>
            </a:extLst>
          </p:cNvPr>
          <p:cNvGrpSpPr/>
          <p:nvPr/>
        </p:nvGrpSpPr>
        <p:grpSpPr>
          <a:xfrm>
            <a:off x="-33274" y="6535369"/>
            <a:ext cx="12225274" cy="322630"/>
            <a:chOff x="-33274" y="6535369"/>
            <a:chExt cx="12225274" cy="322630"/>
          </a:xfrm>
        </p:grpSpPr>
        <p:sp>
          <p:nvSpPr>
            <p:cNvPr id="13" name="矩形 12">
              <a:extLst>
                <a:ext uri="{FF2B5EF4-FFF2-40B4-BE49-F238E27FC236}">
                  <a16:creationId xmlns:a16="http://schemas.microsoft.com/office/drawing/2014/main" id="{3BD532BA-1CE8-0E63-8018-3879842C6CDC}"/>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4" name="矩形 13">
              <a:extLst>
                <a:ext uri="{FF2B5EF4-FFF2-40B4-BE49-F238E27FC236}">
                  <a16:creationId xmlns:a16="http://schemas.microsoft.com/office/drawing/2014/main" id="{B8A899D1-485C-B5D1-5739-474E2409B5BB}"/>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5" name="矩形 14">
              <a:extLst>
                <a:ext uri="{FF2B5EF4-FFF2-40B4-BE49-F238E27FC236}">
                  <a16:creationId xmlns:a16="http://schemas.microsoft.com/office/drawing/2014/main" id="{7A585A93-32DF-2664-F1C3-F9DA7D35A04C}"/>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37B324CF-4720-4516-B2CF-0B6C462CC14A}"/>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74346676"/>
      </p:ext>
    </p:extLst>
  </p:cSld>
  <p:clrMapOvr>
    <a:masterClrMapping/>
  </p:clrMapOvr>
  <mc:AlternateContent xmlns:mc="http://schemas.openxmlformats.org/markup-compatibility/2006">
    <mc:Choice xmlns:p14="http://schemas.microsoft.com/office/powerpoint/2010/main" Requires="p14">
      <p:transition spd="slow" p14:dur="2000" advTm="10249"/>
    </mc:Choice>
    <mc:Fallback>
      <p:transition spd="slow" advTm="10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mediacall" presetSubtype="0" fill="hold" nodeType="withEffect">
                                  <p:stCondLst>
                                    <p:cond delay="0"/>
                                  </p:stCondLst>
                                  <p:childTnLst>
                                    <p:cmd type="call" cmd="playFrom(0.0)">
                                      <p:cBhvr>
                                        <p:cTn id="8" dur="3334" fill="hold"/>
                                        <p:tgtEl>
                                          <p:spTgt spid="53"/>
                                        </p:tgtEl>
                                      </p:cBhvr>
                                    </p:cmd>
                                  </p:childTnLst>
                                </p:cTn>
                              </p:par>
                              <p:par>
                                <p:cTn id="9" presetID="1" presetClass="mediacall" presetSubtype="0" fill="hold" nodeType="withEffect">
                                  <p:stCondLst>
                                    <p:cond delay="0"/>
                                  </p:stCondLst>
                                  <p:childTnLst>
                                    <p:cmd type="call" cmd="playFrom(0.0)">
                                      <p:cBhvr>
                                        <p:cTn id="10" dur="3334" fill="hold"/>
                                        <p:tgtEl>
                                          <p:spTgt spid="54"/>
                                        </p:tgtEl>
                                      </p:cBhvr>
                                    </p:cmd>
                                  </p:childTnLst>
                                </p:cTn>
                              </p:par>
                              <p:par>
                                <p:cTn id="11" presetID="1" presetClass="mediacall" presetSubtype="0" fill="hold" nodeType="withEffect">
                                  <p:stCondLst>
                                    <p:cond delay="0"/>
                                  </p:stCondLst>
                                  <p:childTnLst>
                                    <p:cmd type="call" cmd="playFrom(0.0)">
                                      <p:cBhvr>
                                        <p:cTn id="12" dur="3334" fill="hold"/>
                                        <p:tgtEl>
                                          <p:spTgt spid="55"/>
                                        </p:tgtEl>
                                      </p:cBhvr>
                                    </p:cmd>
                                  </p:childTnLst>
                                </p:cTn>
                              </p:par>
                              <p:par>
                                <p:cTn id="13" presetID="1" presetClass="mediacall" presetSubtype="0" fill="hold" nodeType="withEffect">
                                  <p:stCondLst>
                                    <p:cond delay="0"/>
                                  </p:stCondLst>
                                  <p:childTnLst>
                                    <p:cmd type="call" cmd="playFrom(0.0)">
                                      <p:cBhvr>
                                        <p:cTn id="14" dur="3334"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3"/>
                </p:tgtEl>
              </p:cMediaNode>
            </p:video>
            <p:video>
              <p:cMediaNode vol="80000">
                <p:cTn id="16" fill="hold" display="0">
                  <p:stCondLst>
                    <p:cond delay="indefinite"/>
                  </p:stCondLst>
                </p:cTn>
                <p:tgtEl>
                  <p:spTgt spid="54"/>
                </p:tgtEl>
              </p:cMediaNode>
            </p:video>
            <p:video>
              <p:cMediaNode vol="80000">
                <p:cTn id="17" fill="hold" display="0">
                  <p:stCondLst>
                    <p:cond delay="indefinite"/>
                  </p:stCondLst>
                </p:cTn>
                <p:tgtEl>
                  <p:spTgt spid="55"/>
                </p:tgtEl>
              </p:cMediaNode>
            </p:video>
            <p:video>
              <p:cMediaNode vol="80000">
                <p:cTn id="18" fill="hold" display="0">
                  <p:stCondLst>
                    <p:cond delay="indefinite"/>
                  </p:stCondLst>
                </p:cTn>
                <p:tgtEl>
                  <p:spTgt spid="56"/>
                </p:tgtEl>
              </p:cMediaNode>
            </p:video>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100" objId="53"/>
        <p14:playEvt time="174" objId="54"/>
        <p14:playEvt time="265" objId="55"/>
        <p14:playEvt time="359" objId="56"/>
        <p14:stopEvt time="3564" objId="53"/>
        <p14:stopEvt time="3607" objId="54"/>
        <p14:stopEvt time="3732" objId="55"/>
        <p14:stopEvt time="3757" objId="56"/>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Qualitative results</a:t>
            </a:r>
            <a:endParaRPr lang="zh-CN" altLang="en-US">
              <a:solidFill>
                <a:schemeClr val="bg1"/>
              </a:solidFill>
              <a:latin typeface="等线" panose="02010600030101010101" pitchFamily="2" charset="-122"/>
              <a:ea typeface="等线" panose="02010600030101010101" pitchFamily="2" charset="-122"/>
            </a:endParaRPr>
          </a:p>
        </p:txBody>
      </p:sp>
      <p:pic>
        <p:nvPicPr>
          <p:cNvPr id="2" name="out">
            <a:hlinkClick r:id="" action="ppaction://media"/>
            <a:extLst>
              <a:ext uri="{FF2B5EF4-FFF2-40B4-BE49-F238E27FC236}">
                <a16:creationId xmlns:a16="http://schemas.microsoft.com/office/drawing/2014/main" id="{95CF4160-5A16-5DF1-5182-7212E374E29C}"/>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6643066" y="1414348"/>
            <a:ext cx="4007695" cy="2226497"/>
          </a:xfrm>
          <a:prstGeom prst="rect">
            <a:avLst/>
          </a:prstGeom>
        </p:spPr>
      </p:pic>
      <p:pic>
        <p:nvPicPr>
          <p:cNvPr id="15" name="out">
            <a:hlinkClick r:id="" action="ppaction://media"/>
            <a:extLst>
              <a:ext uri="{FF2B5EF4-FFF2-40B4-BE49-F238E27FC236}">
                <a16:creationId xmlns:a16="http://schemas.microsoft.com/office/drawing/2014/main" id="{80376AD5-0BAE-2252-22B7-E156C22440F3}"/>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6643065" y="4146005"/>
            <a:ext cx="4007695" cy="2226497"/>
          </a:xfrm>
          <a:prstGeom prst="rect">
            <a:avLst/>
          </a:prstGeom>
        </p:spPr>
      </p:pic>
      <p:pic>
        <p:nvPicPr>
          <p:cNvPr id="7" name="out">
            <a:hlinkClick r:id="" action="ppaction://media"/>
            <a:extLst>
              <a:ext uri="{FF2B5EF4-FFF2-40B4-BE49-F238E27FC236}">
                <a16:creationId xmlns:a16="http://schemas.microsoft.com/office/drawing/2014/main" id="{A9EEBB8F-E6F6-22EC-CF3E-DCC81C079979}"/>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1541233" y="1388276"/>
            <a:ext cx="4007695" cy="2252569"/>
          </a:xfrm>
          <a:prstGeom prst="rect">
            <a:avLst/>
          </a:prstGeom>
        </p:spPr>
      </p:pic>
      <p:pic>
        <p:nvPicPr>
          <p:cNvPr id="8" name="out">
            <a:hlinkClick r:id="" action="ppaction://media"/>
            <a:extLst>
              <a:ext uri="{FF2B5EF4-FFF2-40B4-BE49-F238E27FC236}">
                <a16:creationId xmlns:a16="http://schemas.microsoft.com/office/drawing/2014/main" id="{47A09CE0-0C19-6276-E16A-BBCBCC0504F6}"/>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1541233" y="4146005"/>
            <a:ext cx="4007695" cy="2226497"/>
          </a:xfrm>
          <a:prstGeom prst="rect">
            <a:avLst/>
          </a:prstGeom>
        </p:spPr>
      </p:pic>
      <p:sp>
        <p:nvSpPr>
          <p:cNvPr id="17" name="文本框 16">
            <a:extLst>
              <a:ext uri="{FF2B5EF4-FFF2-40B4-BE49-F238E27FC236}">
                <a16:creationId xmlns:a16="http://schemas.microsoft.com/office/drawing/2014/main" id="{5D10ED53-8A98-195F-0A0C-CFB27FEC442F}"/>
              </a:ext>
            </a:extLst>
          </p:cNvPr>
          <p:cNvSpPr txBox="1"/>
          <p:nvPr/>
        </p:nvSpPr>
        <p:spPr>
          <a:xfrm>
            <a:off x="1862209" y="911424"/>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Masked Video</a:t>
            </a:r>
            <a:endParaRPr lang="zh-CN" altLang="en-US" sz="2400" dirty="0">
              <a:latin typeface="Calibri" panose="020F0502020204030204" pitchFamily="34" charset="0"/>
              <a:cs typeface="Calibri" panose="020F0502020204030204" pitchFamily="34" charset="0"/>
            </a:endParaRPr>
          </a:p>
        </p:txBody>
      </p:sp>
      <p:sp>
        <p:nvSpPr>
          <p:cNvPr id="18" name="文本框 17">
            <a:extLst>
              <a:ext uri="{FF2B5EF4-FFF2-40B4-BE49-F238E27FC236}">
                <a16:creationId xmlns:a16="http://schemas.microsoft.com/office/drawing/2014/main" id="{277E3195-313C-87AD-2152-DCDF4F4FE0EE}"/>
              </a:ext>
            </a:extLst>
          </p:cNvPr>
          <p:cNvSpPr txBox="1"/>
          <p:nvPr/>
        </p:nvSpPr>
        <p:spPr>
          <a:xfrm>
            <a:off x="6964045" y="963666"/>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FGVC </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[Gao </a:t>
            </a:r>
            <a:r>
              <a:rPr lang="en-US" altLang="zh-CN" i="1" dirty="0">
                <a:solidFill>
                  <a:prstClr val="black"/>
                </a:solidFill>
                <a:latin typeface="Calibri" panose="020F0502020204030204" pitchFamily="34" charset="0"/>
                <a:ea typeface="微软雅黑" panose="020B0503020204020204" pitchFamily="34" charset="-122"/>
                <a:cs typeface="Calibri" panose="020F0502020204030204" pitchFamily="34" charset="0"/>
              </a:rPr>
              <a:t>et al.</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 ECCV20]</a:t>
            </a:r>
            <a:endParaRPr lang="zh-CN" altLang="en-US" sz="2400" dirty="0">
              <a:latin typeface="Calibri" panose="020F0502020204030204" pitchFamily="34" charset="0"/>
              <a:cs typeface="Calibri" panose="020F0502020204030204" pitchFamily="34" charset="0"/>
            </a:endParaRPr>
          </a:p>
        </p:txBody>
      </p:sp>
      <p:sp>
        <p:nvSpPr>
          <p:cNvPr id="19" name="文本框 18">
            <a:extLst>
              <a:ext uri="{FF2B5EF4-FFF2-40B4-BE49-F238E27FC236}">
                <a16:creationId xmlns:a16="http://schemas.microsoft.com/office/drawing/2014/main" id="{400A846B-2712-BB83-96D6-2DF88FAE3CD1}"/>
              </a:ext>
            </a:extLst>
          </p:cNvPr>
          <p:cNvSpPr txBox="1"/>
          <p:nvPr/>
        </p:nvSpPr>
        <p:spPr>
          <a:xfrm>
            <a:off x="1385746" y="3656727"/>
            <a:ext cx="4318671" cy="461665"/>
          </a:xfrm>
          <a:prstGeom prst="rect">
            <a:avLst/>
          </a:prstGeom>
          <a:noFill/>
        </p:spPr>
        <p:txBody>
          <a:bodyPr wrap="square" rtlCol="0">
            <a:spAutoFit/>
          </a:bodyPr>
          <a:lstStyle/>
          <a:p>
            <a:pPr algn="ctr"/>
            <a:r>
              <a:rPr lang="en-US" altLang="zh-CN" sz="2400" dirty="0" err="1">
                <a:latin typeface="Calibri" panose="020F0502020204030204" pitchFamily="34" charset="0"/>
                <a:cs typeface="Calibri" panose="020F0502020204030204" pitchFamily="34" charset="0"/>
              </a:rPr>
              <a:t>FuseFormer</a:t>
            </a:r>
            <a:r>
              <a:rPr lang="en-US" altLang="zh-CN" sz="2400" dirty="0">
                <a:latin typeface="Calibri" panose="020F0502020204030204" pitchFamily="34" charset="0"/>
                <a:cs typeface="Calibri" panose="020F0502020204030204" pitchFamily="34" charset="0"/>
              </a:rPr>
              <a:t> </a:t>
            </a:r>
            <a:r>
              <a:rPr lang="en-US" altLang="zh-CN" dirty="0">
                <a:latin typeface="Calibri" panose="020F0502020204030204" pitchFamily="34" charset="0"/>
                <a:ea typeface="微软雅黑" panose="020B0503020204020204" pitchFamily="34" charset="-122"/>
                <a:cs typeface="Calibri" panose="020F0502020204030204" pitchFamily="34" charset="0"/>
              </a:rPr>
              <a:t>[Liu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ICCV21]</a:t>
            </a:r>
            <a:endParaRPr lang="zh-CN" altLang="en-US" sz="2400" dirty="0">
              <a:latin typeface="Calibri" panose="020F0502020204030204" pitchFamily="34" charset="0"/>
              <a:cs typeface="Calibri" panose="020F0502020204030204" pitchFamily="34" charset="0"/>
            </a:endParaRPr>
          </a:p>
        </p:txBody>
      </p:sp>
      <p:sp>
        <p:nvSpPr>
          <p:cNvPr id="20" name="文本框 19">
            <a:extLst>
              <a:ext uri="{FF2B5EF4-FFF2-40B4-BE49-F238E27FC236}">
                <a16:creationId xmlns:a16="http://schemas.microsoft.com/office/drawing/2014/main" id="{0CA859C1-71DC-5977-9D8C-21893C5A6B2A}"/>
              </a:ext>
            </a:extLst>
          </p:cNvPr>
          <p:cNvSpPr txBox="1"/>
          <p:nvPr/>
        </p:nvSpPr>
        <p:spPr>
          <a:xfrm>
            <a:off x="6964045" y="3656727"/>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E</a:t>
            </a:r>
            <a:r>
              <a:rPr lang="en-US" altLang="zh-CN" sz="2400" baseline="30000" dirty="0">
                <a:latin typeface="Calibri" panose="020F0502020204030204" pitchFamily="34" charset="0"/>
                <a:cs typeface="Calibri" panose="020F0502020204030204" pitchFamily="34" charset="0"/>
              </a:rPr>
              <a:t>2</a:t>
            </a:r>
            <a:r>
              <a:rPr lang="en-US" altLang="zh-CN" sz="2400" dirty="0">
                <a:latin typeface="Calibri" panose="020F0502020204030204" pitchFamily="34" charset="0"/>
                <a:cs typeface="Calibri" panose="020F0502020204030204" pitchFamily="34" charset="0"/>
              </a:rPr>
              <a:t>FGVI (Ours)</a:t>
            </a:r>
            <a:endParaRPr lang="zh-CN" altLang="en-US" sz="2400" dirty="0">
              <a:latin typeface="Calibri" panose="020F0502020204030204" pitchFamily="34" charset="0"/>
              <a:cs typeface="Calibri" panose="020F0502020204030204" pitchFamily="34" charset="0"/>
            </a:endParaRPr>
          </a:p>
        </p:txBody>
      </p:sp>
      <p:grpSp>
        <p:nvGrpSpPr>
          <p:cNvPr id="12" name="组合 11">
            <a:extLst>
              <a:ext uri="{FF2B5EF4-FFF2-40B4-BE49-F238E27FC236}">
                <a16:creationId xmlns:a16="http://schemas.microsoft.com/office/drawing/2014/main" id="{CC7D4ED0-B4C5-F4F2-FE9C-D8FBA0150594}"/>
              </a:ext>
            </a:extLst>
          </p:cNvPr>
          <p:cNvGrpSpPr/>
          <p:nvPr/>
        </p:nvGrpSpPr>
        <p:grpSpPr>
          <a:xfrm>
            <a:off x="-33274" y="6535369"/>
            <a:ext cx="12225274" cy="322630"/>
            <a:chOff x="-33274" y="6535369"/>
            <a:chExt cx="12225274" cy="322630"/>
          </a:xfrm>
        </p:grpSpPr>
        <p:sp>
          <p:nvSpPr>
            <p:cNvPr id="13" name="矩形 12">
              <a:extLst>
                <a:ext uri="{FF2B5EF4-FFF2-40B4-BE49-F238E27FC236}">
                  <a16:creationId xmlns:a16="http://schemas.microsoft.com/office/drawing/2014/main" id="{AA203BA6-4173-FAEE-28DF-0118478EB3E7}"/>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4" name="矩形 13">
              <a:extLst>
                <a:ext uri="{FF2B5EF4-FFF2-40B4-BE49-F238E27FC236}">
                  <a16:creationId xmlns:a16="http://schemas.microsoft.com/office/drawing/2014/main" id="{3B0C3296-87BD-4CB7-89B1-10A395AA51B9}"/>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6" name="矩形 15">
              <a:extLst>
                <a:ext uri="{FF2B5EF4-FFF2-40B4-BE49-F238E27FC236}">
                  <a16:creationId xmlns:a16="http://schemas.microsoft.com/office/drawing/2014/main" id="{E6FF4BE7-4CE5-579E-1ED2-5CFEA8F5626B}"/>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5" name="音频 4">
            <a:hlinkClick r:id="" action="ppaction://media"/>
            <a:extLst>
              <a:ext uri="{FF2B5EF4-FFF2-40B4-BE49-F238E27FC236}">
                <a16:creationId xmlns:a16="http://schemas.microsoft.com/office/drawing/2014/main" id="{FA507F2D-34B7-4A5F-9555-4CA3D10BEDFE}"/>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94379555"/>
      </p:ext>
    </p:extLst>
  </p:cSld>
  <p:clrMapOvr>
    <a:masterClrMapping/>
  </p:clrMapOvr>
  <mc:AlternateContent xmlns:mc="http://schemas.openxmlformats.org/markup-compatibility/2006">
    <mc:Choice xmlns:p14="http://schemas.microsoft.com/office/powerpoint/2010/main" Requires="p14">
      <p:transition spd="slow" p14:dur="2000" advTm="6813"/>
    </mc:Choice>
    <mc:Fallback>
      <p:transition spd="slow" advTm="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 presetClass="mediacall" presetSubtype="0" fill="hold" nodeType="withEffect">
                                  <p:stCondLst>
                                    <p:cond delay="0"/>
                                  </p:stCondLst>
                                  <p:childTnLst>
                                    <p:cmd type="call" cmd="playFrom(0.0)">
                                      <p:cBhvr>
                                        <p:cTn id="8" dur="5000" fill="hold"/>
                                        <p:tgtEl>
                                          <p:spTgt spid="2"/>
                                        </p:tgtEl>
                                      </p:cBhvr>
                                    </p:cmd>
                                  </p:childTnLst>
                                </p:cTn>
                              </p:par>
                              <p:par>
                                <p:cTn id="9" presetID="1" presetClass="mediacall" presetSubtype="0" fill="hold" nodeType="withEffect">
                                  <p:stCondLst>
                                    <p:cond delay="0"/>
                                  </p:stCondLst>
                                  <p:childTnLst>
                                    <p:cmd type="call" cmd="playFrom(0.0)">
                                      <p:cBhvr>
                                        <p:cTn id="10" dur="5000" fill="hold"/>
                                        <p:tgtEl>
                                          <p:spTgt spid="15"/>
                                        </p:tgtEl>
                                      </p:cBhvr>
                                    </p:cmd>
                                  </p:childTnLst>
                                </p:cTn>
                              </p:par>
                              <p:par>
                                <p:cTn id="11" presetID="1" presetClass="mediacall" presetSubtype="0" fill="hold" nodeType="withEffect">
                                  <p:stCondLst>
                                    <p:cond delay="0"/>
                                  </p:stCondLst>
                                  <p:childTnLst>
                                    <p:cmd type="call" cmd="playFrom(0.0)">
                                      <p:cBhvr>
                                        <p:cTn id="12" dur="5000" fill="hold"/>
                                        <p:tgtEl>
                                          <p:spTgt spid="7"/>
                                        </p:tgtEl>
                                      </p:cBhvr>
                                    </p:cmd>
                                  </p:childTnLst>
                                </p:cTn>
                              </p:par>
                              <p:par>
                                <p:cTn id="13" presetID="1" presetClass="mediacall" presetSubtype="0" fill="hold" nodeType="withEffect">
                                  <p:stCondLst>
                                    <p:cond delay="0"/>
                                  </p:stCondLst>
                                  <p:childTnLst>
                                    <p:cmd type="call" cmd="playFrom(0.0)">
                                      <p:cBhvr>
                                        <p:cTn id="14" dur="5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
                </p:tgtEl>
              </p:cMediaNode>
            </p:video>
            <p:video>
              <p:cMediaNode vol="80000">
                <p:cTn id="16" fill="hold" display="0">
                  <p:stCondLst>
                    <p:cond delay="indefinite"/>
                  </p:stCondLst>
                </p:cTn>
                <p:tgtEl>
                  <p:spTgt spid="15"/>
                </p:tgtEl>
              </p:cMediaNode>
            </p:video>
            <p:video>
              <p:cMediaNode vol="80000">
                <p:cTn id="17" fill="hold" display="0">
                  <p:stCondLst>
                    <p:cond delay="indefinite"/>
                  </p:stCondLst>
                </p:cTn>
                <p:tgtEl>
                  <p:spTgt spid="7"/>
                </p:tgtEl>
              </p:cMediaNode>
            </p:video>
            <p:video>
              <p:cMediaNode vol="80000">
                <p:cTn id="18" fill="hold" display="0">
                  <p:stCondLst>
                    <p:cond delay="indefinite"/>
                  </p:stCondLst>
                </p:cTn>
                <p:tgtEl>
                  <p:spTgt spid="8"/>
                </p:tgtEl>
              </p:cMediaNode>
            </p:video>
            <p:video>
              <p:cMediaNode vol="80000">
                <p:cTn id="19" display="0">
                  <p:stCondLst>
                    <p:cond delay="indefinite"/>
                  </p:stCondLst>
                </p:cTn>
                <p:tgtEl>
                  <p:spTgt spid="2"/>
                </p:tgtEl>
              </p:cMediaNode>
            </p:video>
            <p:audio isNarration="1">
              <p:cMediaNode vol="80000" showWhenStopped="0">
                <p:cTn id="20"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90" objId="2"/>
        <p14:playEvt time="162" objId="15"/>
        <p14:playEvt time="243" objId="7"/>
        <p14:playEvt time="345" objId="8"/>
        <p14:stopEvt time="5197" objId="2"/>
        <p14:stopEvt time="5276" objId="15"/>
        <p14:stopEvt time="5359" objId="7"/>
        <p14:stopEvt time="5392" objId="8"/>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Qualitative results</a:t>
            </a:r>
            <a:endParaRPr lang="zh-CN" altLang="en-US">
              <a:solidFill>
                <a:schemeClr val="bg1"/>
              </a:solidFill>
              <a:latin typeface="等线" panose="02010600030101010101" pitchFamily="2" charset="-122"/>
              <a:ea typeface="等线" panose="02010600030101010101" pitchFamily="2" charset="-122"/>
            </a:endParaRPr>
          </a:p>
        </p:txBody>
      </p:sp>
      <p:pic>
        <p:nvPicPr>
          <p:cNvPr id="12" name="out">
            <a:hlinkClick r:id="" action="ppaction://media"/>
            <a:extLst>
              <a:ext uri="{FF2B5EF4-FFF2-40B4-BE49-F238E27FC236}">
                <a16:creationId xmlns:a16="http://schemas.microsoft.com/office/drawing/2014/main" id="{8A30E945-C489-BFD0-BD1D-D6D5F5185FAD}"/>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6643068" y="1414348"/>
            <a:ext cx="4007695" cy="2226497"/>
          </a:xfrm>
          <a:prstGeom prst="rect">
            <a:avLst/>
          </a:prstGeom>
        </p:spPr>
      </p:pic>
      <p:pic>
        <p:nvPicPr>
          <p:cNvPr id="13" name="out">
            <a:hlinkClick r:id="" action="ppaction://media"/>
            <a:extLst>
              <a:ext uri="{FF2B5EF4-FFF2-40B4-BE49-F238E27FC236}">
                <a16:creationId xmlns:a16="http://schemas.microsoft.com/office/drawing/2014/main" id="{EB1C2E30-9130-207D-73AA-19860E5D1BDC}"/>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1541233" y="4146005"/>
            <a:ext cx="4007695" cy="2226497"/>
          </a:xfrm>
          <a:prstGeom prst="rect">
            <a:avLst/>
          </a:prstGeom>
        </p:spPr>
      </p:pic>
      <p:pic>
        <p:nvPicPr>
          <p:cNvPr id="2" name="out">
            <a:hlinkClick r:id="" action="ppaction://media"/>
            <a:extLst>
              <a:ext uri="{FF2B5EF4-FFF2-40B4-BE49-F238E27FC236}">
                <a16:creationId xmlns:a16="http://schemas.microsoft.com/office/drawing/2014/main" id="{7BEF94F0-3D60-A97A-547C-812684AB3D29}"/>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6643068" y="4146004"/>
            <a:ext cx="4007696" cy="2226497"/>
          </a:xfrm>
          <a:prstGeom prst="rect">
            <a:avLst/>
          </a:prstGeom>
        </p:spPr>
      </p:pic>
      <p:pic>
        <p:nvPicPr>
          <p:cNvPr id="5" name="out">
            <a:hlinkClick r:id="" action="ppaction://media"/>
            <a:extLst>
              <a:ext uri="{FF2B5EF4-FFF2-40B4-BE49-F238E27FC236}">
                <a16:creationId xmlns:a16="http://schemas.microsoft.com/office/drawing/2014/main" id="{FB8C1DE3-0DED-81D6-6A5D-A8B2F1D6366F}"/>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1564425" y="1414348"/>
            <a:ext cx="3961309" cy="2226497"/>
          </a:xfrm>
          <a:prstGeom prst="rect">
            <a:avLst/>
          </a:prstGeom>
        </p:spPr>
      </p:pic>
      <p:sp>
        <p:nvSpPr>
          <p:cNvPr id="18" name="文本框 17">
            <a:extLst>
              <a:ext uri="{FF2B5EF4-FFF2-40B4-BE49-F238E27FC236}">
                <a16:creationId xmlns:a16="http://schemas.microsoft.com/office/drawing/2014/main" id="{3AB496CB-FCC0-F7CE-1EEE-EF662B4EFF31}"/>
              </a:ext>
            </a:extLst>
          </p:cNvPr>
          <p:cNvSpPr txBox="1"/>
          <p:nvPr/>
        </p:nvSpPr>
        <p:spPr>
          <a:xfrm>
            <a:off x="1862209" y="911424"/>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Masked Video</a:t>
            </a:r>
            <a:endParaRPr lang="zh-CN" altLang="en-US" sz="2400" dirty="0">
              <a:latin typeface="Calibri" panose="020F0502020204030204" pitchFamily="34" charset="0"/>
              <a:cs typeface="Calibri" panose="020F0502020204030204" pitchFamily="34" charset="0"/>
            </a:endParaRPr>
          </a:p>
        </p:txBody>
      </p:sp>
      <p:sp>
        <p:nvSpPr>
          <p:cNvPr id="19" name="文本框 18">
            <a:extLst>
              <a:ext uri="{FF2B5EF4-FFF2-40B4-BE49-F238E27FC236}">
                <a16:creationId xmlns:a16="http://schemas.microsoft.com/office/drawing/2014/main" id="{BCD7B519-3C1E-43BE-03A1-5B198233BC21}"/>
              </a:ext>
            </a:extLst>
          </p:cNvPr>
          <p:cNvSpPr txBox="1"/>
          <p:nvPr/>
        </p:nvSpPr>
        <p:spPr>
          <a:xfrm>
            <a:off x="6964045" y="963666"/>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FGVC </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[Gao </a:t>
            </a:r>
            <a:r>
              <a:rPr lang="en-US" altLang="zh-CN" i="1" dirty="0">
                <a:solidFill>
                  <a:prstClr val="black"/>
                </a:solidFill>
                <a:latin typeface="Calibri" panose="020F0502020204030204" pitchFamily="34" charset="0"/>
                <a:ea typeface="微软雅黑" panose="020B0503020204020204" pitchFamily="34" charset="-122"/>
                <a:cs typeface="Calibri" panose="020F0502020204030204" pitchFamily="34" charset="0"/>
              </a:rPr>
              <a:t>et al.</a:t>
            </a:r>
            <a:r>
              <a:rPr lang="en-US" altLang="zh-CN" dirty="0">
                <a:solidFill>
                  <a:prstClr val="black"/>
                </a:solidFill>
                <a:latin typeface="Calibri" panose="020F0502020204030204" pitchFamily="34" charset="0"/>
                <a:ea typeface="微软雅黑" panose="020B0503020204020204" pitchFamily="34" charset="-122"/>
                <a:cs typeface="Calibri" panose="020F0502020204030204" pitchFamily="34" charset="0"/>
              </a:rPr>
              <a:t> ECCV20]</a:t>
            </a:r>
            <a:endParaRPr lang="zh-CN" altLang="en-US" sz="2400" dirty="0">
              <a:latin typeface="Calibri" panose="020F0502020204030204" pitchFamily="34" charset="0"/>
              <a:cs typeface="Calibri" panose="020F0502020204030204" pitchFamily="34" charset="0"/>
            </a:endParaRPr>
          </a:p>
        </p:txBody>
      </p:sp>
      <p:sp>
        <p:nvSpPr>
          <p:cNvPr id="20" name="文本框 19">
            <a:extLst>
              <a:ext uri="{FF2B5EF4-FFF2-40B4-BE49-F238E27FC236}">
                <a16:creationId xmlns:a16="http://schemas.microsoft.com/office/drawing/2014/main" id="{49DBEC21-C238-2450-53DE-835179209951}"/>
              </a:ext>
            </a:extLst>
          </p:cNvPr>
          <p:cNvSpPr txBox="1"/>
          <p:nvPr/>
        </p:nvSpPr>
        <p:spPr>
          <a:xfrm>
            <a:off x="1385746" y="3656727"/>
            <a:ext cx="4318671" cy="461665"/>
          </a:xfrm>
          <a:prstGeom prst="rect">
            <a:avLst/>
          </a:prstGeom>
          <a:noFill/>
        </p:spPr>
        <p:txBody>
          <a:bodyPr wrap="square" rtlCol="0">
            <a:spAutoFit/>
          </a:bodyPr>
          <a:lstStyle/>
          <a:p>
            <a:pPr algn="ctr"/>
            <a:r>
              <a:rPr lang="en-US" altLang="zh-CN" sz="2400" dirty="0" err="1">
                <a:latin typeface="Calibri" panose="020F0502020204030204" pitchFamily="34" charset="0"/>
                <a:cs typeface="Calibri" panose="020F0502020204030204" pitchFamily="34" charset="0"/>
              </a:rPr>
              <a:t>FuseFormer</a:t>
            </a:r>
            <a:r>
              <a:rPr lang="en-US" altLang="zh-CN" sz="2400" dirty="0">
                <a:latin typeface="Calibri" panose="020F0502020204030204" pitchFamily="34" charset="0"/>
                <a:cs typeface="Calibri" panose="020F0502020204030204" pitchFamily="34" charset="0"/>
              </a:rPr>
              <a:t> </a:t>
            </a:r>
            <a:r>
              <a:rPr lang="en-US" altLang="zh-CN" dirty="0">
                <a:latin typeface="Calibri" panose="020F0502020204030204" pitchFamily="34" charset="0"/>
                <a:ea typeface="微软雅黑" panose="020B0503020204020204" pitchFamily="34" charset="-122"/>
                <a:cs typeface="Calibri" panose="020F0502020204030204" pitchFamily="34" charset="0"/>
              </a:rPr>
              <a:t>[Liu </a:t>
            </a:r>
            <a:r>
              <a:rPr lang="en-US" altLang="zh-CN" i="1" dirty="0">
                <a:latin typeface="Calibri" panose="020F0502020204030204" pitchFamily="34" charset="0"/>
                <a:ea typeface="微软雅黑" panose="020B0503020204020204" pitchFamily="34" charset="-122"/>
                <a:cs typeface="Calibri" panose="020F0502020204030204" pitchFamily="34" charset="0"/>
              </a:rPr>
              <a:t>et al.</a:t>
            </a:r>
            <a:r>
              <a:rPr lang="en-US" altLang="zh-CN" dirty="0">
                <a:latin typeface="Calibri" panose="020F0502020204030204" pitchFamily="34" charset="0"/>
                <a:ea typeface="微软雅黑" panose="020B0503020204020204" pitchFamily="34" charset="-122"/>
                <a:cs typeface="Calibri" panose="020F0502020204030204" pitchFamily="34" charset="0"/>
              </a:rPr>
              <a:t> ICCV21]</a:t>
            </a:r>
            <a:endParaRPr lang="zh-CN" altLang="en-US" sz="2400" dirty="0">
              <a:latin typeface="Calibri" panose="020F0502020204030204" pitchFamily="34" charset="0"/>
              <a:cs typeface="Calibri" panose="020F0502020204030204" pitchFamily="34" charset="0"/>
            </a:endParaRPr>
          </a:p>
        </p:txBody>
      </p:sp>
      <p:sp>
        <p:nvSpPr>
          <p:cNvPr id="21" name="文本框 20">
            <a:extLst>
              <a:ext uri="{FF2B5EF4-FFF2-40B4-BE49-F238E27FC236}">
                <a16:creationId xmlns:a16="http://schemas.microsoft.com/office/drawing/2014/main" id="{FC864B6B-067F-EBF6-3ED8-DA6EFA02D9F2}"/>
              </a:ext>
            </a:extLst>
          </p:cNvPr>
          <p:cNvSpPr txBox="1"/>
          <p:nvPr/>
        </p:nvSpPr>
        <p:spPr>
          <a:xfrm>
            <a:off x="6964045" y="3656727"/>
            <a:ext cx="3365746" cy="461665"/>
          </a:xfrm>
          <a:prstGeom prst="rect">
            <a:avLst/>
          </a:prstGeom>
          <a:noFill/>
        </p:spPr>
        <p:txBody>
          <a:bodyPr wrap="square" rtlCol="0">
            <a:spAutoFit/>
          </a:bodyPr>
          <a:lstStyle/>
          <a:p>
            <a:pPr algn="ctr"/>
            <a:r>
              <a:rPr lang="en-US" altLang="zh-CN" sz="2400" dirty="0">
                <a:latin typeface="Calibri" panose="020F0502020204030204" pitchFamily="34" charset="0"/>
                <a:cs typeface="Calibri" panose="020F0502020204030204" pitchFamily="34" charset="0"/>
              </a:rPr>
              <a:t>E</a:t>
            </a:r>
            <a:r>
              <a:rPr lang="en-US" altLang="zh-CN" sz="2400" baseline="30000" dirty="0">
                <a:latin typeface="Calibri" panose="020F0502020204030204" pitchFamily="34" charset="0"/>
                <a:cs typeface="Calibri" panose="020F0502020204030204" pitchFamily="34" charset="0"/>
              </a:rPr>
              <a:t>2</a:t>
            </a:r>
            <a:r>
              <a:rPr lang="en-US" altLang="zh-CN" sz="2400" dirty="0">
                <a:latin typeface="Calibri" panose="020F0502020204030204" pitchFamily="34" charset="0"/>
                <a:cs typeface="Calibri" panose="020F0502020204030204" pitchFamily="34" charset="0"/>
              </a:rPr>
              <a:t>FGVI (Ours)</a:t>
            </a:r>
            <a:endParaRPr lang="zh-CN" altLang="en-US" sz="2400" dirty="0">
              <a:latin typeface="Calibri" panose="020F0502020204030204" pitchFamily="34" charset="0"/>
              <a:cs typeface="Calibri" panose="020F0502020204030204" pitchFamily="34" charset="0"/>
            </a:endParaRPr>
          </a:p>
        </p:txBody>
      </p:sp>
      <p:grpSp>
        <p:nvGrpSpPr>
          <p:cNvPr id="14" name="组合 13">
            <a:extLst>
              <a:ext uri="{FF2B5EF4-FFF2-40B4-BE49-F238E27FC236}">
                <a16:creationId xmlns:a16="http://schemas.microsoft.com/office/drawing/2014/main" id="{05CD9D08-BCB6-0669-10A1-9DF33DA094E8}"/>
              </a:ext>
            </a:extLst>
          </p:cNvPr>
          <p:cNvGrpSpPr/>
          <p:nvPr/>
        </p:nvGrpSpPr>
        <p:grpSpPr>
          <a:xfrm>
            <a:off x="-33274" y="6535369"/>
            <a:ext cx="12225274" cy="322630"/>
            <a:chOff x="-33274" y="6535369"/>
            <a:chExt cx="12225274" cy="322630"/>
          </a:xfrm>
        </p:grpSpPr>
        <p:sp>
          <p:nvSpPr>
            <p:cNvPr id="15" name="矩形 14">
              <a:extLst>
                <a:ext uri="{FF2B5EF4-FFF2-40B4-BE49-F238E27FC236}">
                  <a16:creationId xmlns:a16="http://schemas.microsoft.com/office/drawing/2014/main" id="{B4BC26B6-7EFC-C2A3-549F-F7087677B560}"/>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6" name="矩形 15">
              <a:extLst>
                <a:ext uri="{FF2B5EF4-FFF2-40B4-BE49-F238E27FC236}">
                  <a16:creationId xmlns:a16="http://schemas.microsoft.com/office/drawing/2014/main" id="{79DF3F8C-5C18-257B-084E-752E2ED3DBBC}"/>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7" name="矩形 16">
              <a:extLst>
                <a:ext uri="{FF2B5EF4-FFF2-40B4-BE49-F238E27FC236}">
                  <a16:creationId xmlns:a16="http://schemas.microsoft.com/office/drawing/2014/main" id="{B61EC0ED-4DBB-000A-DFF3-74FEE9CF2D45}"/>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6" name="音频 5">
            <a:hlinkClick r:id="" action="ppaction://media"/>
            <a:extLst>
              <a:ext uri="{FF2B5EF4-FFF2-40B4-BE49-F238E27FC236}">
                <a16:creationId xmlns:a16="http://schemas.microsoft.com/office/drawing/2014/main" id="{3AC512F8-B836-4702-B5A7-D1F97706622E}"/>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32895682"/>
      </p:ext>
    </p:extLst>
  </p:cSld>
  <p:clrMapOvr>
    <a:masterClrMapping/>
  </p:clrMapOvr>
  <mc:AlternateContent xmlns:mc="http://schemas.openxmlformats.org/markup-compatibility/2006">
    <mc:Choice xmlns:p14="http://schemas.microsoft.com/office/powerpoint/2010/main" Requires="p14">
      <p:transition spd="slow" p14:dur="2000" advTm="5652"/>
    </mc:Choice>
    <mc:Fallback>
      <p:transition spd="slow" advTm="5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 presetClass="mediacall" presetSubtype="0" fill="hold" nodeType="withEffect">
                                  <p:stCondLst>
                                    <p:cond delay="0"/>
                                  </p:stCondLst>
                                  <p:childTnLst>
                                    <p:cmd type="call" cmd="playFrom(0.0)">
                                      <p:cBhvr>
                                        <p:cTn id="8" dur="4167" fill="hold"/>
                                        <p:tgtEl>
                                          <p:spTgt spid="12"/>
                                        </p:tgtEl>
                                      </p:cBhvr>
                                    </p:cmd>
                                  </p:childTnLst>
                                </p:cTn>
                              </p:par>
                              <p:par>
                                <p:cTn id="9" presetID="1" presetClass="mediacall" presetSubtype="0" fill="hold" nodeType="withEffect">
                                  <p:stCondLst>
                                    <p:cond delay="0"/>
                                  </p:stCondLst>
                                  <p:childTnLst>
                                    <p:cmd type="call" cmd="playFrom(0.0)">
                                      <p:cBhvr>
                                        <p:cTn id="10" dur="4167" fill="hold"/>
                                        <p:tgtEl>
                                          <p:spTgt spid="13"/>
                                        </p:tgtEl>
                                      </p:cBhvr>
                                    </p:cmd>
                                  </p:childTnLst>
                                </p:cTn>
                              </p:par>
                              <p:par>
                                <p:cTn id="11" presetID="1" presetClass="mediacall" presetSubtype="0" fill="hold" nodeType="withEffect">
                                  <p:stCondLst>
                                    <p:cond delay="0"/>
                                  </p:stCondLst>
                                  <p:childTnLst>
                                    <p:cmd type="call" cmd="playFrom(0.0)">
                                      <p:cBhvr>
                                        <p:cTn id="12" dur="10" fill="hold"/>
                                        <p:tgtEl>
                                          <p:spTgt spid="2"/>
                                        </p:tgtEl>
                                      </p:cBhvr>
                                    </p:cmd>
                                  </p:childTnLst>
                                </p:cTn>
                              </p:par>
                              <p:par>
                                <p:cTn id="13" presetID="1" presetClass="mediacall" presetSubtype="0" fill="hold" nodeType="withEffect">
                                  <p:stCondLst>
                                    <p:cond delay="0"/>
                                  </p:stCondLst>
                                  <p:childTnLst>
                                    <p:cmd type="call" cmd="playFrom(0.0)">
                                      <p:cBhvr>
                                        <p:cTn id="14" dur="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2"/>
                </p:tgtEl>
              </p:cMediaNode>
            </p:video>
            <p:video>
              <p:cMediaNode vol="80000">
                <p:cTn id="16" fill="hold" display="0">
                  <p:stCondLst>
                    <p:cond delay="indefinite"/>
                  </p:stCondLst>
                </p:cTn>
                <p:tgtEl>
                  <p:spTgt spid="13"/>
                </p:tgtEl>
              </p:cMediaNode>
            </p:video>
            <p:video>
              <p:cMediaNode vol="80000">
                <p:cTn id="17" fill="hold" display="0">
                  <p:stCondLst>
                    <p:cond delay="indefinite"/>
                  </p:stCondLst>
                </p:cTn>
                <p:tgtEl>
                  <p:spTgt spid="2"/>
                </p:tgtEl>
              </p:cMediaNode>
            </p:video>
            <p:video>
              <p:cMediaNode vol="80000">
                <p:cTn id="18" fill="hold" display="0">
                  <p:stCondLst>
                    <p:cond delay="indefinite"/>
                  </p:stCondLst>
                </p:cTn>
                <p:tgtEl>
                  <p:spTgt spid="5"/>
                </p:tgtEl>
              </p:cMediaNode>
            </p:video>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89" objId="12"/>
        <p14:playEvt time="161" objId="13"/>
        <p14:playEvt time="231" objId="2"/>
        <p14:playEvt time="312" objId="5"/>
        <p14:stopEvt time="4340" objId="12"/>
        <p14:stopEvt time="4407" objId="13"/>
        <p14:stopEvt time="4489" objId="2"/>
        <p14:stopEvt time="4562" objId="5"/>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Qualitative results</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2" name="组合 1">
            <a:extLst>
              <a:ext uri="{FF2B5EF4-FFF2-40B4-BE49-F238E27FC236}">
                <a16:creationId xmlns:a16="http://schemas.microsoft.com/office/drawing/2014/main" id="{0F300601-4885-1213-10C5-3F223EA5A1DF}"/>
              </a:ext>
            </a:extLst>
          </p:cNvPr>
          <p:cNvGrpSpPr/>
          <p:nvPr/>
        </p:nvGrpSpPr>
        <p:grpSpPr>
          <a:xfrm>
            <a:off x="381567" y="1263142"/>
            <a:ext cx="11458803" cy="5177140"/>
            <a:chOff x="3720401" y="7034986"/>
            <a:chExt cx="14135021" cy="6386268"/>
          </a:xfrm>
        </p:grpSpPr>
        <p:pic>
          <p:nvPicPr>
            <p:cNvPr id="5" name="图片 4">
              <a:extLst>
                <a:ext uri="{FF2B5EF4-FFF2-40B4-BE49-F238E27FC236}">
                  <a16:creationId xmlns:a16="http://schemas.microsoft.com/office/drawing/2014/main" id="{5498504D-CA82-676C-5CFF-B30A9EE40787}"/>
                </a:ext>
              </a:extLst>
            </p:cNvPr>
            <p:cNvPicPr>
              <a:picLocks noChangeAspect="1"/>
            </p:cNvPicPr>
            <p:nvPr/>
          </p:nvPicPr>
          <p:blipFill>
            <a:blip r:embed="rId5"/>
            <a:stretch>
              <a:fillRect/>
            </a:stretch>
          </p:blipFill>
          <p:spPr>
            <a:xfrm>
              <a:off x="15030576" y="10236962"/>
              <a:ext cx="2743200" cy="1524000"/>
            </a:xfrm>
            <a:prstGeom prst="rect">
              <a:avLst/>
            </a:prstGeom>
          </p:spPr>
        </p:pic>
        <p:pic>
          <p:nvPicPr>
            <p:cNvPr id="6" name="图片 5">
              <a:extLst>
                <a:ext uri="{FF2B5EF4-FFF2-40B4-BE49-F238E27FC236}">
                  <a16:creationId xmlns:a16="http://schemas.microsoft.com/office/drawing/2014/main" id="{135C7A98-ACEF-C4B0-65C9-56CA80499F2E}"/>
                </a:ext>
              </a:extLst>
            </p:cNvPr>
            <p:cNvPicPr>
              <a:picLocks noChangeAspect="1"/>
            </p:cNvPicPr>
            <p:nvPr/>
          </p:nvPicPr>
          <p:blipFill>
            <a:blip r:embed="rId6"/>
            <a:stretch>
              <a:fillRect/>
            </a:stretch>
          </p:blipFill>
          <p:spPr>
            <a:xfrm>
              <a:off x="12196060" y="10241912"/>
              <a:ext cx="2743200" cy="1524000"/>
            </a:xfrm>
            <a:prstGeom prst="rect">
              <a:avLst/>
            </a:prstGeom>
          </p:spPr>
        </p:pic>
        <p:pic>
          <p:nvPicPr>
            <p:cNvPr id="7" name="图片 6">
              <a:extLst>
                <a:ext uri="{FF2B5EF4-FFF2-40B4-BE49-F238E27FC236}">
                  <a16:creationId xmlns:a16="http://schemas.microsoft.com/office/drawing/2014/main" id="{44B4315F-28FC-DDDF-2503-638A60E63966}"/>
                </a:ext>
              </a:extLst>
            </p:cNvPr>
            <p:cNvPicPr>
              <a:picLocks noChangeAspect="1"/>
            </p:cNvPicPr>
            <p:nvPr/>
          </p:nvPicPr>
          <p:blipFill>
            <a:blip r:embed="rId7"/>
            <a:stretch>
              <a:fillRect/>
            </a:stretch>
          </p:blipFill>
          <p:spPr>
            <a:xfrm>
              <a:off x="9371214" y="10241912"/>
              <a:ext cx="2743200" cy="1524000"/>
            </a:xfrm>
            <a:prstGeom prst="rect">
              <a:avLst/>
            </a:prstGeom>
          </p:spPr>
        </p:pic>
        <p:pic>
          <p:nvPicPr>
            <p:cNvPr id="8" name="图片 7">
              <a:extLst>
                <a:ext uri="{FF2B5EF4-FFF2-40B4-BE49-F238E27FC236}">
                  <a16:creationId xmlns:a16="http://schemas.microsoft.com/office/drawing/2014/main" id="{58879B76-D333-AC6E-DBFD-4B37EBB07489}"/>
                </a:ext>
              </a:extLst>
            </p:cNvPr>
            <p:cNvPicPr>
              <a:picLocks noChangeAspect="1"/>
            </p:cNvPicPr>
            <p:nvPr/>
          </p:nvPicPr>
          <p:blipFill>
            <a:blip r:embed="rId8"/>
            <a:stretch>
              <a:fillRect/>
            </a:stretch>
          </p:blipFill>
          <p:spPr>
            <a:xfrm>
              <a:off x="6541533" y="10241912"/>
              <a:ext cx="2743200" cy="1524000"/>
            </a:xfrm>
            <a:prstGeom prst="rect">
              <a:avLst/>
            </a:prstGeom>
          </p:spPr>
        </p:pic>
        <p:pic>
          <p:nvPicPr>
            <p:cNvPr id="9" name="图片 8">
              <a:extLst>
                <a:ext uri="{FF2B5EF4-FFF2-40B4-BE49-F238E27FC236}">
                  <a16:creationId xmlns:a16="http://schemas.microsoft.com/office/drawing/2014/main" id="{00A4A3FC-70A5-2464-BA40-7956CF12DB5F}"/>
                </a:ext>
              </a:extLst>
            </p:cNvPr>
            <p:cNvPicPr>
              <a:picLocks noChangeAspect="1"/>
            </p:cNvPicPr>
            <p:nvPr/>
          </p:nvPicPr>
          <p:blipFill>
            <a:blip r:embed="rId9"/>
            <a:stretch>
              <a:fillRect/>
            </a:stretch>
          </p:blipFill>
          <p:spPr>
            <a:xfrm>
              <a:off x="6536698" y="8639820"/>
              <a:ext cx="2743200" cy="1524000"/>
            </a:xfrm>
            <a:prstGeom prst="rect">
              <a:avLst/>
            </a:prstGeom>
          </p:spPr>
        </p:pic>
        <p:pic>
          <p:nvPicPr>
            <p:cNvPr id="10" name="图片 9">
              <a:extLst>
                <a:ext uri="{FF2B5EF4-FFF2-40B4-BE49-F238E27FC236}">
                  <a16:creationId xmlns:a16="http://schemas.microsoft.com/office/drawing/2014/main" id="{EF6FF9C0-5AC3-55DD-11AB-CA228668F200}"/>
                </a:ext>
              </a:extLst>
            </p:cNvPr>
            <p:cNvPicPr>
              <a:picLocks noChangeAspect="1"/>
            </p:cNvPicPr>
            <p:nvPr/>
          </p:nvPicPr>
          <p:blipFill>
            <a:blip r:embed="rId10"/>
            <a:stretch>
              <a:fillRect/>
            </a:stretch>
          </p:blipFill>
          <p:spPr>
            <a:xfrm>
              <a:off x="9371214" y="8639820"/>
              <a:ext cx="2743200" cy="1524000"/>
            </a:xfrm>
            <a:prstGeom prst="rect">
              <a:avLst/>
            </a:prstGeom>
          </p:spPr>
        </p:pic>
        <p:pic>
          <p:nvPicPr>
            <p:cNvPr id="11" name="图片 10">
              <a:extLst>
                <a:ext uri="{FF2B5EF4-FFF2-40B4-BE49-F238E27FC236}">
                  <a16:creationId xmlns:a16="http://schemas.microsoft.com/office/drawing/2014/main" id="{F14ADFA2-18BC-3589-000F-B3AD452281DC}"/>
                </a:ext>
              </a:extLst>
            </p:cNvPr>
            <p:cNvPicPr>
              <a:picLocks noChangeAspect="1"/>
            </p:cNvPicPr>
            <p:nvPr/>
          </p:nvPicPr>
          <p:blipFill>
            <a:blip r:embed="rId11"/>
            <a:stretch>
              <a:fillRect/>
            </a:stretch>
          </p:blipFill>
          <p:spPr>
            <a:xfrm>
              <a:off x="12196060" y="8645483"/>
              <a:ext cx="2743200" cy="1524000"/>
            </a:xfrm>
            <a:prstGeom prst="rect">
              <a:avLst/>
            </a:prstGeom>
          </p:spPr>
        </p:pic>
        <p:pic>
          <p:nvPicPr>
            <p:cNvPr id="12" name="图片 11">
              <a:extLst>
                <a:ext uri="{FF2B5EF4-FFF2-40B4-BE49-F238E27FC236}">
                  <a16:creationId xmlns:a16="http://schemas.microsoft.com/office/drawing/2014/main" id="{D1CCAB06-0D22-98EE-57CD-AA87DE55565C}"/>
                </a:ext>
              </a:extLst>
            </p:cNvPr>
            <p:cNvPicPr>
              <a:picLocks noChangeAspect="1"/>
            </p:cNvPicPr>
            <p:nvPr/>
          </p:nvPicPr>
          <p:blipFill>
            <a:blip r:embed="rId12"/>
            <a:stretch>
              <a:fillRect/>
            </a:stretch>
          </p:blipFill>
          <p:spPr>
            <a:xfrm>
              <a:off x="15030576" y="8639039"/>
              <a:ext cx="2743200" cy="1524000"/>
            </a:xfrm>
            <a:prstGeom prst="rect">
              <a:avLst/>
            </a:prstGeom>
          </p:spPr>
        </p:pic>
        <p:pic>
          <p:nvPicPr>
            <p:cNvPr id="13" name="图片 12">
              <a:extLst>
                <a:ext uri="{FF2B5EF4-FFF2-40B4-BE49-F238E27FC236}">
                  <a16:creationId xmlns:a16="http://schemas.microsoft.com/office/drawing/2014/main" id="{C6AE5C01-FF13-9C87-2E22-C79FD1B9EDBF}"/>
                </a:ext>
              </a:extLst>
            </p:cNvPr>
            <p:cNvPicPr>
              <a:picLocks noChangeAspect="1"/>
            </p:cNvPicPr>
            <p:nvPr/>
          </p:nvPicPr>
          <p:blipFill>
            <a:blip r:embed="rId13"/>
            <a:stretch>
              <a:fillRect/>
            </a:stretch>
          </p:blipFill>
          <p:spPr>
            <a:xfrm>
              <a:off x="17093422" y="9556580"/>
              <a:ext cx="762000" cy="762000"/>
            </a:xfrm>
            <a:prstGeom prst="rect">
              <a:avLst/>
            </a:prstGeom>
            <a:noFill/>
            <a:ln w="22225">
              <a:solidFill>
                <a:schemeClr val="bg1"/>
              </a:solidFill>
            </a:ln>
          </p:spPr>
        </p:pic>
        <p:pic>
          <p:nvPicPr>
            <p:cNvPr id="14" name="图片 13">
              <a:extLst>
                <a:ext uri="{FF2B5EF4-FFF2-40B4-BE49-F238E27FC236}">
                  <a16:creationId xmlns:a16="http://schemas.microsoft.com/office/drawing/2014/main" id="{41BF3AF1-5243-A217-8026-5500DC95B15C}"/>
                </a:ext>
              </a:extLst>
            </p:cNvPr>
            <p:cNvPicPr>
              <a:picLocks noChangeAspect="1"/>
            </p:cNvPicPr>
            <p:nvPr/>
          </p:nvPicPr>
          <p:blipFill>
            <a:blip r:embed="rId14"/>
            <a:stretch>
              <a:fillRect/>
            </a:stretch>
          </p:blipFill>
          <p:spPr>
            <a:xfrm>
              <a:off x="14356506" y="9556580"/>
              <a:ext cx="762000" cy="762000"/>
            </a:xfrm>
            <a:prstGeom prst="rect">
              <a:avLst/>
            </a:prstGeom>
            <a:noFill/>
            <a:ln w="22225">
              <a:solidFill>
                <a:schemeClr val="bg1"/>
              </a:solidFill>
            </a:ln>
          </p:spPr>
        </p:pic>
        <p:pic>
          <p:nvPicPr>
            <p:cNvPr id="15" name="图片 14">
              <a:extLst>
                <a:ext uri="{FF2B5EF4-FFF2-40B4-BE49-F238E27FC236}">
                  <a16:creationId xmlns:a16="http://schemas.microsoft.com/office/drawing/2014/main" id="{C88DE04D-917E-15D6-CEF6-AF721BADCF3C}"/>
                </a:ext>
              </a:extLst>
            </p:cNvPr>
            <p:cNvPicPr>
              <a:picLocks noChangeAspect="1"/>
            </p:cNvPicPr>
            <p:nvPr/>
          </p:nvPicPr>
          <p:blipFill>
            <a:blip r:embed="rId15"/>
            <a:stretch>
              <a:fillRect/>
            </a:stretch>
          </p:blipFill>
          <p:spPr>
            <a:xfrm>
              <a:off x="11527170" y="9559871"/>
              <a:ext cx="762000" cy="762000"/>
            </a:xfrm>
            <a:prstGeom prst="rect">
              <a:avLst/>
            </a:prstGeom>
            <a:noFill/>
            <a:ln w="22225">
              <a:solidFill>
                <a:schemeClr val="bg1"/>
              </a:solidFill>
            </a:ln>
          </p:spPr>
        </p:pic>
        <p:pic>
          <p:nvPicPr>
            <p:cNvPr id="16" name="图片 15">
              <a:extLst>
                <a:ext uri="{FF2B5EF4-FFF2-40B4-BE49-F238E27FC236}">
                  <a16:creationId xmlns:a16="http://schemas.microsoft.com/office/drawing/2014/main" id="{327E1CCB-4CFD-DE0B-E35D-5DA4098C3556}"/>
                </a:ext>
              </a:extLst>
            </p:cNvPr>
            <p:cNvPicPr>
              <a:picLocks noChangeAspect="1"/>
            </p:cNvPicPr>
            <p:nvPr/>
          </p:nvPicPr>
          <p:blipFill>
            <a:blip r:embed="rId16"/>
            <a:stretch>
              <a:fillRect/>
            </a:stretch>
          </p:blipFill>
          <p:spPr>
            <a:xfrm>
              <a:off x="8697834" y="9561085"/>
              <a:ext cx="762000" cy="762000"/>
            </a:xfrm>
            <a:prstGeom prst="rect">
              <a:avLst/>
            </a:prstGeom>
            <a:noFill/>
            <a:ln w="22225">
              <a:solidFill>
                <a:schemeClr val="bg1"/>
              </a:solidFill>
            </a:ln>
          </p:spPr>
        </p:pic>
        <p:pic>
          <p:nvPicPr>
            <p:cNvPr id="17" name="图片 16">
              <a:extLst>
                <a:ext uri="{FF2B5EF4-FFF2-40B4-BE49-F238E27FC236}">
                  <a16:creationId xmlns:a16="http://schemas.microsoft.com/office/drawing/2014/main" id="{CDA394FA-7D66-DC6D-61F4-EAD7E71EEB60}"/>
                </a:ext>
              </a:extLst>
            </p:cNvPr>
            <p:cNvPicPr>
              <a:picLocks/>
            </p:cNvPicPr>
            <p:nvPr/>
          </p:nvPicPr>
          <p:blipFill>
            <a:blip r:embed="rId17"/>
            <a:stretch>
              <a:fillRect/>
            </a:stretch>
          </p:blipFill>
          <p:spPr>
            <a:xfrm>
              <a:off x="3720401" y="7041805"/>
              <a:ext cx="2743200" cy="1522800"/>
            </a:xfrm>
            <a:prstGeom prst="rect">
              <a:avLst/>
            </a:prstGeom>
          </p:spPr>
        </p:pic>
        <p:pic>
          <p:nvPicPr>
            <p:cNvPr id="18" name="图片 17">
              <a:extLst>
                <a:ext uri="{FF2B5EF4-FFF2-40B4-BE49-F238E27FC236}">
                  <a16:creationId xmlns:a16="http://schemas.microsoft.com/office/drawing/2014/main" id="{B28A74FD-4C43-1CD6-2439-D6AC935A4582}"/>
                </a:ext>
              </a:extLst>
            </p:cNvPr>
            <p:cNvPicPr>
              <a:picLocks/>
            </p:cNvPicPr>
            <p:nvPr/>
          </p:nvPicPr>
          <p:blipFill>
            <a:blip r:embed="rId18"/>
            <a:stretch>
              <a:fillRect/>
            </a:stretch>
          </p:blipFill>
          <p:spPr>
            <a:xfrm>
              <a:off x="3720401" y="8646683"/>
              <a:ext cx="2743200" cy="1522800"/>
            </a:xfrm>
            <a:prstGeom prst="rect">
              <a:avLst/>
            </a:prstGeom>
          </p:spPr>
        </p:pic>
        <p:pic>
          <p:nvPicPr>
            <p:cNvPr id="19" name="图片 18">
              <a:extLst>
                <a:ext uri="{FF2B5EF4-FFF2-40B4-BE49-F238E27FC236}">
                  <a16:creationId xmlns:a16="http://schemas.microsoft.com/office/drawing/2014/main" id="{521B77E9-3080-6594-E0D1-ECCDE1FCB643}"/>
                </a:ext>
              </a:extLst>
            </p:cNvPr>
            <p:cNvPicPr>
              <a:picLocks noChangeAspect="1"/>
            </p:cNvPicPr>
            <p:nvPr/>
          </p:nvPicPr>
          <p:blipFill>
            <a:blip r:embed="rId19"/>
            <a:stretch>
              <a:fillRect/>
            </a:stretch>
          </p:blipFill>
          <p:spPr>
            <a:xfrm>
              <a:off x="6536698" y="7034986"/>
              <a:ext cx="2743200" cy="1524000"/>
            </a:xfrm>
            <a:prstGeom prst="rect">
              <a:avLst/>
            </a:prstGeom>
          </p:spPr>
        </p:pic>
        <p:pic>
          <p:nvPicPr>
            <p:cNvPr id="20" name="图片 19">
              <a:extLst>
                <a:ext uri="{FF2B5EF4-FFF2-40B4-BE49-F238E27FC236}">
                  <a16:creationId xmlns:a16="http://schemas.microsoft.com/office/drawing/2014/main" id="{C5305020-57CD-E425-C235-8A5CD5131002}"/>
                </a:ext>
              </a:extLst>
            </p:cNvPr>
            <p:cNvPicPr>
              <a:picLocks noChangeAspect="1"/>
            </p:cNvPicPr>
            <p:nvPr/>
          </p:nvPicPr>
          <p:blipFill>
            <a:blip r:embed="rId20"/>
            <a:stretch>
              <a:fillRect/>
            </a:stretch>
          </p:blipFill>
          <p:spPr>
            <a:xfrm>
              <a:off x="9379763" y="7040605"/>
              <a:ext cx="2743200" cy="1524000"/>
            </a:xfrm>
            <a:prstGeom prst="rect">
              <a:avLst/>
            </a:prstGeom>
          </p:spPr>
        </p:pic>
        <p:pic>
          <p:nvPicPr>
            <p:cNvPr id="21" name="图片 20">
              <a:extLst>
                <a:ext uri="{FF2B5EF4-FFF2-40B4-BE49-F238E27FC236}">
                  <a16:creationId xmlns:a16="http://schemas.microsoft.com/office/drawing/2014/main" id="{4D73C98C-DE46-EB51-B24A-FDB420BE2B26}"/>
                </a:ext>
              </a:extLst>
            </p:cNvPr>
            <p:cNvPicPr>
              <a:picLocks noChangeAspect="1"/>
            </p:cNvPicPr>
            <p:nvPr/>
          </p:nvPicPr>
          <p:blipFill>
            <a:blip r:embed="rId21"/>
            <a:stretch>
              <a:fillRect/>
            </a:stretch>
          </p:blipFill>
          <p:spPr>
            <a:xfrm>
              <a:off x="12198564" y="7037603"/>
              <a:ext cx="2743200" cy="1524000"/>
            </a:xfrm>
            <a:prstGeom prst="rect">
              <a:avLst/>
            </a:prstGeom>
          </p:spPr>
        </p:pic>
        <p:pic>
          <p:nvPicPr>
            <p:cNvPr id="22" name="图片 21">
              <a:extLst>
                <a:ext uri="{FF2B5EF4-FFF2-40B4-BE49-F238E27FC236}">
                  <a16:creationId xmlns:a16="http://schemas.microsoft.com/office/drawing/2014/main" id="{E190B136-AAA3-1D7E-C211-2C2DCDA8530D}"/>
                </a:ext>
              </a:extLst>
            </p:cNvPr>
            <p:cNvPicPr>
              <a:picLocks noChangeAspect="1"/>
            </p:cNvPicPr>
            <p:nvPr/>
          </p:nvPicPr>
          <p:blipFill>
            <a:blip r:embed="rId22"/>
            <a:stretch>
              <a:fillRect/>
            </a:stretch>
          </p:blipFill>
          <p:spPr>
            <a:xfrm>
              <a:off x="15030576" y="7041805"/>
              <a:ext cx="2743200" cy="1524000"/>
            </a:xfrm>
            <a:prstGeom prst="rect">
              <a:avLst/>
            </a:prstGeom>
          </p:spPr>
        </p:pic>
        <p:pic>
          <p:nvPicPr>
            <p:cNvPr id="23" name="图片 22">
              <a:extLst>
                <a:ext uri="{FF2B5EF4-FFF2-40B4-BE49-F238E27FC236}">
                  <a16:creationId xmlns:a16="http://schemas.microsoft.com/office/drawing/2014/main" id="{9314C6C0-555E-98AE-945D-15670CFFC661}"/>
                </a:ext>
              </a:extLst>
            </p:cNvPr>
            <p:cNvPicPr>
              <a:picLocks noChangeAspect="1"/>
            </p:cNvPicPr>
            <p:nvPr/>
          </p:nvPicPr>
          <p:blipFill>
            <a:blip r:embed="rId23"/>
            <a:stretch>
              <a:fillRect/>
            </a:stretch>
          </p:blipFill>
          <p:spPr>
            <a:xfrm>
              <a:off x="8696634" y="7926231"/>
              <a:ext cx="763200" cy="763200"/>
            </a:xfrm>
            <a:prstGeom prst="rect">
              <a:avLst/>
            </a:prstGeom>
            <a:noFill/>
            <a:ln w="22225">
              <a:solidFill>
                <a:schemeClr val="bg1"/>
              </a:solidFill>
            </a:ln>
          </p:spPr>
        </p:pic>
        <p:pic>
          <p:nvPicPr>
            <p:cNvPr id="24" name="图片 23">
              <a:extLst>
                <a:ext uri="{FF2B5EF4-FFF2-40B4-BE49-F238E27FC236}">
                  <a16:creationId xmlns:a16="http://schemas.microsoft.com/office/drawing/2014/main" id="{E873327A-43D1-29BD-A248-B5341494CE4A}"/>
                </a:ext>
              </a:extLst>
            </p:cNvPr>
            <p:cNvPicPr>
              <a:picLocks noChangeAspect="1"/>
            </p:cNvPicPr>
            <p:nvPr/>
          </p:nvPicPr>
          <p:blipFill>
            <a:blip r:embed="rId24"/>
            <a:stretch>
              <a:fillRect/>
            </a:stretch>
          </p:blipFill>
          <p:spPr>
            <a:xfrm>
              <a:off x="11522680" y="7923203"/>
              <a:ext cx="763200" cy="763200"/>
            </a:xfrm>
            <a:prstGeom prst="rect">
              <a:avLst/>
            </a:prstGeom>
            <a:noFill/>
            <a:ln w="22225">
              <a:solidFill>
                <a:schemeClr val="bg1"/>
              </a:solidFill>
            </a:ln>
          </p:spPr>
        </p:pic>
        <p:pic>
          <p:nvPicPr>
            <p:cNvPr id="25" name="图片 24">
              <a:extLst>
                <a:ext uri="{FF2B5EF4-FFF2-40B4-BE49-F238E27FC236}">
                  <a16:creationId xmlns:a16="http://schemas.microsoft.com/office/drawing/2014/main" id="{0E4B8CA8-F410-15B1-4508-D5CA951188D2}"/>
                </a:ext>
              </a:extLst>
            </p:cNvPr>
            <p:cNvPicPr>
              <a:picLocks noChangeAspect="1"/>
            </p:cNvPicPr>
            <p:nvPr/>
          </p:nvPicPr>
          <p:blipFill>
            <a:blip r:embed="rId25"/>
            <a:stretch>
              <a:fillRect/>
            </a:stretch>
          </p:blipFill>
          <p:spPr>
            <a:xfrm>
              <a:off x="14356506" y="7917026"/>
              <a:ext cx="763200" cy="763200"/>
            </a:xfrm>
            <a:prstGeom prst="rect">
              <a:avLst/>
            </a:prstGeom>
            <a:noFill/>
            <a:ln w="22225">
              <a:solidFill>
                <a:schemeClr val="bg1"/>
              </a:solidFill>
            </a:ln>
          </p:spPr>
        </p:pic>
        <p:pic>
          <p:nvPicPr>
            <p:cNvPr id="26" name="图片 25">
              <a:extLst>
                <a:ext uri="{FF2B5EF4-FFF2-40B4-BE49-F238E27FC236}">
                  <a16:creationId xmlns:a16="http://schemas.microsoft.com/office/drawing/2014/main" id="{C56BCA9E-3392-BEE1-0C74-B378CA5AF02B}"/>
                </a:ext>
              </a:extLst>
            </p:cNvPr>
            <p:cNvPicPr>
              <a:picLocks noChangeAspect="1"/>
            </p:cNvPicPr>
            <p:nvPr/>
          </p:nvPicPr>
          <p:blipFill>
            <a:blip r:embed="rId26"/>
            <a:stretch>
              <a:fillRect/>
            </a:stretch>
          </p:blipFill>
          <p:spPr>
            <a:xfrm>
              <a:off x="17092222" y="7916393"/>
              <a:ext cx="763200" cy="763200"/>
            </a:xfrm>
            <a:prstGeom prst="rect">
              <a:avLst/>
            </a:prstGeom>
            <a:noFill/>
            <a:ln w="22225">
              <a:solidFill>
                <a:schemeClr val="bg1"/>
              </a:solidFill>
            </a:ln>
          </p:spPr>
        </p:pic>
        <p:pic>
          <p:nvPicPr>
            <p:cNvPr id="27" name="图片 26">
              <a:extLst>
                <a:ext uri="{FF2B5EF4-FFF2-40B4-BE49-F238E27FC236}">
                  <a16:creationId xmlns:a16="http://schemas.microsoft.com/office/drawing/2014/main" id="{7F1ABB01-4D5F-38DE-BB6A-99F51F70BAEC}"/>
                </a:ext>
              </a:extLst>
            </p:cNvPr>
            <p:cNvPicPr>
              <a:picLocks noChangeAspect="1"/>
            </p:cNvPicPr>
            <p:nvPr/>
          </p:nvPicPr>
          <p:blipFill>
            <a:blip r:embed="rId27"/>
            <a:stretch>
              <a:fillRect/>
            </a:stretch>
          </p:blipFill>
          <p:spPr>
            <a:xfrm>
              <a:off x="6536698" y="11852431"/>
              <a:ext cx="2743200" cy="1524000"/>
            </a:xfrm>
            <a:prstGeom prst="rect">
              <a:avLst/>
            </a:prstGeom>
          </p:spPr>
        </p:pic>
        <p:pic>
          <p:nvPicPr>
            <p:cNvPr id="28" name="图片 27">
              <a:extLst>
                <a:ext uri="{FF2B5EF4-FFF2-40B4-BE49-F238E27FC236}">
                  <a16:creationId xmlns:a16="http://schemas.microsoft.com/office/drawing/2014/main" id="{7225E019-9BBB-48CE-498A-8C4EDAD08437}"/>
                </a:ext>
              </a:extLst>
            </p:cNvPr>
            <p:cNvPicPr>
              <a:picLocks noChangeAspect="1"/>
            </p:cNvPicPr>
            <p:nvPr/>
          </p:nvPicPr>
          <p:blipFill>
            <a:blip r:embed="rId28"/>
            <a:stretch>
              <a:fillRect/>
            </a:stretch>
          </p:blipFill>
          <p:spPr>
            <a:xfrm>
              <a:off x="9378008" y="11852431"/>
              <a:ext cx="2743200" cy="1524000"/>
            </a:xfrm>
            <a:prstGeom prst="rect">
              <a:avLst/>
            </a:prstGeom>
          </p:spPr>
        </p:pic>
        <p:pic>
          <p:nvPicPr>
            <p:cNvPr id="29" name="图片 28">
              <a:extLst>
                <a:ext uri="{FF2B5EF4-FFF2-40B4-BE49-F238E27FC236}">
                  <a16:creationId xmlns:a16="http://schemas.microsoft.com/office/drawing/2014/main" id="{C06A3579-F76E-1DDE-A013-5E4C72B34263}"/>
                </a:ext>
              </a:extLst>
            </p:cNvPr>
            <p:cNvPicPr>
              <a:picLocks noChangeAspect="1"/>
            </p:cNvPicPr>
            <p:nvPr/>
          </p:nvPicPr>
          <p:blipFill>
            <a:blip r:embed="rId29"/>
            <a:stretch>
              <a:fillRect/>
            </a:stretch>
          </p:blipFill>
          <p:spPr>
            <a:xfrm>
              <a:off x="12190869" y="11852431"/>
              <a:ext cx="2743200" cy="1524000"/>
            </a:xfrm>
            <a:prstGeom prst="rect">
              <a:avLst/>
            </a:prstGeom>
          </p:spPr>
        </p:pic>
        <p:pic>
          <p:nvPicPr>
            <p:cNvPr id="30" name="图片 29">
              <a:extLst>
                <a:ext uri="{FF2B5EF4-FFF2-40B4-BE49-F238E27FC236}">
                  <a16:creationId xmlns:a16="http://schemas.microsoft.com/office/drawing/2014/main" id="{DDFD7A63-7F3C-F510-A421-39237239E11E}"/>
                </a:ext>
              </a:extLst>
            </p:cNvPr>
            <p:cNvPicPr>
              <a:picLocks noChangeAspect="1"/>
            </p:cNvPicPr>
            <p:nvPr/>
          </p:nvPicPr>
          <p:blipFill>
            <a:blip r:embed="rId30"/>
            <a:stretch>
              <a:fillRect/>
            </a:stretch>
          </p:blipFill>
          <p:spPr>
            <a:xfrm>
              <a:off x="15025885" y="11852431"/>
              <a:ext cx="2743200" cy="1524000"/>
            </a:xfrm>
            <a:prstGeom prst="rect">
              <a:avLst/>
            </a:prstGeom>
          </p:spPr>
        </p:pic>
        <p:pic>
          <p:nvPicPr>
            <p:cNvPr id="31" name="图片 30">
              <a:extLst>
                <a:ext uri="{FF2B5EF4-FFF2-40B4-BE49-F238E27FC236}">
                  <a16:creationId xmlns:a16="http://schemas.microsoft.com/office/drawing/2014/main" id="{00422F80-85D6-FC6A-89B7-58FEA71B9836}"/>
                </a:ext>
              </a:extLst>
            </p:cNvPr>
            <p:cNvPicPr>
              <a:picLocks noChangeAspect="1"/>
            </p:cNvPicPr>
            <p:nvPr/>
          </p:nvPicPr>
          <p:blipFill>
            <a:blip r:embed="rId31"/>
            <a:stretch>
              <a:fillRect/>
            </a:stretch>
          </p:blipFill>
          <p:spPr>
            <a:xfrm>
              <a:off x="3720401" y="11852431"/>
              <a:ext cx="2743200" cy="1524000"/>
            </a:xfrm>
            <a:prstGeom prst="rect">
              <a:avLst/>
            </a:prstGeom>
          </p:spPr>
        </p:pic>
        <p:pic>
          <p:nvPicPr>
            <p:cNvPr id="32" name="图片 31">
              <a:extLst>
                <a:ext uri="{FF2B5EF4-FFF2-40B4-BE49-F238E27FC236}">
                  <a16:creationId xmlns:a16="http://schemas.microsoft.com/office/drawing/2014/main" id="{FD8E7C96-6ADA-0B91-AF2E-C462D835BBF7}"/>
                </a:ext>
              </a:extLst>
            </p:cNvPr>
            <p:cNvPicPr>
              <a:picLocks noChangeAspect="1"/>
            </p:cNvPicPr>
            <p:nvPr/>
          </p:nvPicPr>
          <p:blipFill>
            <a:blip r:embed="rId32"/>
            <a:stretch>
              <a:fillRect/>
            </a:stretch>
          </p:blipFill>
          <p:spPr>
            <a:xfrm>
              <a:off x="3720401" y="10247553"/>
              <a:ext cx="2743200" cy="1524000"/>
            </a:xfrm>
            <a:prstGeom prst="rect">
              <a:avLst/>
            </a:prstGeom>
          </p:spPr>
        </p:pic>
        <p:pic>
          <p:nvPicPr>
            <p:cNvPr id="33" name="图片 32">
              <a:extLst>
                <a:ext uri="{FF2B5EF4-FFF2-40B4-BE49-F238E27FC236}">
                  <a16:creationId xmlns:a16="http://schemas.microsoft.com/office/drawing/2014/main" id="{1EAB54FE-5CE6-02CB-8988-687C144E77E6}"/>
                </a:ext>
              </a:extLst>
            </p:cNvPr>
            <p:cNvPicPr>
              <a:picLocks noChangeAspect="1"/>
            </p:cNvPicPr>
            <p:nvPr/>
          </p:nvPicPr>
          <p:blipFill>
            <a:blip r:embed="rId33"/>
            <a:stretch>
              <a:fillRect/>
            </a:stretch>
          </p:blipFill>
          <p:spPr>
            <a:xfrm>
              <a:off x="5861618" y="11194125"/>
              <a:ext cx="763200" cy="763200"/>
            </a:xfrm>
            <a:prstGeom prst="rect">
              <a:avLst/>
            </a:prstGeom>
            <a:noFill/>
            <a:ln w="22225">
              <a:solidFill>
                <a:schemeClr val="bg1"/>
              </a:solidFill>
            </a:ln>
          </p:spPr>
        </p:pic>
        <p:pic>
          <p:nvPicPr>
            <p:cNvPr id="34" name="图片 33">
              <a:extLst>
                <a:ext uri="{FF2B5EF4-FFF2-40B4-BE49-F238E27FC236}">
                  <a16:creationId xmlns:a16="http://schemas.microsoft.com/office/drawing/2014/main" id="{4D5EF6C1-1E3D-378E-DF8F-74DEF5650897}"/>
                </a:ext>
              </a:extLst>
            </p:cNvPr>
            <p:cNvPicPr>
              <a:picLocks noChangeAspect="1"/>
            </p:cNvPicPr>
            <p:nvPr/>
          </p:nvPicPr>
          <p:blipFill>
            <a:blip r:embed="rId34"/>
            <a:stretch>
              <a:fillRect/>
            </a:stretch>
          </p:blipFill>
          <p:spPr>
            <a:xfrm>
              <a:off x="8696634" y="11194739"/>
              <a:ext cx="763200" cy="763200"/>
            </a:xfrm>
            <a:prstGeom prst="rect">
              <a:avLst/>
            </a:prstGeom>
            <a:noFill/>
            <a:ln w="22225">
              <a:solidFill>
                <a:schemeClr val="bg1"/>
              </a:solidFill>
            </a:ln>
          </p:spPr>
        </p:pic>
        <p:pic>
          <p:nvPicPr>
            <p:cNvPr id="35" name="图片 34">
              <a:extLst>
                <a:ext uri="{FF2B5EF4-FFF2-40B4-BE49-F238E27FC236}">
                  <a16:creationId xmlns:a16="http://schemas.microsoft.com/office/drawing/2014/main" id="{1F4B81E6-519C-573B-AF12-07CEB02017D5}"/>
                </a:ext>
              </a:extLst>
            </p:cNvPr>
            <p:cNvPicPr>
              <a:picLocks noChangeAspect="1"/>
            </p:cNvPicPr>
            <p:nvPr/>
          </p:nvPicPr>
          <p:blipFill>
            <a:blip r:embed="rId35"/>
            <a:stretch>
              <a:fillRect/>
            </a:stretch>
          </p:blipFill>
          <p:spPr>
            <a:xfrm>
              <a:off x="11527306" y="11194125"/>
              <a:ext cx="763200" cy="763200"/>
            </a:xfrm>
            <a:prstGeom prst="rect">
              <a:avLst/>
            </a:prstGeom>
            <a:noFill/>
            <a:ln w="22225">
              <a:solidFill>
                <a:schemeClr val="bg1"/>
              </a:solidFill>
            </a:ln>
          </p:spPr>
        </p:pic>
        <p:pic>
          <p:nvPicPr>
            <p:cNvPr id="36" name="图片 35">
              <a:extLst>
                <a:ext uri="{FF2B5EF4-FFF2-40B4-BE49-F238E27FC236}">
                  <a16:creationId xmlns:a16="http://schemas.microsoft.com/office/drawing/2014/main" id="{89E4D4B8-6172-7716-C6E7-C35E885BC05A}"/>
                </a:ext>
              </a:extLst>
            </p:cNvPr>
            <p:cNvPicPr>
              <a:picLocks noChangeAspect="1"/>
            </p:cNvPicPr>
            <p:nvPr/>
          </p:nvPicPr>
          <p:blipFill>
            <a:blip r:embed="rId36"/>
            <a:stretch>
              <a:fillRect/>
            </a:stretch>
          </p:blipFill>
          <p:spPr>
            <a:xfrm>
              <a:off x="14362322" y="11200000"/>
              <a:ext cx="763200" cy="763200"/>
            </a:xfrm>
            <a:prstGeom prst="rect">
              <a:avLst/>
            </a:prstGeom>
            <a:noFill/>
            <a:ln w="22225">
              <a:solidFill>
                <a:schemeClr val="bg1"/>
              </a:solidFill>
            </a:ln>
          </p:spPr>
        </p:pic>
        <p:pic>
          <p:nvPicPr>
            <p:cNvPr id="37" name="图片 36">
              <a:extLst>
                <a:ext uri="{FF2B5EF4-FFF2-40B4-BE49-F238E27FC236}">
                  <a16:creationId xmlns:a16="http://schemas.microsoft.com/office/drawing/2014/main" id="{4988C032-EA55-8748-D621-EE55E6A8B06C}"/>
                </a:ext>
              </a:extLst>
            </p:cNvPr>
            <p:cNvPicPr>
              <a:picLocks noChangeAspect="1"/>
            </p:cNvPicPr>
            <p:nvPr/>
          </p:nvPicPr>
          <p:blipFill>
            <a:blip r:embed="rId37"/>
            <a:stretch>
              <a:fillRect/>
            </a:stretch>
          </p:blipFill>
          <p:spPr>
            <a:xfrm>
              <a:off x="17092222" y="11194125"/>
              <a:ext cx="763200" cy="763200"/>
            </a:xfrm>
            <a:prstGeom prst="rect">
              <a:avLst/>
            </a:prstGeom>
            <a:noFill/>
            <a:ln w="22225">
              <a:solidFill>
                <a:schemeClr val="bg1"/>
              </a:solidFill>
            </a:ln>
          </p:spPr>
        </p:pic>
        <p:pic>
          <p:nvPicPr>
            <p:cNvPr id="38" name="图片 37">
              <a:extLst>
                <a:ext uri="{FF2B5EF4-FFF2-40B4-BE49-F238E27FC236}">
                  <a16:creationId xmlns:a16="http://schemas.microsoft.com/office/drawing/2014/main" id="{16AC60FD-694B-7CA5-4E2E-C1F74220CA10}"/>
                </a:ext>
              </a:extLst>
            </p:cNvPr>
            <p:cNvPicPr>
              <a:picLocks noChangeAspect="1"/>
            </p:cNvPicPr>
            <p:nvPr/>
          </p:nvPicPr>
          <p:blipFill>
            <a:blip r:embed="rId38"/>
            <a:stretch>
              <a:fillRect/>
            </a:stretch>
          </p:blipFill>
          <p:spPr>
            <a:xfrm>
              <a:off x="5861618" y="12658054"/>
              <a:ext cx="763200" cy="763200"/>
            </a:xfrm>
            <a:prstGeom prst="rect">
              <a:avLst/>
            </a:prstGeom>
            <a:noFill/>
            <a:ln w="22225">
              <a:solidFill>
                <a:schemeClr val="bg1"/>
              </a:solidFill>
            </a:ln>
          </p:spPr>
        </p:pic>
        <p:pic>
          <p:nvPicPr>
            <p:cNvPr id="39" name="图片 38">
              <a:extLst>
                <a:ext uri="{FF2B5EF4-FFF2-40B4-BE49-F238E27FC236}">
                  <a16:creationId xmlns:a16="http://schemas.microsoft.com/office/drawing/2014/main" id="{C7D461BE-3EB5-A4FF-B7A3-05EBFD4455D5}"/>
                </a:ext>
              </a:extLst>
            </p:cNvPr>
            <p:cNvPicPr>
              <a:picLocks noChangeAspect="1"/>
            </p:cNvPicPr>
            <p:nvPr/>
          </p:nvPicPr>
          <p:blipFill>
            <a:blip r:embed="rId39"/>
            <a:stretch>
              <a:fillRect/>
            </a:stretch>
          </p:blipFill>
          <p:spPr>
            <a:xfrm>
              <a:off x="17092222" y="12658054"/>
              <a:ext cx="763200" cy="763200"/>
            </a:xfrm>
            <a:prstGeom prst="rect">
              <a:avLst/>
            </a:prstGeom>
            <a:noFill/>
            <a:ln w="22225">
              <a:solidFill>
                <a:schemeClr val="bg1"/>
              </a:solidFill>
            </a:ln>
          </p:spPr>
        </p:pic>
        <p:pic>
          <p:nvPicPr>
            <p:cNvPr id="40" name="图片 39">
              <a:extLst>
                <a:ext uri="{FF2B5EF4-FFF2-40B4-BE49-F238E27FC236}">
                  <a16:creationId xmlns:a16="http://schemas.microsoft.com/office/drawing/2014/main" id="{B1C26F66-C8EC-A709-BA68-22ED18E86633}"/>
                </a:ext>
              </a:extLst>
            </p:cNvPr>
            <p:cNvPicPr>
              <a:picLocks noChangeAspect="1"/>
            </p:cNvPicPr>
            <p:nvPr/>
          </p:nvPicPr>
          <p:blipFill>
            <a:blip r:embed="rId40"/>
            <a:stretch>
              <a:fillRect/>
            </a:stretch>
          </p:blipFill>
          <p:spPr>
            <a:xfrm>
              <a:off x="14351756" y="12658054"/>
              <a:ext cx="763200" cy="763200"/>
            </a:xfrm>
            <a:prstGeom prst="rect">
              <a:avLst/>
            </a:prstGeom>
            <a:noFill/>
            <a:ln w="22225">
              <a:solidFill>
                <a:schemeClr val="bg1"/>
              </a:solidFill>
            </a:ln>
          </p:spPr>
        </p:pic>
        <p:pic>
          <p:nvPicPr>
            <p:cNvPr id="41" name="图片 40">
              <a:extLst>
                <a:ext uri="{FF2B5EF4-FFF2-40B4-BE49-F238E27FC236}">
                  <a16:creationId xmlns:a16="http://schemas.microsoft.com/office/drawing/2014/main" id="{9E554677-2564-E55E-BD96-9881297275E9}"/>
                </a:ext>
              </a:extLst>
            </p:cNvPr>
            <p:cNvPicPr>
              <a:picLocks noChangeAspect="1"/>
            </p:cNvPicPr>
            <p:nvPr/>
          </p:nvPicPr>
          <p:blipFill>
            <a:blip r:embed="rId41"/>
            <a:stretch>
              <a:fillRect/>
            </a:stretch>
          </p:blipFill>
          <p:spPr>
            <a:xfrm>
              <a:off x="11531650" y="12658054"/>
              <a:ext cx="763200" cy="763200"/>
            </a:xfrm>
            <a:prstGeom prst="rect">
              <a:avLst/>
            </a:prstGeom>
            <a:noFill/>
            <a:ln w="22225">
              <a:solidFill>
                <a:schemeClr val="bg1"/>
              </a:solidFill>
            </a:ln>
          </p:spPr>
        </p:pic>
        <p:pic>
          <p:nvPicPr>
            <p:cNvPr id="42" name="图片 41">
              <a:extLst>
                <a:ext uri="{FF2B5EF4-FFF2-40B4-BE49-F238E27FC236}">
                  <a16:creationId xmlns:a16="http://schemas.microsoft.com/office/drawing/2014/main" id="{D26405E1-5403-E38F-A06C-B3810B8AADE5}"/>
                </a:ext>
              </a:extLst>
            </p:cNvPr>
            <p:cNvPicPr>
              <a:picLocks noChangeAspect="1"/>
            </p:cNvPicPr>
            <p:nvPr/>
          </p:nvPicPr>
          <p:blipFill>
            <a:blip r:embed="rId42"/>
            <a:stretch>
              <a:fillRect/>
            </a:stretch>
          </p:blipFill>
          <p:spPr>
            <a:xfrm>
              <a:off x="8696634" y="12658054"/>
              <a:ext cx="763200" cy="763200"/>
            </a:xfrm>
            <a:prstGeom prst="rect">
              <a:avLst/>
            </a:prstGeom>
            <a:noFill/>
            <a:ln w="22225">
              <a:solidFill>
                <a:schemeClr val="bg1"/>
              </a:solidFill>
            </a:ln>
          </p:spPr>
        </p:pic>
      </p:grpSp>
      <p:sp>
        <p:nvSpPr>
          <p:cNvPr id="43" name="文本框 42">
            <a:extLst>
              <a:ext uri="{FF2B5EF4-FFF2-40B4-BE49-F238E27FC236}">
                <a16:creationId xmlns:a16="http://schemas.microsoft.com/office/drawing/2014/main" id="{CB246AD8-A7C4-02DD-0DBD-A32CB63F58CA}"/>
              </a:ext>
            </a:extLst>
          </p:cNvPr>
          <p:cNvSpPr txBox="1"/>
          <p:nvPr/>
        </p:nvSpPr>
        <p:spPr>
          <a:xfrm>
            <a:off x="381567" y="848611"/>
            <a:ext cx="2223823" cy="400110"/>
          </a:xfrm>
          <a:prstGeom prst="rect">
            <a:avLst/>
          </a:prstGeom>
          <a:noFill/>
        </p:spPr>
        <p:txBody>
          <a:bodyPr wrap="square" rtlCol="0">
            <a:spAutoFit/>
          </a:bodyPr>
          <a:lstStyle/>
          <a:p>
            <a:pPr algn="ctr"/>
            <a:r>
              <a:rPr lang="en-US" altLang="zh-CN" sz="2000" dirty="0">
                <a:latin typeface="Calibri" panose="020F0502020204030204" pitchFamily="34" charset="0"/>
                <a:cs typeface="Calibri" panose="020F0502020204030204" pitchFamily="34" charset="0"/>
              </a:rPr>
              <a:t>Masked Frames</a:t>
            </a:r>
            <a:endParaRPr lang="zh-CN" altLang="en-US" sz="2000" dirty="0">
              <a:latin typeface="Calibri" panose="020F0502020204030204" pitchFamily="34" charset="0"/>
              <a:cs typeface="Calibri" panose="020F0502020204030204" pitchFamily="34" charset="0"/>
            </a:endParaRPr>
          </a:p>
        </p:txBody>
      </p:sp>
      <p:sp>
        <p:nvSpPr>
          <p:cNvPr id="47" name="文本框 46">
            <a:extLst>
              <a:ext uri="{FF2B5EF4-FFF2-40B4-BE49-F238E27FC236}">
                <a16:creationId xmlns:a16="http://schemas.microsoft.com/office/drawing/2014/main" id="{1008C698-2F10-028E-4B29-F50D12075637}"/>
              </a:ext>
            </a:extLst>
          </p:cNvPr>
          <p:cNvSpPr txBox="1"/>
          <p:nvPr/>
        </p:nvSpPr>
        <p:spPr>
          <a:xfrm>
            <a:off x="9546555" y="860170"/>
            <a:ext cx="2223823" cy="400110"/>
          </a:xfrm>
          <a:prstGeom prst="rect">
            <a:avLst/>
          </a:prstGeom>
          <a:noFill/>
        </p:spPr>
        <p:txBody>
          <a:bodyPr wrap="square" rtlCol="0">
            <a:spAutoFit/>
          </a:bodyPr>
          <a:lstStyle/>
          <a:p>
            <a:pPr algn="ctr"/>
            <a:r>
              <a:rPr lang="en-US" altLang="zh-CN" sz="2000" dirty="0">
                <a:latin typeface="Calibri" panose="020F0502020204030204" pitchFamily="34" charset="0"/>
                <a:cs typeface="Calibri" panose="020F0502020204030204" pitchFamily="34" charset="0"/>
              </a:rPr>
              <a:t>E</a:t>
            </a:r>
            <a:r>
              <a:rPr lang="en-US" altLang="zh-CN" sz="2000" baseline="30000" dirty="0">
                <a:latin typeface="Calibri" panose="020F0502020204030204" pitchFamily="34" charset="0"/>
                <a:cs typeface="Calibri" panose="020F0502020204030204" pitchFamily="34" charset="0"/>
              </a:rPr>
              <a:t>2</a:t>
            </a:r>
            <a:r>
              <a:rPr lang="en-US" altLang="zh-CN" sz="2000" dirty="0">
                <a:latin typeface="Calibri" panose="020F0502020204030204" pitchFamily="34" charset="0"/>
                <a:cs typeface="Calibri" panose="020F0502020204030204" pitchFamily="34" charset="0"/>
              </a:rPr>
              <a:t>FGVI (Ours)</a:t>
            </a:r>
            <a:endParaRPr lang="zh-CN" altLang="en-US" sz="2000" dirty="0">
              <a:latin typeface="Calibri" panose="020F0502020204030204" pitchFamily="34" charset="0"/>
              <a:cs typeface="Calibri" panose="020F0502020204030204" pitchFamily="34" charset="0"/>
            </a:endParaRPr>
          </a:p>
        </p:txBody>
      </p:sp>
      <p:sp>
        <p:nvSpPr>
          <p:cNvPr id="48" name="文本框 47">
            <a:extLst>
              <a:ext uri="{FF2B5EF4-FFF2-40B4-BE49-F238E27FC236}">
                <a16:creationId xmlns:a16="http://schemas.microsoft.com/office/drawing/2014/main" id="{C6967A37-8517-6927-E4F4-044A1FA2D8C5}"/>
              </a:ext>
            </a:extLst>
          </p:cNvPr>
          <p:cNvSpPr txBox="1"/>
          <p:nvPr/>
        </p:nvSpPr>
        <p:spPr>
          <a:xfrm>
            <a:off x="2714858" y="885732"/>
            <a:ext cx="2173613" cy="353943"/>
          </a:xfrm>
          <a:prstGeom prst="rect">
            <a:avLst/>
          </a:prstGeom>
          <a:noFill/>
        </p:spPr>
        <p:txBody>
          <a:bodyPr wrap="square" lIns="90000" tIns="0" rtlCol="0">
            <a:spAutoFit/>
          </a:bodyPr>
          <a:lstStyle/>
          <a:p>
            <a:pPr algn="ctr"/>
            <a:r>
              <a:rPr lang="en-US" altLang="zh-CN" sz="2000" dirty="0">
                <a:latin typeface="Calibri" panose="020F0502020204030204" pitchFamily="34" charset="0"/>
                <a:cs typeface="Calibri" panose="020F0502020204030204" pitchFamily="34" charset="0"/>
              </a:rPr>
              <a:t>CAP </a:t>
            </a:r>
            <a:r>
              <a:rPr lang="en-US" altLang="zh-CN" sz="1400" dirty="0">
                <a:latin typeface="Calibri" panose="020F0502020204030204" pitchFamily="34" charset="0"/>
                <a:cs typeface="Calibri" panose="020F0502020204030204" pitchFamily="34" charset="0"/>
              </a:rPr>
              <a:t>[Lee </a:t>
            </a:r>
            <a:r>
              <a:rPr lang="en-US" altLang="zh-CN" sz="1400" i="1" dirty="0">
                <a:latin typeface="Calibri" panose="020F0502020204030204" pitchFamily="34" charset="0"/>
                <a:cs typeface="Calibri" panose="020F0502020204030204" pitchFamily="34" charset="0"/>
              </a:rPr>
              <a:t>et al. </a:t>
            </a:r>
            <a:r>
              <a:rPr lang="en-US" altLang="zh-CN" sz="1400" dirty="0">
                <a:latin typeface="Calibri" panose="020F0502020204030204" pitchFamily="34" charset="0"/>
                <a:cs typeface="Calibri" panose="020F0502020204030204" pitchFamily="34" charset="0"/>
              </a:rPr>
              <a:t>ICCV19]</a:t>
            </a:r>
            <a:endParaRPr lang="zh-CN" altLang="en-US" sz="1600" dirty="0">
              <a:latin typeface="Calibri" panose="020F0502020204030204" pitchFamily="34" charset="0"/>
              <a:cs typeface="Calibri" panose="020F0502020204030204" pitchFamily="34" charset="0"/>
            </a:endParaRPr>
          </a:p>
        </p:txBody>
      </p:sp>
      <p:sp>
        <p:nvSpPr>
          <p:cNvPr id="49" name="文本框 48">
            <a:extLst>
              <a:ext uri="{FF2B5EF4-FFF2-40B4-BE49-F238E27FC236}">
                <a16:creationId xmlns:a16="http://schemas.microsoft.com/office/drawing/2014/main" id="{06A4961F-8DC0-99F7-6350-814D0DC303FD}"/>
              </a:ext>
            </a:extLst>
          </p:cNvPr>
          <p:cNvSpPr txBox="1"/>
          <p:nvPr/>
        </p:nvSpPr>
        <p:spPr>
          <a:xfrm>
            <a:off x="4804062" y="889237"/>
            <a:ext cx="2389189" cy="353943"/>
          </a:xfrm>
          <a:prstGeom prst="rect">
            <a:avLst/>
          </a:prstGeom>
          <a:noFill/>
        </p:spPr>
        <p:txBody>
          <a:bodyPr wrap="square" lIns="90000" tIns="0" rtlCol="0">
            <a:spAutoFit/>
          </a:bodyPr>
          <a:lstStyle/>
          <a:p>
            <a:pPr algn="ctr"/>
            <a:r>
              <a:rPr lang="en-US" altLang="zh-CN" sz="2000" dirty="0">
                <a:latin typeface="Calibri" panose="020F0502020204030204" pitchFamily="34" charset="0"/>
                <a:cs typeface="Calibri" panose="020F0502020204030204" pitchFamily="34" charset="0"/>
              </a:rPr>
              <a:t>FGVC </a:t>
            </a:r>
            <a:r>
              <a:rPr lang="en-US" altLang="zh-CN" sz="1400" dirty="0">
                <a:latin typeface="Calibri" panose="020F0502020204030204" pitchFamily="34" charset="0"/>
                <a:cs typeface="Calibri" panose="020F0502020204030204" pitchFamily="34" charset="0"/>
              </a:rPr>
              <a:t>[Gao </a:t>
            </a:r>
            <a:r>
              <a:rPr lang="en-US" altLang="zh-CN" sz="1400" i="1" dirty="0">
                <a:latin typeface="Calibri" panose="020F0502020204030204" pitchFamily="34" charset="0"/>
                <a:cs typeface="Calibri" panose="020F0502020204030204" pitchFamily="34" charset="0"/>
              </a:rPr>
              <a:t>et al. </a:t>
            </a:r>
            <a:r>
              <a:rPr lang="en-US" altLang="zh-CN" sz="1400" dirty="0">
                <a:latin typeface="Calibri" panose="020F0502020204030204" pitchFamily="34" charset="0"/>
                <a:cs typeface="Calibri" panose="020F0502020204030204" pitchFamily="34" charset="0"/>
              </a:rPr>
              <a:t>ECCV20]</a:t>
            </a:r>
            <a:endParaRPr lang="zh-CN" altLang="en-US" sz="1600" dirty="0">
              <a:latin typeface="Calibri" panose="020F0502020204030204" pitchFamily="34" charset="0"/>
              <a:cs typeface="Calibri" panose="020F0502020204030204" pitchFamily="34" charset="0"/>
            </a:endParaRPr>
          </a:p>
        </p:txBody>
      </p:sp>
      <p:sp>
        <p:nvSpPr>
          <p:cNvPr id="50" name="文本框 49">
            <a:extLst>
              <a:ext uri="{FF2B5EF4-FFF2-40B4-BE49-F238E27FC236}">
                <a16:creationId xmlns:a16="http://schemas.microsoft.com/office/drawing/2014/main" id="{A47B5142-2336-DAF6-3116-F4C844D4FE67}"/>
              </a:ext>
            </a:extLst>
          </p:cNvPr>
          <p:cNvSpPr txBox="1"/>
          <p:nvPr/>
        </p:nvSpPr>
        <p:spPr>
          <a:xfrm>
            <a:off x="7087143" y="894778"/>
            <a:ext cx="2787290" cy="353943"/>
          </a:xfrm>
          <a:prstGeom prst="rect">
            <a:avLst/>
          </a:prstGeom>
          <a:noFill/>
        </p:spPr>
        <p:txBody>
          <a:bodyPr wrap="square" lIns="90000" tIns="0" rtlCol="0">
            <a:spAutoFit/>
          </a:bodyPr>
          <a:lstStyle/>
          <a:p>
            <a:pPr algn="ctr"/>
            <a:r>
              <a:rPr lang="en-US" altLang="zh-CN" sz="2000" dirty="0" err="1">
                <a:latin typeface="Calibri" panose="020F0502020204030204" pitchFamily="34" charset="0"/>
                <a:cs typeface="Calibri" panose="020F0502020204030204" pitchFamily="34" charset="0"/>
              </a:rPr>
              <a:t>FuseFormer</a:t>
            </a:r>
            <a:r>
              <a:rPr lang="en-US" altLang="zh-CN" sz="2000" dirty="0">
                <a:latin typeface="Calibri" panose="020F0502020204030204" pitchFamily="34" charset="0"/>
                <a:cs typeface="Calibri" panose="020F0502020204030204" pitchFamily="34" charset="0"/>
              </a:rPr>
              <a:t> </a:t>
            </a:r>
            <a:r>
              <a:rPr lang="en-US" altLang="zh-CN" sz="1400" dirty="0">
                <a:latin typeface="Calibri" panose="020F0502020204030204" pitchFamily="34" charset="0"/>
                <a:cs typeface="Calibri" panose="020F0502020204030204" pitchFamily="34" charset="0"/>
              </a:rPr>
              <a:t>[Liu </a:t>
            </a:r>
            <a:r>
              <a:rPr lang="en-US" altLang="zh-CN" sz="1400" i="1" dirty="0">
                <a:latin typeface="Calibri" panose="020F0502020204030204" pitchFamily="34" charset="0"/>
                <a:cs typeface="Calibri" panose="020F0502020204030204" pitchFamily="34" charset="0"/>
              </a:rPr>
              <a:t>et al. </a:t>
            </a:r>
            <a:r>
              <a:rPr lang="en-US" altLang="zh-CN" sz="1400" dirty="0">
                <a:latin typeface="Calibri" panose="020F0502020204030204" pitchFamily="34" charset="0"/>
                <a:cs typeface="Calibri" panose="020F0502020204030204" pitchFamily="34" charset="0"/>
              </a:rPr>
              <a:t>ICCV21]</a:t>
            </a:r>
            <a:endParaRPr lang="zh-CN" altLang="en-US" sz="1600" dirty="0">
              <a:latin typeface="Calibri" panose="020F0502020204030204" pitchFamily="34" charset="0"/>
              <a:cs typeface="Calibri" panose="020F0502020204030204" pitchFamily="34" charset="0"/>
            </a:endParaRPr>
          </a:p>
        </p:txBody>
      </p:sp>
      <p:grpSp>
        <p:nvGrpSpPr>
          <p:cNvPr id="51" name="组合 50">
            <a:extLst>
              <a:ext uri="{FF2B5EF4-FFF2-40B4-BE49-F238E27FC236}">
                <a16:creationId xmlns:a16="http://schemas.microsoft.com/office/drawing/2014/main" id="{D1278E1B-A9EA-21B0-9029-A7DBAC54AD0D}"/>
              </a:ext>
            </a:extLst>
          </p:cNvPr>
          <p:cNvGrpSpPr/>
          <p:nvPr/>
        </p:nvGrpSpPr>
        <p:grpSpPr>
          <a:xfrm>
            <a:off x="-33274" y="6535369"/>
            <a:ext cx="12225274" cy="322630"/>
            <a:chOff x="-33274" y="6535369"/>
            <a:chExt cx="12225274" cy="322630"/>
          </a:xfrm>
        </p:grpSpPr>
        <p:sp>
          <p:nvSpPr>
            <p:cNvPr id="52" name="矩形 51">
              <a:extLst>
                <a:ext uri="{FF2B5EF4-FFF2-40B4-BE49-F238E27FC236}">
                  <a16:creationId xmlns:a16="http://schemas.microsoft.com/office/drawing/2014/main" id="{F9016132-B438-FEF3-D15C-62C6E6D3D71D}"/>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53" name="矩形 52">
              <a:extLst>
                <a:ext uri="{FF2B5EF4-FFF2-40B4-BE49-F238E27FC236}">
                  <a16:creationId xmlns:a16="http://schemas.microsoft.com/office/drawing/2014/main" id="{34951269-430E-138F-82C6-BEBA3282486D}"/>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54" name="矩形 53">
              <a:extLst>
                <a:ext uri="{FF2B5EF4-FFF2-40B4-BE49-F238E27FC236}">
                  <a16:creationId xmlns:a16="http://schemas.microsoft.com/office/drawing/2014/main" id="{F856523E-A803-2EDF-517A-E88CEE4AD039}"/>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44" name="音频 43">
            <a:hlinkClick r:id="" action="ppaction://media"/>
            <a:extLst>
              <a:ext uri="{FF2B5EF4-FFF2-40B4-BE49-F238E27FC236}">
                <a16:creationId xmlns:a16="http://schemas.microsoft.com/office/drawing/2014/main" id="{5463EAB1-FAED-4C98-B48B-23052D944D3C}"/>
              </a:ext>
            </a:extLst>
          </p:cNvPr>
          <p:cNvPicPr>
            <a:picLocks noChangeAspect="1"/>
          </p:cNvPicPr>
          <p:nvPr>
            <a:audioFile r:link="rId2"/>
            <p:extLst>
              <p:ext uri="{DAA4B4D4-6D71-4841-9C94-3DE7FCFB9230}">
                <p14:media xmlns:p14="http://schemas.microsoft.com/office/powerpoint/2010/main" r:embed="rId1"/>
              </p:ext>
            </p:extLst>
          </p:nvPr>
        </p:nvPicPr>
        <p:blipFill>
          <a:blip r:embed="rId43"/>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21449054"/>
      </p:ext>
    </p:extLst>
  </p:cSld>
  <p:clrMapOvr>
    <a:masterClrMapping/>
  </p:clrMapOvr>
  <mc:AlternateContent xmlns:mc="http://schemas.openxmlformats.org/markup-compatibility/2006">
    <mc:Choice xmlns:p14="http://schemas.microsoft.com/office/powerpoint/2010/main" Requires="p14">
      <p:transition spd="slow" p14:dur="2000" advTm="31821"/>
    </mc:Choice>
    <mc:Fallback>
      <p:transition spd="slow" advTm="3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a:extLst>
              <a:ext uri="{FF2B5EF4-FFF2-40B4-BE49-F238E27FC236}">
                <a16:creationId xmlns:a16="http://schemas.microsoft.com/office/drawing/2014/main" id="{60E74EC9-6803-5412-28AC-E561B43F256D}"/>
              </a:ext>
            </a:extLst>
          </p:cNvPr>
          <p:cNvGrpSpPr/>
          <p:nvPr/>
        </p:nvGrpSpPr>
        <p:grpSpPr>
          <a:xfrm>
            <a:off x="1691811" y="961573"/>
            <a:ext cx="8838313" cy="5443279"/>
            <a:chOff x="1442509" y="1065137"/>
            <a:chExt cx="9306982" cy="5731920"/>
          </a:xfrm>
        </p:grpSpPr>
        <p:pic>
          <p:nvPicPr>
            <p:cNvPr id="5" name="图片 4" descr="图表, 条形图&#10;&#10;描述已自动生成">
              <a:extLst>
                <a:ext uri="{FF2B5EF4-FFF2-40B4-BE49-F238E27FC236}">
                  <a16:creationId xmlns:a16="http://schemas.microsoft.com/office/drawing/2014/main" id="{FA5B9F62-4609-2261-76DA-96BB5A5040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42509" y="1065137"/>
              <a:ext cx="9306982" cy="5496032"/>
            </a:xfrm>
            <a:prstGeom prst="rect">
              <a:avLst/>
            </a:prstGeom>
          </p:spPr>
        </p:pic>
        <p:sp>
          <p:nvSpPr>
            <p:cNvPr id="6" name="文本框 5">
              <a:extLst>
                <a:ext uri="{FF2B5EF4-FFF2-40B4-BE49-F238E27FC236}">
                  <a16:creationId xmlns:a16="http://schemas.microsoft.com/office/drawing/2014/main" id="{B9951139-DBEA-C7A5-E4F0-9C60DC96809E}"/>
                </a:ext>
              </a:extLst>
            </p:cNvPr>
            <p:cNvSpPr txBox="1"/>
            <p:nvPr/>
          </p:nvSpPr>
          <p:spPr>
            <a:xfrm>
              <a:off x="2706203" y="6320003"/>
              <a:ext cx="1550834" cy="477054"/>
            </a:xfrm>
            <a:prstGeom prst="rect">
              <a:avLst/>
            </a:prstGeom>
            <a:solidFill>
              <a:schemeClr val="bg1"/>
            </a:solidFill>
          </p:spPr>
          <p:txBody>
            <a:bodyPr wrap="square" lIns="90000" tIns="0" rtlCol="0">
              <a:spAutoFit/>
            </a:bodyPr>
            <a:lstStyle/>
            <a:p>
              <a:pPr algn="ctr"/>
              <a:r>
                <a:rPr lang="en-US" altLang="zh-CN" sz="1600" b="1" dirty="0">
                  <a:solidFill>
                    <a:srgbClr val="555555"/>
                  </a:solidFill>
                </a:rPr>
                <a:t>CAP</a:t>
              </a:r>
            </a:p>
            <a:p>
              <a:pPr lvl="0" algn="ctr"/>
              <a:r>
                <a:rPr lang="en-US" altLang="zh-CN" sz="1200" b="1" dirty="0">
                  <a:solidFill>
                    <a:srgbClr val="555555"/>
                  </a:solidFill>
                </a:rPr>
                <a:t>[Lee </a:t>
              </a:r>
              <a:r>
                <a:rPr lang="en-US" altLang="zh-CN" sz="1200" b="1" i="1" dirty="0">
                  <a:solidFill>
                    <a:srgbClr val="555555"/>
                  </a:solidFill>
                </a:rPr>
                <a:t>et al. </a:t>
              </a:r>
              <a:r>
                <a:rPr lang="en-US" altLang="zh-CN" sz="1200" b="1" dirty="0">
                  <a:solidFill>
                    <a:srgbClr val="555555"/>
                  </a:solidFill>
                </a:rPr>
                <a:t>ICCV19]</a:t>
              </a:r>
              <a:endParaRPr lang="zh-CN" altLang="en-US" sz="1200" b="1" dirty="0">
                <a:solidFill>
                  <a:srgbClr val="555555"/>
                </a:solidFill>
              </a:endParaRPr>
            </a:p>
          </p:txBody>
        </p:sp>
        <p:sp>
          <p:nvSpPr>
            <p:cNvPr id="9" name="文本框 8">
              <a:extLst>
                <a:ext uri="{FF2B5EF4-FFF2-40B4-BE49-F238E27FC236}">
                  <a16:creationId xmlns:a16="http://schemas.microsoft.com/office/drawing/2014/main" id="{523721F1-7F85-2FF9-53F0-FD71B93DAAA2}"/>
                </a:ext>
              </a:extLst>
            </p:cNvPr>
            <p:cNvSpPr txBox="1"/>
            <p:nvPr/>
          </p:nvSpPr>
          <p:spPr>
            <a:xfrm>
              <a:off x="5800333" y="6320003"/>
              <a:ext cx="1700060" cy="477054"/>
            </a:xfrm>
            <a:prstGeom prst="rect">
              <a:avLst/>
            </a:prstGeom>
            <a:solidFill>
              <a:schemeClr val="bg1"/>
            </a:solidFill>
          </p:spPr>
          <p:txBody>
            <a:bodyPr wrap="square" lIns="90000" tIns="0" rtlCol="0">
              <a:spAutoFit/>
            </a:bodyPr>
            <a:lstStyle/>
            <a:p>
              <a:pPr algn="ctr"/>
              <a:r>
                <a:rPr lang="en-US" altLang="zh-CN" sz="1600" b="1" dirty="0">
                  <a:solidFill>
                    <a:srgbClr val="555555"/>
                  </a:solidFill>
                </a:rPr>
                <a:t>STTN </a:t>
              </a:r>
            </a:p>
            <a:p>
              <a:pPr algn="ctr"/>
              <a:r>
                <a:rPr lang="en-US" altLang="zh-CN" sz="1200" b="1" dirty="0">
                  <a:solidFill>
                    <a:srgbClr val="555555"/>
                  </a:solidFill>
                </a:rPr>
                <a:t>[Zeng </a:t>
              </a:r>
              <a:r>
                <a:rPr lang="en-US" altLang="zh-CN" sz="1200" b="1" i="1" dirty="0">
                  <a:solidFill>
                    <a:srgbClr val="555555"/>
                  </a:solidFill>
                </a:rPr>
                <a:t>et al. </a:t>
              </a:r>
              <a:r>
                <a:rPr lang="en-US" altLang="zh-CN" sz="1200" b="1" dirty="0">
                  <a:solidFill>
                    <a:srgbClr val="555555"/>
                  </a:solidFill>
                </a:rPr>
                <a:t>ECCV20]</a:t>
              </a:r>
              <a:endParaRPr lang="zh-CN" altLang="en-US" sz="1200" b="1" dirty="0">
                <a:solidFill>
                  <a:srgbClr val="555555"/>
                </a:solidFill>
              </a:endParaRPr>
            </a:p>
          </p:txBody>
        </p:sp>
        <p:sp>
          <p:nvSpPr>
            <p:cNvPr id="10" name="文本框 9">
              <a:extLst>
                <a:ext uri="{FF2B5EF4-FFF2-40B4-BE49-F238E27FC236}">
                  <a16:creationId xmlns:a16="http://schemas.microsoft.com/office/drawing/2014/main" id="{37925B77-BE9C-BD29-4686-621FD0374729}"/>
                </a:ext>
              </a:extLst>
            </p:cNvPr>
            <p:cNvSpPr txBox="1"/>
            <p:nvPr/>
          </p:nvSpPr>
          <p:spPr>
            <a:xfrm>
              <a:off x="7451573" y="6320003"/>
              <a:ext cx="1550834" cy="477054"/>
            </a:xfrm>
            <a:prstGeom prst="rect">
              <a:avLst/>
            </a:prstGeom>
            <a:solidFill>
              <a:schemeClr val="bg1"/>
            </a:solidFill>
          </p:spPr>
          <p:txBody>
            <a:bodyPr wrap="square" lIns="90000" tIns="0" rtlCol="0">
              <a:spAutoFit/>
            </a:bodyPr>
            <a:lstStyle/>
            <a:p>
              <a:pPr algn="ctr"/>
              <a:r>
                <a:rPr lang="en-US" altLang="zh-CN" sz="1600" b="1" dirty="0">
                  <a:solidFill>
                    <a:srgbClr val="555555"/>
                  </a:solidFill>
                </a:rPr>
                <a:t>FGVC </a:t>
              </a:r>
            </a:p>
            <a:p>
              <a:pPr lvl="0" algn="ctr"/>
              <a:r>
                <a:rPr lang="en-US" altLang="zh-CN" sz="1200" b="1" dirty="0">
                  <a:solidFill>
                    <a:srgbClr val="555555"/>
                  </a:solidFill>
                </a:rPr>
                <a:t>[Gao </a:t>
              </a:r>
              <a:r>
                <a:rPr lang="en-US" altLang="zh-CN" sz="1200" b="1" i="1" dirty="0">
                  <a:solidFill>
                    <a:srgbClr val="555555"/>
                  </a:solidFill>
                </a:rPr>
                <a:t>et al. </a:t>
              </a:r>
              <a:r>
                <a:rPr lang="en-US" altLang="zh-CN" sz="1200" b="1" dirty="0">
                  <a:solidFill>
                    <a:srgbClr val="555555"/>
                  </a:solidFill>
                </a:rPr>
                <a:t>ECCV20]</a:t>
              </a:r>
              <a:endParaRPr lang="zh-CN" altLang="en-US" sz="1200" b="1" dirty="0">
                <a:solidFill>
                  <a:srgbClr val="555555"/>
                </a:solidFill>
              </a:endParaRPr>
            </a:p>
          </p:txBody>
        </p:sp>
        <p:sp>
          <p:nvSpPr>
            <p:cNvPr id="11" name="文本框 10">
              <a:extLst>
                <a:ext uri="{FF2B5EF4-FFF2-40B4-BE49-F238E27FC236}">
                  <a16:creationId xmlns:a16="http://schemas.microsoft.com/office/drawing/2014/main" id="{2C1D7979-C6F4-875C-6868-8E5EFAAF30B6}"/>
                </a:ext>
              </a:extLst>
            </p:cNvPr>
            <p:cNvSpPr txBox="1"/>
            <p:nvPr/>
          </p:nvSpPr>
          <p:spPr>
            <a:xfrm>
              <a:off x="9033363" y="6320003"/>
              <a:ext cx="1550834" cy="477054"/>
            </a:xfrm>
            <a:prstGeom prst="rect">
              <a:avLst/>
            </a:prstGeom>
            <a:solidFill>
              <a:schemeClr val="bg1"/>
            </a:solidFill>
          </p:spPr>
          <p:txBody>
            <a:bodyPr wrap="square" lIns="90000" tIns="0" rtlCol="0">
              <a:spAutoFit/>
            </a:bodyPr>
            <a:lstStyle/>
            <a:p>
              <a:pPr algn="ctr"/>
              <a:r>
                <a:rPr lang="en-US" altLang="zh-CN" sz="1600" b="1" dirty="0" err="1">
                  <a:solidFill>
                    <a:srgbClr val="555555"/>
                  </a:solidFill>
                </a:rPr>
                <a:t>FuseFormer</a:t>
              </a:r>
              <a:endParaRPr lang="en-US" altLang="zh-CN" sz="1600" b="1" dirty="0">
                <a:solidFill>
                  <a:srgbClr val="555555"/>
                </a:solidFill>
              </a:endParaRPr>
            </a:p>
            <a:p>
              <a:pPr lvl="0" algn="ctr"/>
              <a:r>
                <a:rPr lang="en-US" altLang="zh-CN" sz="1200" b="1" dirty="0">
                  <a:solidFill>
                    <a:srgbClr val="555555"/>
                  </a:solidFill>
                </a:rPr>
                <a:t>[Liu </a:t>
              </a:r>
              <a:r>
                <a:rPr lang="en-US" altLang="zh-CN" sz="1200" b="1" i="1" dirty="0">
                  <a:solidFill>
                    <a:srgbClr val="555555"/>
                  </a:solidFill>
                </a:rPr>
                <a:t>et al. </a:t>
              </a:r>
              <a:r>
                <a:rPr lang="en-US" altLang="zh-CN" sz="1200" b="1" dirty="0">
                  <a:solidFill>
                    <a:srgbClr val="555555"/>
                  </a:solidFill>
                </a:rPr>
                <a:t>ICCV21]</a:t>
              </a:r>
              <a:endParaRPr lang="zh-CN" altLang="en-US" sz="1200" b="1" dirty="0">
                <a:solidFill>
                  <a:srgbClr val="555555"/>
                </a:solidFill>
              </a:endParaRPr>
            </a:p>
          </p:txBody>
        </p:sp>
        <p:sp>
          <p:nvSpPr>
            <p:cNvPr id="13" name="文本框 12">
              <a:extLst>
                <a:ext uri="{FF2B5EF4-FFF2-40B4-BE49-F238E27FC236}">
                  <a16:creationId xmlns:a16="http://schemas.microsoft.com/office/drawing/2014/main" id="{190777FF-A234-C4A3-7898-884CBE49C1D1}"/>
                </a:ext>
              </a:extLst>
            </p:cNvPr>
            <p:cNvSpPr txBox="1"/>
            <p:nvPr/>
          </p:nvSpPr>
          <p:spPr>
            <a:xfrm>
              <a:off x="4241693" y="6320003"/>
              <a:ext cx="1700060" cy="477054"/>
            </a:xfrm>
            <a:prstGeom prst="rect">
              <a:avLst/>
            </a:prstGeom>
            <a:solidFill>
              <a:schemeClr val="bg1"/>
            </a:solidFill>
          </p:spPr>
          <p:txBody>
            <a:bodyPr wrap="square" lIns="90000" tIns="0" rtlCol="0">
              <a:spAutoFit/>
            </a:bodyPr>
            <a:lstStyle/>
            <a:p>
              <a:pPr algn="ctr"/>
              <a:r>
                <a:rPr lang="en-US" altLang="zh-CN" sz="1600" b="1" dirty="0">
                  <a:solidFill>
                    <a:srgbClr val="555555"/>
                  </a:solidFill>
                </a:rPr>
                <a:t>DFVI </a:t>
              </a:r>
            </a:p>
            <a:p>
              <a:pPr algn="ctr"/>
              <a:r>
                <a:rPr lang="en-US" altLang="zh-CN" sz="1200" b="1" dirty="0">
                  <a:solidFill>
                    <a:srgbClr val="555555"/>
                  </a:solidFill>
                </a:rPr>
                <a:t>[Xu </a:t>
              </a:r>
              <a:r>
                <a:rPr lang="en-US" altLang="zh-CN" sz="1200" b="1" i="1" dirty="0">
                  <a:solidFill>
                    <a:srgbClr val="555555"/>
                  </a:solidFill>
                </a:rPr>
                <a:t>et al. </a:t>
              </a:r>
              <a:r>
                <a:rPr lang="en-US" altLang="zh-CN" sz="1200" b="1" dirty="0">
                  <a:solidFill>
                    <a:srgbClr val="555555"/>
                  </a:solidFill>
                </a:rPr>
                <a:t>CVPR19]</a:t>
              </a:r>
              <a:endParaRPr lang="zh-CN" altLang="en-US" sz="1200" b="1" dirty="0">
                <a:solidFill>
                  <a:srgbClr val="555555"/>
                </a:solidFill>
              </a:endParaRPr>
            </a:p>
          </p:txBody>
        </p:sp>
      </p:grpSp>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User study</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18" name="组合 17">
            <a:extLst>
              <a:ext uri="{FF2B5EF4-FFF2-40B4-BE49-F238E27FC236}">
                <a16:creationId xmlns:a16="http://schemas.microsoft.com/office/drawing/2014/main" id="{580CA598-502B-45D5-C0C6-8F51F9EB7F8A}"/>
              </a:ext>
            </a:extLst>
          </p:cNvPr>
          <p:cNvGrpSpPr/>
          <p:nvPr/>
        </p:nvGrpSpPr>
        <p:grpSpPr>
          <a:xfrm>
            <a:off x="-33274" y="6535369"/>
            <a:ext cx="12225274" cy="322630"/>
            <a:chOff x="-33274" y="6535369"/>
            <a:chExt cx="12225274" cy="322630"/>
          </a:xfrm>
        </p:grpSpPr>
        <p:sp>
          <p:nvSpPr>
            <p:cNvPr id="19" name="矩形 18">
              <a:extLst>
                <a:ext uri="{FF2B5EF4-FFF2-40B4-BE49-F238E27FC236}">
                  <a16:creationId xmlns:a16="http://schemas.microsoft.com/office/drawing/2014/main" id="{C1C3AD67-85AA-A19B-2EBB-404BBE1D7D1F}"/>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20" name="矩形 19">
              <a:extLst>
                <a:ext uri="{FF2B5EF4-FFF2-40B4-BE49-F238E27FC236}">
                  <a16:creationId xmlns:a16="http://schemas.microsoft.com/office/drawing/2014/main" id="{3A1A605E-7E43-561B-ABAD-28EB60458F78}"/>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21" name="矩形 20">
              <a:extLst>
                <a:ext uri="{FF2B5EF4-FFF2-40B4-BE49-F238E27FC236}">
                  <a16:creationId xmlns:a16="http://schemas.microsoft.com/office/drawing/2014/main" id="{88C0EE93-C3F7-CBD7-8C70-7898F87AC743}"/>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36D9B2F1-CCF3-451E-B442-8BD12202FF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49212830"/>
      </p:ext>
    </p:extLst>
  </p:cSld>
  <p:clrMapOvr>
    <a:masterClrMapping/>
  </p:clrMapOvr>
  <mc:AlternateContent xmlns:mc="http://schemas.openxmlformats.org/markup-compatibility/2006">
    <mc:Choice xmlns:p14="http://schemas.microsoft.com/office/powerpoint/2010/main" Requires="p14">
      <p:transition spd="slow" p14:dur="2000" advTm="47587"/>
    </mc:Choice>
    <mc:Fallback>
      <p:transition spd="slow" advTm="47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Ablation study: Flow completion</a:t>
            </a:r>
            <a:endParaRPr lang="zh-CN" altLang="en-US">
              <a:solidFill>
                <a:schemeClr val="bg1"/>
              </a:solidFill>
              <a:latin typeface="等线" panose="02010600030101010101" pitchFamily="2" charset="-122"/>
              <a:ea typeface="等线" panose="02010600030101010101" pitchFamily="2" charset="-122"/>
            </a:endParaRPr>
          </a:p>
        </p:txBody>
      </p:sp>
      <p:pic>
        <p:nvPicPr>
          <p:cNvPr id="8" name="图片 7" descr="图形用户界面, 应用程序&#10;&#10;描述已自动生成">
            <a:extLst>
              <a:ext uri="{FF2B5EF4-FFF2-40B4-BE49-F238E27FC236}">
                <a16:creationId xmlns:a16="http://schemas.microsoft.com/office/drawing/2014/main" id="{165A16DA-1269-8B2A-57A0-39B6CAB87907}"/>
              </a:ext>
            </a:extLst>
          </p:cNvPr>
          <p:cNvPicPr>
            <a:picLocks noChangeAspect="1"/>
          </p:cNvPicPr>
          <p:nvPr/>
        </p:nvPicPr>
        <p:blipFill rotWithShape="1">
          <a:blip r:embed="rId5">
            <a:extLst>
              <a:ext uri="{28A0092B-C50C-407E-A947-70E740481C1C}">
                <a14:useLocalDpi xmlns:a14="http://schemas.microsoft.com/office/drawing/2010/main" val="0"/>
              </a:ext>
            </a:extLst>
          </a:blip>
          <a:srcRect t="9760"/>
          <a:stretch/>
        </p:blipFill>
        <p:spPr>
          <a:xfrm>
            <a:off x="1487106" y="3855802"/>
            <a:ext cx="9247724" cy="2586986"/>
          </a:xfrm>
          <a:prstGeom prst="rect">
            <a:avLst/>
          </a:prstGeom>
        </p:spPr>
      </p:pic>
      <p:graphicFrame>
        <p:nvGraphicFramePr>
          <p:cNvPr id="2" name="表格 4">
            <a:extLst>
              <a:ext uri="{FF2B5EF4-FFF2-40B4-BE49-F238E27FC236}">
                <a16:creationId xmlns:a16="http://schemas.microsoft.com/office/drawing/2014/main" id="{C50C3CCC-73D2-170D-DAB6-1C8EA6AB4688}"/>
              </a:ext>
            </a:extLst>
          </p:cNvPr>
          <p:cNvGraphicFramePr>
            <a:graphicFrameLocks noGrp="1"/>
          </p:cNvGraphicFramePr>
          <p:nvPr>
            <p:extLst>
              <p:ext uri="{D42A27DB-BD31-4B8C-83A1-F6EECF244321}">
                <p14:modId xmlns:p14="http://schemas.microsoft.com/office/powerpoint/2010/main" val="3433864847"/>
              </p:ext>
            </p:extLst>
          </p:nvPr>
        </p:nvGraphicFramePr>
        <p:xfrm>
          <a:off x="1892423" y="961573"/>
          <a:ext cx="8030163" cy="2569842"/>
        </p:xfrm>
        <a:graphic>
          <a:graphicData uri="http://schemas.openxmlformats.org/drawingml/2006/table">
            <a:tbl>
              <a:tblPr firstRow="1" bandRow="1">
                <a:tableStyleId>{5C22544A-7EE6-4342-B048-85BDC9FD1C3A}</a:tableStyleId>
              </a:tblPr>
              <a:tblGrid>
                <a:gridCol w="4253779">
                  <a:extLst>
                    <a:ext uri="{9D8B030D-6E8A-4147-A177-3AD203B41FA5}">
                      <a16:colId xmlns:a16="http://schemas.microsoft.com/office/drawing/2014/main" val="2202967230"/>
                    </a:ext>
                  </a:extLst>
                </a:gridCol>
                <a:gridCol w="1888192">
                  <a:extLst>
                    <a:ext uri="{9D8B030D-6E8A-4147-A177-3AD203B41FA5}">
                      <a16:colId xmlns:a16="http://schemas.microsoft.com/office/drawing/2014/main" val="4283760586"/>
                    </a:ext>
                  </a:extLst>
                </a:gridCol>
                <a:gridCol w="1888192">
                  <a:extLst>
                    <a:ext uri="{9D8B030D-6E8A-4147-A177-3AD203B41FA5}">
                      <a16:colId xmlns:a16="http://schemas.microsoft.com/office/drawing/2014/main" val="2485266410"/>
                    </a:ext>
                  </a:extLst>
                </a:gridCol>
              </a:tblGrid>
              <a:tr h="428307">
                <a:tc>
                  <a:txBody>
                    <a:bodyPr/>
                    <a:lstStyle/>
                    <a:p>
                      <a:pPr algn="ctr"/>
                      <a:r>
                        <a:rPr lang="en-US" altLang="zh-CN" sz="2000" b="1" dirty="0">
                          <a:latin typeface="Calibri" panose="020F0502020204030204" pitchFamily="34" charset="0"/>
                          <a:cs typeface="Calibri" panose="020F0502020204030204" pitchFamily="34" charset="0"/>
                        </a:rPr>
                        <a:t>Case</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PSNR</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SSIM</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547243309"/>
                  </a:ext>
                </a:extLst>
              </a:tr>
              <a:tr h="428307">
                <a:tc>
                  <a:txBody>
                    <a:bodyPr/>
                    <a:lstStyle/>
                    <a:p>
                      <a:pPr algn="ctr"/>
                      <a:r>
                        <a:rPr lang="en-US" altLang="zh-CN" sz="2000" b="1" dirty="0">
                          <a:latin typeface="Calibri" panose="020F0502020204030204" pitchFamily="34" charset="0"/>
                          <a:cs typeface="Calibri" panose="020F0502020204030204" pitchFamily="34" charset="0"/>
                        </a:rPr>
                        <a:t>w/o motion information</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32.08</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0.9673</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1123929754"/>
                  </a:ext>
                </a:extLst>
              </a:tr>
              <a:tr h="428307">
                <a:tc>
                  <a:txBody>
                    <a:bodyPr/>
                    <a:lstStyle/>
                    <a:p>
                      <a:pPr algn="ctr"/>
                      <a:r>
                        <a:rPr lang="en-US" altLang="zh-CN" sz="2000" b="1" dirty="0">
                          <a:latin typeface="Calibri" panose="020F0502020204030204" pitchFamily="34" charset="0"/>
                          <a:cs typeface="Calibri" panose="020F0502020204030204" pitchFamily="34" charset="0"/>
                        </a:rPr>
                        <a:t>w/o completed flow</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32.23</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0.9682</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880477051"/>
                  </a:ext>
                </a:extLst>
              </a:tr>
              <a:tr h="428307">
                <a:tc>
                  <a:txBody>
                    <a:bodyPr/>
                    <a:lstStyle/>
                    <a:p>
                      <a:pPr algn="ctr"/>
                      <a:r>
                        <a:rPr lang="en-US" altLang="zh-CN" sz="2000" b="1" dirty="0">
                          <a:latin typeface="Calibri" panose="020F0502020204030204" pitchFamily="34" charset="0"/>
                          <a:cs typeface="Calibri" panose="020F0502020204030204" pitchFamily="34" charset="0"/>
                        </a:rPr>
                        <a:t>w/ completed flow</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32.35</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0.9688</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947621118"/>
                  </a:ext>
                </a:extLst>
              </a:tr>
              <a:tr h="428307">
                <a:tc>
                  <a:txBody>
                    <a:bodyPr/>
                    <a:lstStyle/>
                    <a:p>
                      <a:pPr algn="ctr"/>
                      <a:r>
                        <a:rPr lang="en-US" altLang="zh-CN" sz="2000" b="1" dirty="0">
                          <a:latin typeface="Calibri" panose="020F0502020204030204" pitchFamily="34" charset="0"/>
                          <a:cs typeface="Calibri" panose="020F0502020204030204" pitchFamily="34" charset="0"/>
                        </a:rPr>
                        <a:t>FGVC completed flow</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32.38</a:t>
                      </a:r>
                      <a:endParaRPr lang="zh-CN" altLang="en-US" sz="2000" dirty="0">
                        <a:latin typeface="Calibri" panose="020F0502020204030204" pitchFamily="34" charset="0"/>
                        <a:cs typeface="Calibri" panose="020F050202020403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2000" dirty="0">
                          <a:latin typeface="Calibri" panose="020F0502020204030204" pitchFamily="34" charset="0"/>
                          <a:cs typeface="Calibri" panose="020F0502020204030204" pitchFamily="34" charset="0"/>
                        </a:rPr>
                        <a:t>0.9689</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1234714737"/>
                  </a:ext>
                </a:extLst>
              </a:tr>
              <a:tr h="428307">
                <a:tc>
                  <a:txBody>
                    <a:bodyPr/>
                    <a:lstStyle/>
                    <a:p>
                      <a:pPr algn="ctr"/>
                      <a:r>
                        <a:rPr lang="en-US" altLang="zh-CN" sz="2000" b="1" dirty="0">
                          <a:latin typeface="Calibri" panose="020F0502020204030204" pitchFamily="34" charset="0"/>
                          <a:cs typeface="Calibri" panose="020F0502020204030204" pitchFamily="34" charset="0"/>
                        </a:rPr>
                        <a:t>Flow GT</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32.54</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0.9698</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881598420"/>
                  </a:ext>
                </a:extLst>
              </a:tr>
            </a:tbl>
          </a:graphicData>
        </a:graphic>
      </p:graphicFrame>
      <p:sp>
        <p:nvSpPr>
          <p:cNvPr id="11" name="文本框 10">
            <a:extLst>
              <a:ext uri="{FF2B5EF4-FFF2-40B4-BE49-F238E27FC236}">
                <a16:creationId xmlns:a16="http://schemas.microsoft.com/office/drawing/2014/main" id="{EEC0F6AF-331B-C2E7-1D9A-6FC1AC88B4B7}"/>
              </a:ext>
            </a:extLst>
          </p:cNvPr>
          <p:cNvSpPr txBox="1"/>
          <p:nvPr/>
        </p:nvSpPr>
        <p:spPr>
          <a:xfrm>
            <a:off x="1704889" y="3488752"/>
            <a:ext cx="1845136"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Flow GT</a:t>
            </a:r>
            <a:endParaRPr lang="zh-CN" altLang="en-US" sz="2000" dirty="0">
              <a:solidFill>
                <a:prstClr val="black"/>
              </a:solidFill>
              <a:latin typeface="Calibri" panose="020F0502020204030204" pitchFamily="34" charset="0"/>
              <a:cs typeface="Calibri" panose="020F0502020204030204" pitchFamily="34" charset="0"/>
            </a:endParaRPr>
          </a:p>
        </p:txBody>
      </p:sp>
      <p:sp>
        <p:nvSpPr>
          <p:cNvPr id="12" name="文本框 11">
            <a:extLst>
              <a:ext uri="{FF2B5EF4-FFF2-40B4-BE49-F238E27FC236}">
                <a16:creationId xmlns:a16="http://schemas.microsoft.com/office/drawing/2014/main" id="{B974B1AD-09C0-CA0E-DC9F-8F9337B219B1}"/>
              </a:ext>
            </a:extLst>
          </p:cNvPr>
          <p:cNvSpPr txBox="1"/>
          <p:nvPr/>
        </p:nvSpPr>
        <p:spPr>
          <a:xfrm>
            <a:off x="3891849" y="3488752"/>
            <a:ext cx="2015656" cy="400110"/>
          </a:xfrm>
          <a:prstGeom prst="rect">
            <a:avLst/>
          </a:prstGeom>
          <a:noFill/>
        </p:spPr>
        <p:txBody>
          <a:bodyPr wrap="square" rtlCol="0">
            <a:spAutoFit/>
          </a:bodyPr>
          <a:lstStyle/>
          <a:p>
            <a:pPr algn="ctr"/>
            <a:r>
              <a:rPr lang="en-US" altLang="zh-CN" sz="2000" dirty="0">
                <a:latin typeface="Calibri" panose="020F0502020204030204" pitchFamily="34" charset="0"/>
                <a:cs typeface="Calibri" panose="020F0502020204030204" pitchFamily="34" charset="0"/>
              </a:rPr>
              <a:t>w/o motion info</a:t>
            </a:r>
            <a:endParaRPr lang="zh-CN" altLang="en-US" sz="2000" dirty="0">
              <a:latin typeface="Calibri" panose="020F0502020204030204" pitchFamily="34" charset="0"/>
              <a:cs typeface="Calibri" panose="020F0502020204030204" pitchFamily="34" charset="0"/>
            </a:endParaRPr>
          </a:p>
        </p:txBody>
      </p:sp>
      <p:sp>
        <p:nvSpPr>
          <p:cNvPr id="13" name="文本框 12">
            <a:extLst>
              <a:ext uri="{FF2B5EF4-FFF2-40B4-BE49-F238E27FC236}">
                <a16:creationId xmlns:a16="http://schemas.microsoft.com/office/drawing/2014/main" id="{58E80B10-CF1A-2DD5-B943-F17A8C25D410}"/>
              </a:ext>
            </a:extLst>
          </p:cNvPr>
          <p:cNvSpPr txBox="1"/>
          <p:nvPr/>
        </p:nvSpPr>
        <p:spPr>
          <a:xfrm>
            <a:off x="6042452" y="3488752"/>
            <a:ext cx="2372499" cy="400110"/>
          </a:xfrm>
          <a:prstGeom prst="rect">
            <a:avLst/>
          </a:prstGeom>
          <a:noFill/>
        </p:spPr>
        <p:txBody>
          <a:bodyPr wrap="square" rtlCol="0">
            <a:spAutoFit/>
          </a:bodyPr>
          <a:lstStyle/>
          <a:p>
            <a:pPr algn="ctr"/>
            <a:r>
              <a:rPr lang="en-US" altLang="zh-CN" sz="2000" dirty="0">
                <a:latin typeface="Calibri" panose="020F0502020204030204" pitchFamily="34" charset="0"/>
                <a:cs typeface="Calibri" panose="020F0502020204030204" pitchFamily="34" charset="0"/>
              </a:rPr>
              <a:t>w/o completed flow</a:t>
            </a:r>
            <a:endParaRPr lang="zh-CN" altLang="en-US" sz="2000" dirty="0">
              <a:latin typeface="Calibri" panose="020F0502020204030204" pitchFamily="34" charset="0"/>
              <a:cs typeface="Calibri" panose="020F0502020204030204" pitchFamily="34" charset="0"/>
            </a:endParaRPr>
          </a:p>
        </p:txBody>
      </p:sp>
      <p:sp>
        <p:nvSpPr>
          <p:cNvPr id="15" name="文本框 14">
            <a:extLst>
              <a:ext uri="{FF2B5EF4-FFF2-40B4-BE49-F238E27FC236}">
                <a16:creationId xmlns:a16="http://schemas.microsoft.com/office/drawing/2014/main" id="{15453DB3-6F3A-8814-3120-9BD2DAC66160}"/>
              </a:ext>
            </a:extLst>
          </p:cNvPr>
          <p:cNvSpPr txBox="1"/>
          <p:nvPr/>
        </p:nvSpPr>
        <p:spPr>
          <a:xfrm>
            <a:off x="8128080" y="3488752"/>
            <a:ext cx="2824533" cy="400110"/>
          </a:xfrm>
          <a:prstGeom prst="rect">
            <a:avLst/>
          </a:prstGeom>
          <a:noFill/>
        </p:spPr>
        <p:txBody>
          <a:bodyPr wrap="square" rtlCol="0">
            <a:spAutoFit/>
          </a:bodyPr>
          <a:lstStyle/>
          <a:p>
            <a:pPr algn="ctr"/>
            <a:r>
              <a:rPr lang="en-US" altLang="zh-CN" sz="2000" dirty="0">
                <a:latin typeface="Calibri" panose="020F0502020204030204" pitchFamily="34" charset="0"/>
                <a:cs typeface="Calibri" panose="020F0502020204030204" pitchFamily="34" charset="0"/>
              </a:rPr>
              <a:t>w/ completed flow</a:t>
            </a:r>
            <a:endParaRPr lang="zh-CN" altLang="en-US" sz="2000" dirty="0">
              <a:latin typeface="Calibri" panose="020F0502020204030204" pitchFamily="34" charset="0"/>
              <a:cs typeface="Calibri" panose="020F0502020204030204" pitchFamily="34" charset="0"/>
            </a:endParaRPr>
          </a:p>
        </p:txBody>
      </p:sp>
      <p:grpSp>
        <p:nvGrpSpPr>
          <p:cNvPr id="17" name="组合 16">
            <a:extLst>
              <a:ext uri="{FF2B5EF4-FFF2-40B4-BE49-F238E27FC236}">
                <a16:creationId xmlns:a16="http://schemas.microsoft.com/office/drawing/2014/main" id="{85982D5C-D341-654A-BA49-D36523B363D4}"/>
              </a:ext>
            </a:extLst>
          </p:cNvPr>
          <p:cNvGrpSpPr/>
          <p:nvPr/>
        </p:nvGrpSpPr>
        <p:grpSpPr>
          <a:xfrm>
            <a:off x="-33274" y="6535369"/>
            <a:ext cx="12225274" cy="322630"/>
            <a:chOff x="-33274" y="6535369"/>
            <a:chExt cx="12225274" cy="322630"/>
          </a:xfrm>
        </p:grpSpPr>
        <p:sp>
          <p:nvSpPr>
            <p:cNvPr id="18" name="矩形 17">
              <a:extLst>
                <a:ext uri="{FF2B5EF4-FFF2-40B4-BE49-F238E27FC236}">
                  <a16:creationId xmlns:a16="http://schemas.microsoft.com/office/drawing/2014/main" id="{5D60FE8B-A0FE-7C3A-9AEB-C4886D40909B}"/>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9" name="矩形 18">
              <a:extLst>
                <a:ext uri="{FF2B5EF4-FFF2-40B4-BE49-F238E27FC236}">
                  <a16:creationId xmlns:a16="http://schemas.microsoft.com/office/drawing/2014/main" id="{36BAC7B2-2991-A5F9-7028-87D1A1AFE96F}"/>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20" name="矩形 19">
              <a:extLst>
                <a:ext uri="{FF2B5EF4-FFF2-40B4-BE49-F238E27FC236}">
                  <a16:creationId xmlns:a16="http://schemas.microsoft.com/office/drawing/2014/main" id="{20A5298F-E60D-8976-95A5-932B3CA28F43}"/>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5" name="音频 4">
            <a:hlinkClick r:id="" action="ppaction://media"/>
            <a:extLst>
              <a:ext uri="{FF2B5EF4-FFF2-40B4-BE49-F238E27FC236}">
                <a16:creationId xmlns:a16="http://schemas.microsoft.com/office/drawing/2014/main" id="{CB9E90A6-881B-4618-9CBE-5F9509017D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03598901"/>
      </p:ext>
    </p:extLst>
  </p:cSld>
  <p:clrMapOvr>
    <a:masterClrMapping/>
  </p:clrMapOvr>
  <mc:AlternateContent xmlns:mc="http://schemas.openxmlformats.org/markup-compatibility/2006">
    <mc:Choice xmlns:p14="http://schemas.microsoft.com/office/powerpoint/2010/main" Requires="p14">
      <p:transition spd="slow" p14:dur="2000" advTm="34282"/>
    </mc:Choice>
    <mc:Fallback>
      <p:transition spd="slow" advTm="34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Ablation study: Feature propagation</a:t>
            </a:r>
            <a:endParaRPr lang="zh-CN" altLang="en-US">
              <a:solidFill>
                <a:schemeClr val="bg1"/>
              </a:solidFill>
              <a:latin typeface="等线" panose="02010600030101010101" pitchFamily="2" charset="-122"/>
              <a:ea typeface="等线" panose="02010600030101010101" pitchFamily="2" charset="-122"/>
            </a:endParaRPr>
          </a:p>
        </p:txBody>
      </p:sp>
      <p:pic>
        <p:nvPicPr>
          <p:cNvPr id="5" name="图片 4" descr="图片包含 应用程序&#10;&#10;描述已自动生成">
            <a:extLst>
              <a:ext uri="{FF2B5EF4-FFF2-40B4-BE49-F238E27FC236}">
                <a16:creationId xmlns:a16="http://schemas.microsoft.com/office/drawing/2014/main" id="{11268C98-6B96-26F7-743A-47C8B22028EF}"/>
              </a:ext>
            </a:extLst>
          </p:cNvPr>
          <p:cNvPicPr>
            <a:picLocks noChangeAspect="1"/>
          </p:cNvPicPr>
          <p:nvPr/>
        </p:nvPicPr>
        <p:blipFill rotWithShape="1">
          <a:blip r:embed="rId5">
            <a:extLst>
              <a:ext uri="{28A0092B-C50C-407E-A947-70E740481C1C}">
                <a14:useLocalDpi xmlns:a14="http://schemas.microsoft.com/office/drawing/2010/main" val="0"/>
              </a:ext>
            </a:extLst>
          </a:blip>
          <a:srcRect l="103" t="8621" r="-103" b="-2160"/>
          <a:stretch/>
        </p:blipFill>
        <p:spPr>
          <a:xfrm>
            <a:off x="1487107" y="3167747"/>
            <a:ext cx="9236767" cy="3168000"/>
          </a:xfrm>
          <a:prstGeom prst="rect">
            <a:avLst/>
          </a:prstGeom>
        </p:spPr>
      </p:pic>
      <p:graphicFrame>
        <p:nvGraphicFramePr>
          <p:cNvPr id="6" name="表格 4">
            <a:extLst>
              <a:ext uri="{FF2B5EF4-FFF2-40B4-BE49-F238E27FC236}">
                <a16:creationId xmlns:a16="http://schemas.microsoft.com/office/drawing/2014/main" id="{9FF520FB-7BF3-1090-F648-4B5907B573E4}"/>
              </a:ext>
            </a:extLst>
          </p:cNvPr>
          <p:cNvGraphicFramePr>
            <a:graphicFrameLocks noGrp="1"/>
          </p:cNvGraphicFramePr>
          <p:nvPr>
            <p:extLst>
              <p:ext uri="{D42A27DB-BD31-4B8C-83A1-F6EECF244321}">
                <p14:modId xmlns:p14="http://schemas.microsoft.com/office/powerpoint/2010/main" val="2576052567"/>
              </p:ext>
            </p:extLst>
          </p:nvPr>
        </p:nvGraphicFramePr>
        <p:xfrm>
          <a:off x="2032000" y="1047778"/>
          <a:ext cx="8128000" cy="1653264"/>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202967230"/>
                    </a:ext>
                  </a:extLst>
                </a:gridCol>
                <a:gridCol w="1625600">
                  <a:extLst>
                    <a:ext uri="{9D8B030D-6E8A-4147-A177-3AD203B41FA5}">
                      <a16:colId xmlns:a16="http://schemas.microsoft.com/office/drawing/2014/main" val="4283760586"/>
                    </a:ext>
                  </a:extLst>
                </a:gridCol>
                <a:gridCol w="1625600">
                  <a:extLst>
                    <a:ext uri="{9D8B030D-6E8A-4147-A177-3AD203B41FA5}">
                      <a16:colId xmlns:a16="http://schemas.microsoft.com/office/drawing/2014/main" val="2485266410"/>
                    </a:ext>
                  </a:extLst>
                </a:gridCol>
                <a:gridCol w="1625600">
                  <a:extLst>
                    <a:ext uri="{9D8B030D-6E8A-4147-A177-3AD203B41FA5}">
                      <a16:colId xmlns:a16="http://schemas.microsoft.com/office/drawing/2014/main" val="1536383482"/>
                    </a:ext>
                  </a:extLst>
                </a:gridCol>
                <a:gridCol w="1625600">
                  <a:extLst>
                    <a:ext uri="{9D8B030D-6E8A-4147-A177-3AD203B41FA5}">
                      <a16:colId xmlns:a16="http://schemas.microsoft.com/office/drawing/2014/main" val="237686477"/>
                    </a:ext>
                  </a:extLst>
                </a:gridCol>
              </a:tblGrid>
              <a:tr h="413316">
                <a:tc>
                  <a:txBody>
                    <a:bodyPr/>
                    <a:lstStyle/>
                    <a:p>
                      <a:pPr algn="ct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(a)</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(b)</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(c)</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(d)</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547243309"/>
                  </a:ext>
                </a:extLst>
              </a:tr>
              <a:tr h="413316">
                <a:tc>
                  <a:txBody>
                    <a:bodyPr/>
                    <a:lstStyle/>
                    <a:p>
                      <a:pPr algn="ctr"/>
                      <a:r>
                        <a:rPr lang="en-US" altLang="zh-CN" sz="2000" b="1" dirty="0">
                          <a:latin typeface="Calibri" panose="020F0502020204030204" pitchFamily="34" charset="0"/>
                          <a:cs typeface="Calibri" panose="020F0502020204030204" pitchFamily="34" charset="0"/>
                        </a:rPr>
                        <a:t>Flow</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zh-CN" altLang="en-US" sz="2000" dirty="0">
                          <a:latin typeface="Calibri" panose="020F0502020204030204" pitchFamily="34" charset="0"/>
                          <a:cs typeface="Calibri" panose="020F0502020204030204" pitchFamily="34" charset="0"/>
                        </a:rPr>
                        <a:t>✗</a:t>
                      </a:r>
                    </a:p>
                  </a:txBody>
                  <a:tcPr anchor="ctr"/>
                </a:tc>
                <a:tc>
                  <a:txBody>
                    <a:bodyPr/>
                    <a:lstStyle/>
                    <a:p>
                      <a:pPr algn="ctr"/>
                      <a:r>
                        <a:rPr lang="zh-CN" altLang="en-US" sz="2000" b="1" dirty="0">
                          <a:solidFill>
                            <a:srgbClr val="A90000"/>
                          </a:solidFill>
                          <a:latin typeface="Calibri" panose="020F0502020204030204" pitchFamily="34" charset="0"/>
                          <a:cs typeface="Calibri" panose="020F0502020204030204" pitchFamily="34" charset="0"/>
                        </a:rPr>
                        <a:t>✓</a:t>
                      </a:r>
                    </a:p>
                  </a:txBody>
                  <a:tcPr anchor="ctr"/>
                </a:tc>
                <a:tc>
                  <a:txBody>
                    <a:bodyPr/>
                    <a:lstStyle/>
                    <a:p>
                      <a:pPr algn="ctr"/>
                      <a:r>
                        <a:rPr lang="zh-CN" altLang="en-US" sz="2000" dirty="0">
                          <a:latin typeface="Calibri" panose="020F0502020204030204" pitchFamily="34" charset="0"/>
                          <a:cs typeface="Calibri" panose="020F0502020204030204" pitchFamily="34" charset="0"/>
                        </a:rPr>
                        <a:t>✗</a:t>
                      </a:r>
                    </a:p>
                  </a:txBody>
                  <a:tcPr anchor="ctr"/>
                </a:tc>
                <a:tc>
                  <a:txBody>
                    <a:bodyPr/>
                    <a:lstStyle/>
                    <a:p>
                      <a:pPr algn="ctr"/>
                      <a:r>
                        <a:rPr lang="zh-CN" altLang="en-US" sz="2000" b="1" dirty="0">
                          <a:solidFill>
                            <a:srgbClr val="A90000"/>
                          </a:solidFill>
                          <a:latin typeface="Calibri" panose="020F0502020204030204" pitchFamily="34" charset="0"/>
                          <a:cs typeface="Calibri" panose="020F0502020204030204" pitchFamily="34" charset="0"/>
                        </a:rPr>
                        <a:t>✓</a:t>
                      </a:r>
                    </a:p>
                  </a:txBody>
                  <a:tcPr anchor="ctr"/>
                </a:tc>
                <a:extLst>
                  <a:ext uri="{0D108BD9-81ED-4DB2-BD59-A6C34878D82A}">
                    <a16:rowId xmlns:a16="http://schemas.microsoft.com/office/drawing/2014/main" val="1123929754"/>
                  </a:ext>
                </a:extLst>
              </a:tr>
              <a:tr h="413316">
                <a:tc>
                  <a:txBody>
                    <a:bodyPr/>
                    <a:lstStyle/>
                    <a:p>
                      <a:pPr algn="ctr"/>
                      <a:r>
                        <a:rPr lang="en-US" altLang="zh-CN" sz="2000" b="1" dirty="0">
                          <a:latin typeface="Calibri" panose="020F0502020204030204" pitchFamily="34" charset="0"/>
                          <a:cs typeface="Calibri" panose="020F0502020204030204" pitchFamily="34" charset="0"/>
                        </a:rPr>
                        <a:t>DCN</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zh-CN" altLang="en-US" sz="2000" dirty="0">
                          <a:latin typeface="Calibri" panose="020F0502020204030204" pitchFamily="34" charset="0"/>
                          <a:cs typeface="Calibri" panose="020F0502020204030204" pitchFamily="34" charset="0"/>
                        </a:rPr>
                        <a:t>✗</a:t>
                      </a:r>
                    </a:p>
                  </a:txBody>
                  <a:tcPr anchor="ctr"/>
                </a:tc>
                <a:tc>
                  <a:txBody>
                    <a:bodyPr/>
                    <a:lstStyle/>
                    <a:p>
                      <a:pPr algn="ctr"/>
                      <a:r>
                        <a:rPr lang="zh-CN" altLang="en-US" sz="2000" dirty="0">
                          <a:latin typeface="Calibri" panose="020F0502020204030204" pitchFamily="34" charset="0"/>
                          <a:cs typeface="Calibri" panose="020F0502020204030204" pitchFamily="34" charset="0"/>
                        </a:rPr>
                        <a:t>✗</a:t>
                      </a:r>
                    </a:p>
                  </a:txBody>
                  <a:tcPr anchor="ctr"/>
                </a:tc>
                <a:tc>
                  <a:txBody>
                    <a:bodyPr/>
                    <a:lstStyle/>
                    <a:p>
                      <a:pPr algn="ctr"/>
                      <a:r>
                        <a:rPr lang="zh-CN" altLang="en-US" sz="2000" b="1" dirty="0">
                          <a:solidFill>
                            <a:srgbClr val="A90000"/>
                          </a:solidFill>
                          <a:latin typeface="Calibri" panose="020F0502020204030204" pitchFamily="34" charset="0"/>
                          <a:cs typeface="Calibri" panose="020F0502020204030204" pitchFamily="34" charset="0"/>
                        </a:rPr>
                        <a:t>✓</a:t>
                      </a:r>
                    </a:p>
                  </a:txBody>
                  <a:tcPr anchor="ctr"/>
                </a:tc>
                <a:tc>
                  <a:txBody>
                    <a:bodyPr/>
                    <a:lstStyle/>
                    <a:p>
                      <a:pPr algn="ctr"/>
                      <a:r>
                        <a:rPr lang="zh-CN" altLang="en-US" sz="2000" b="1" dirty="0">
                          <a:solidFill>
                            <a:srgbClr val="A90000"/>
                          </a:solidFill>
                          <a:latin typeface="Calibri" panose="020F0502020204030204" pitchFamily="34" charset="0"/>
                          <a:cs typeface="Calibri" panose="020F0502020204030204" pitchFamily="34" charset="0"/>
                        </a:rPr>
                        <a:t>✓</a:t>
                      </a:r>
                    </a:p>
                  </a:txBody>
                  <a:tcPr anchor="ctr"/>
                </a:tc>
                <a:extLst>
                  <a:ext uri="{0D108BD9-81ED-4DB2-BD59-A6C34878D82A}">
                    <a16:rowId xmlns:a16="http://schemas.microsoft.com/office/drawing/2014/main" val="3880477051"/>
                  </a:ext>
                </a:extLst>
              </a:tr>
              <a:tr h="413316">
                <a:tc>
                  <a:txBody>
                    <a:bodyPr/>
                    <a:lstStyle/>
                    <a:p>
                      <a:pPr algn="ctr"/>
                      <a:r>
                        <a:rPr lang="en-US" altLang="zh-CN" sz="2000" b="1" dirty="0">
                          <a:latin typeface="Calibri" panose="020F0502020204030204" pitchFamily="34" charset="0"/>
                          <a:cs typeface="Calibri" panose="020F0502020204030204" pitchFamily="34" charset="0"/>
                        </a:rPr>
                        <a:t>PSNR</a:t>
                      </a:r>
                      <a:endParaRPr lang="zh-CN" altLang="en-US" sz="2000" b="1"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31.73/0.9653</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32.15/0.9677</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32.17/0.9676</a:t>
                      </a:r>
                      <a:endParaRPr lang="zh-CN" altLang="en-US" sz="2000" dirty="0">
                        <a:latin typeface="Calibri" panose="020F0502020204030204" pitchFamily="34" charset="0"/>
                        <a:cs typeface="Calibri" panose="020F0502020204030204" pitchFamily="34" charset="0"/>
                      </a:endParaRPr>
                    </a:p>
                  </a:txBody>
                  <a:tcPr anchor="ctr"/>
                </a:tc>
                <a:tc>
                  <a:txBody>
                    <a:bodyPr/>
                    <a:lstStyle/>
                    <a:p>
                      <a:pPr algn="ctr"/>
                      <a:r>
                        <a:rPr lang="en-US" altLang="zh-CN" sz="2000" dirty="0">
                          <a:latin typeface="Calibri" panose="020F0502020204030204" pitchFamily="34" charset="0"/>
                          <a:cs typeface="Calibri" panose="020F0502020204030204" pitchFamily="34" charset="0"/>
                        </a:rPr>
                        <a:t>32.35/0.9688</a:t>
                      </a:r>
                      <a:endParaRPr lang="zh-CN" altLang="en-US" sz="2000" dirty="0">
                        <a:latin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947621118"/>
                  </a:ext>
                </a:extLst>
              </a:tr>
            </a:tbl>
          </a:graphicData>
        </a:graphic>
      </p:graphicFrame>
      <p:sp>
        <p:nvSpPr>
          <p:cNvPr id="7" name="文本框 6">
            <a:extLst>
              <a:ext uri="{FF2B5EF4-FFF2-40B4-BE49-F238E27FC236}">
                <a16:creationId xmlns:a16="http://schemas.microsoft.com/office/drawing/2014/main" id="{43C151FD-83D8-86D6-DE70-2B641EB698F9}"/>
              </a:ext>
            </a:extLst>
          </p:cNvPr>
          <p:cNvSpPr txBox="1"/>
          <p:nvPr/>
        </p:nvSpPr>
        <p:spPr>
          <a:xfrm>
            <a:off x="1914957" y="2755534"/>
            <a:ext cx="1878570"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Masked Frames</a:t>
            </a:r>
            <a:endParaRPr lang="zh-CN" altLang="en-US" sz="2000" dirty="0">
              <a:solidFill>
                <a:prstClr val="black"/>
              </a:solidFill>
              <a:latin typeface="Calibri" panose="020F0502020204030204" pitchFamily="34" charset="0"/>
              <a:cs typeface="Calibri" panose="020F0502020204030204" pitchFamily="34" charset="0"/>
            </a:endParaRPr>
          </a:p>
        </p:txBody>
      </p:sp>
      <p:sp>
        <p:nvSpPr>
          <p:cNvPr id="8" name="文本框 7">
            <a:extLst>
              <a:ext uri="{FF2B5EF4-FFF2-40B4-BE49-F238E27FC236}">
                <a16:creationId xmlns:a16="http://schemas.microsoft.com/office/drawing/2014/main" id="{19E5DD74-06F5-527B-0177-4D18A14DDAB5}"/>
              </a:ext>
            </a:extLst>
          </p:cNvPr>
          <p:cNvSpPr txBox="1"/>
          <p:nvPr/>
        </p:nvSpPr>
        <p:spPr>
          <a:xfrm>
            <a:off x="4821999" y="2755534"/>
            <a:ext cx="553190"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(a)</a:t>
            </a:r>
            <a:endParaRPr lang="zh-CN" altLang="en-US" sz="2000" dirty="0">
              <a:solidFill>
                <a:prstClr val="black"/>
              </a:solidFill>
              <a:latin typeface="Calibri" panose="020F0502020204030204" pitchFamily="34" charset="0"/>
              <a:cs typeface="Calibri" panose="020F0502020204030204" pitchFamily="34" charset="0"/>
            </a:endParaRPr>
          </a:p>
        </p:txBody>
      </p:sp>
      <p:sp>
        <p:nvSpPr>
          <p:cNvPr id="9" name="文本框 8">
            <a:extLst>
              <a:ext uri="{FF2B5EF4-FFF2-40B4-BE49-F238E27FC236}">
                <a16:creationId xmlns:a16="http://schemas.microsoft.com/office/drawing/2014/main" id="{3EB1CDEC-A89E-43D3-0BC9-725D315AB327}"/>
              </a:ext>
            </a:extLst>
          </p:cNvPr>
          <p:cNvSpPr txBox="1"/>
          <p:nvPr/>
        </p:nvSpPr>
        <p:spPr>
          <a:xfrm>
            <a:off x="6469566" y="2744950"/>
            <a:ext cx="553190"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(b)</a:t>
            </a:r>
            <a:endParaRPr lang="zh-CN" altLang="en-US" sz="2000" dirty="0">
              <a:solidFill>
                <a:prstClr val="black"/>
              </a:solidFill>
              <a:latin typeface="Calibri" panose="020F0502020204030204" pitchFamily="34" charset="0"/>
              <a:cs typeface="Calibri" panose="020F0502020204030204" pitchFamily="34" charset="0"/>
            </a:endParaRPr>
          </a:p>
        </p:txBody>
      </p:sp>
      <p:sp>
        <p:nvSpPr>
          <p:cNvPr id="10" name="文本框 9">
            <a:extLst>
              <a:ext uri="{FF2B5EF4-FFF2-40B4-BE49-F238E27FC236}">
                <a16:creationId xmlns:a16="http://schemas.microsoft.com/office/drawing/2014/main" id="{D074FBBE-A3FE-691A-5BDA-1F0B8AD67947}"/>
              </a:ext>
            </a:extLst>
          </p:cNvPr>
          <p:cNvSpPr txBox="1"/>
          <p:nvPr/>
        </p:nvSpPr>
        <p:spPr>
          <a:xfrm>
            <a:off x="8055351" y="2744950"/>
            <a:ext cx="553190"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(c)</a:t>
            </a:r>
            <a:endParaRPr lang="zh-CN" altLang="en-US" sz="2000" dirty="0">
              <a:solidFill>
                <a:prstClr val="black"/>
              </a:solidFill>
              <a:latin typeface="Calibri" panose="020F0502020204030204" pitchFamily="34" charset="0"/>
              <a:cs typeface="Calibri" panose="020F0502020204030204" pitchFamily="34" charset="0"/>
            </a:endParaRPr>
          </a:p>
        </p:txBody>
      </p:sp>
      <p:sp>
        <p:nvSpPr>
          <p:cNvPr id="11" name="文本框 10">
            <a:extLst>
              <a:ext uri="{FF2B5EF4-FFF2-40B4-BE49-F238E27FC236}">
                <a16:creationId xmlns:a16="http://schemas.microsoft.com/office/drawing/2014/main" id="{2FE8DFF8-C549-D091-3F84-728E12E59913}"/>
              </a:ext>
            </a:extLst>
          </p:cNvPr>
          <p:cNvSpPr txBox="1"/>
          <p:nvPr/>
        </p:nvSpPr>
        <p:spPr>
          <a:xfrm>
            <a:off x="9702918" y="2755534"/>
            <a:ext cx="553190" cy="400110"/>
          </a:xfrm>
          <a:prstGeom prst="rect">
            <a:avLst/>
          </a:prstGeom>
          <a:noFill/>
        </p:spPr>
        <p:txBody>
          <a:bodyPr wrap="square" rtlCol="0">
            <a:spAutoFit/>
          </a:bodyPr>
          <a:lstStyle/>
          <a:p>
            <a:pPr lvl="0" algn="ctr"/>
            <a:r>
              <a:rPr lang="en-US" altLang="zh-CN" sz="2000" dirty="0">
                <a:solidFill>
                  <a:prstClr val="black"/>
                </a:solidFill>
                <a:latin typeface="Calibri" panose="020F0502020204030204" pitchFamily="34" charset="0"/>
                <a:cs typeface="Calibri" panose="020F0502020204030204" pitchFamily="34" charset="0"/>
              </a:rPr>
              <a:t>(d)</a:t>
            </a:r>
            <a:endParaRPr lang="zh-CN" altLang="en-US" sz="2000" dirty="0">
              <a:solidFill>
                <a:prstClr val="black"/>
              </a:solidFill>
              <a:latin typeface="Calibri" panose="020F0502020204030204" pitchFamily="34" charset="0"/>
              <a:cs typeface="Calibri" panose="020F0502020204030204" pitchFamily="34" charset="0"/>
            </a:endParaRPr>
          </a:p>
        </p:txBody>
      </p:sp>
      <p:grpSp>
        <p:nvGrpSpPr>
          <p:cNvPr id="12" name="组合 11">
            <a:extLst>
              <a:ext uri="{FF2B5EF4-FFF2-40B4-BE49-F238E27FC236}">
                <a16:creationId xmlns:a16="http://schemas.microsoft.com/office/drawing/2014/main" id="{63C07D9F-BF84-E9B4-D67F-343D23A0AA14}"/>
              </a:ext>
            </a:extLst>
          </p:cNvPr>
          <p:cNvGrpSpPr/>
          <p:nvPr/>
        </p:nvGrpSpPr>
        <p:grpSpPr>
          <a:xfrm>
            <a:off x="-33274" y="6535369"/>
            <a:ext cx="12225274" cy="322630"/>
            <a:chOff x="-33274" y="6535369"/>
            <a:chExt cx="12225274" cy="322630"/>
          </a:xfrm>
        </p:grpSpPr>
        <p:sp>
          <p:nvSpPr>
            <p:cNvPr id="13" name="矩形 12">
              <a:extLst>
                <a:ext uri="{FF2B5EF4-FFF2-40B4-BE49-F238E27FC236}">
                  <a16:creationId xmlns:a16="http://schemas.microsoft.com/office/drawing/2014/main" id="{CCCBD5DD-9F51-0382-2623-5241C68FCD65}"/>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4" name="矩形 13">
              <a:extLst>
                <a:ext uri="{FF2B5EF4-FFF2-40B4-BE49-F238E27FC236}">
                  <a16:creationId xmlns:a16="http://schemas.microsoft.com/office/drawing/2014/main" id="{C596F527-A9B5-902B-0787-536F20B1E1FD}"/>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5" name="矩形 14">
              <a:extLst>
                <a:ext uri="{FF2B5EF4-FFF2-40B4-BE49-F238E27FC236}">
                  <a16:creationId xmlns:a16="http://schemas.microsoft.com/office/drawing/2014/main" id="{9929BBB8-DBE7-97FE-F75C-1455B06CEF58}"/>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9B8D5537-36B9-4572-89EF-D736740252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55200101"/>
      </p:ext>
    </p:extLst>
  </p:cSld>
  <p:clrMapOvr>
    <a:masterClrMapping/>
  </p:clrMapOvr>
  <mc:AlternateContent xmlns:mc="http://schemas.openxmlformats.org/markup-compatibility/2006">
    <mc:Choice xmlns:p14="http://schemas.microsoft.com/office/powerpoint/2010/main" Requires="p14">
      <p:transition spd="slow" p14:dur="2000" advTm="18260"/>
    </mc:Choice>
    <mc:Fallback>
      <p:transition spd="slow" advTm="1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a:solidFill>
                  <a:schemeClr val="bg1"/>
                </a:solidFill>
                <a:latin typeface="等线" panose="02010600030101010101" pitchFamily="2" charset="-122"/>
                <a:ea typeface="等线" panose="02010600030101010101" pitchFamily="2" charset="-122"/>
              </a:rPr>
              <a:t>Ablation study: Temporal focal transformer</a:t>
            </a:r>
            <a:endParaRPr lang="zh-CN" altLang="en-US">
              <a:solidFill>
                <a:schemeClr val="bg1"/>
              </a:solidFill>
              <a:latin typeface="等线" panose="02010600030101010101" pitchFamily="2" charset="-122"/>
              <a:ea typeface="等线" panose="02010600030101010101" pitchFamily="2" charset="-122"/>
            </a:endParaRPr>
          </a:p>
        </p:txBody>
      </p:sp>
      <p:graphicFrame>
        <p:nvGraphicFramePr>
          <p:cNvPr id="6" name="表格 4">
            <a:extLst>
              <a:ext uri="{FF2B5EF4-FFF2-40B4-BE49-F238E27FC236}">
                <a16:creationId xmlns:a16="http://schemas.microsoft.com/office/drawing/2014/main" id="{4564B5CD-A205-877B-412E-B2D1AD25974C}"/>
              </a:ext>
            </a:extLst>
          </p:cNvPr>
          <p:cNvGraphicFramePr>
            <a:graphicFrameLocks noGrp="1"/>
          </p:cNvGraphicFramePr>
          <p:nvPr>
            <p:extLst>
              <p:ext uri="{D42A27DB-BD31-4B8C-83A1-F6EECF244321}">
                <p14:modId xmlns:p14="http://schemas.microsoft.com/office/powerpoint/2010/main" val="2620414886"/>
              </p:ext>
            </p:extLst>
          </p:nvPr>
        </p:nvGraphicFramePr>
        <p:xfrm>
          <a:off x="765878" y="1738302"/>
          <a:ext cx="10660243" cy="2501128"/>
        </p:xfrm>
        <a:graphic>
          <a:graphicData uri="http://schemas.openxmlformats.org/drawingml/2006/table">
            <a:tbl>
              <a:tblPr firstRow="1" bandRow="1">
                <a:tableStyleId>{5C22544A-7EE6-4342-B048-85BDC9FD1C3A}</a:tableStyleId>
              </a:tblPr>
              <a:tblGrid>
                <a:gridCol w="4571959">
                  <a:extLst>
                    <a:ext uri="{9D8B030D-6E8A-4147-A177-3AD203B41FA5}">
                      <a16:colId xmlns:a16="http://schemas.microsoft.com/office/drawing/2014/main" val="2202967230"/>
                    </a:ext>
                  </a:extLst>
                </a:gridCol>
                <a:gridCol w="2029428">
                  <a:extLst>
                    <a:ext uri="{9D8B030D-6E8A-4147-A177-3AD203B41FA5}">
                      <a16:colId xmlns:a16="http://schemas.microsoft.com/office/drawing/2014/main" val="4283760586"/>
                    </a:ext>
                  </a:extLst>
                </a:gridCol>
                <a:gridCol w="2029428">
                  <a:extLst>
                    <a:ext uri="{9D8B030D-6E8A-4147-A177-3AD203B41FA5}">
                      <a16:colId xmlns:a16="http://schemas.microsoft.com/office/drawing/2014/main" val="2485266410"/>
                    </a:ext>
                  </a:extLst>
                </a:gridCol>
                <a:gridCol w="2029428">
                  <a:extLst>
                    <a:ext uri="{9D8B030D-6E8A-4147-A177-3AD203B41FA5}">
                      <a16:colId xmlns:a16="http://schemas.microsoft.com/office/drawing/2014/main" val="3240810226"/>
                    </a:ext>
                  </a:extLst>
                </a:gridCol>
              </a:tblGrid>
              <a:tr h="625282">
                <a:tc>
                  <a:txBody>
                    <a:bodyPr/>
                    <a:lstStyle/>
                    <a:p>
                      <a:pPr algn="ctr"/>
                      <a:r>
                        <a:rPr lang="en-US" altLang="zh-CN" sz="2400" b="1" dirty="0">
                          <a:latin typeface="Calibri" panose="020F0502020204030204" pitchFamily="34" charset="0"/>
                          <a:cs typeface="Calibri" panose="020F0502020204030204" pitchFamily="34" charset="0"/>
                        </a:rPr>
                        <a:t>Case</a:t>
                      </a:r>
                      <a:endParaRPr lang="zh-CN" altLang="en-US" sz="2400" b="1"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PSNR</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SSIM</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FLOPs</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extLst>
                  <a:ext uri="{0D108BD9-81ED-4DB2-BD59-A6C34878D82A}">
                    <a16:rowId xmlns:a16="http://schemas.microsoft.com/office/drawing/2014/main" val="3547243309"/>
                  </a:ext>
                </a:extLst>
              </a:tr>
              <a:tr h="625282">
                <a:tc>
                  <a:txBody>
                    <a:bodyPr/>
                    <a:lstStyle/>
                    <a:p>
                      <a:pPr algn="ctr"/>
                      <a:r>
                        <a:rPr lang="en-US" altLang="zh-CN" sz="2400" b="1" dirty="0" err="1">
                          <a:latin typeface="Calibri" panose="020F0502020204030204" pitchFamily="34" charset="0"/>
                          <a:cs typeface="Calibri" panose="020F0502020204030204" pitchFamily="34" charset="0"/>
                        </a:rPr>
                        <a:t>FuseFormer</a:t>
                      </a:r>
                      <a:r>
                        <a:rPr lang="en-US" altLang="zh-CN" sz="2400" b="1" dirty="0">
                          <a:latin typeface="Calibri" panose="020F0502020204030204" pitchFamily="34" charset="0"/>
                          <a:cs typeface="Calibri" panose="020F0502020204030204" pitchFamily="34" charset="0"/>
                        </a:rPr>
                        <a:t> (vanilla attention)</a:t>
                      </a:r>
                      <a:endParaRPr lang="zh-CN" altLang="en-US" sz="2400" b="1"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31.74</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0.9662</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752G</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extLst>
                  <a:ext uri="{0D108BD9-81ED-4DB2-BD59-A6C34878D82A}">
                    <a16:rowId xmlns:a16="http://schemas.microsoft.com/office/drawing/2014/main" val="1123929754"/>
                  </a:ext>
                </a:extLst>
              </a:tr>
              <a:tr h="625282">
                <a:tc>
                  <a:txBody>
                    <a:bodyPr/>
                    <a:lstStyle/>
                    <a:p>
                      <a:pPr algn="ctr"/>
                      <a:r>
                        <a:rPr lang="en-US" altLang="zh-CN" sz="2400" b="1" dirty="0">
                          <a:latin typeface="Calibri" panose="020F0502020204030204" pitchFamily="34" charset="0"/>
                          <a:cs typeface="Calibri" panose="020F0502020204030204" pitchFamily="34" charset="0"/>
                        </a:rPr>
                        <a:t>Local attention </a:t>
                      </a:r>
                      <a:r>
                        <a:rPr lang="en-US" altLang="zh-CN" sz="2400" b="0" dirty="0">
                          <a:latin typeface="Calibri" panose="020F0502020204030204" pitchFamily="34" charset="0"/>
                          <a:cs typeface="Calibri" panose="020F0502020204030204" pitchFamily="34" charset="0"/>
                        </a:rPr>
                        <a:t>[Liu </a:t>
                      </a:r>
                      <a:r>
                        <a:rPr lang="en-US" altLang="zh-CN" sz="2400" b="0" i="1" dirty="0">
                          <a:latin typeface="Calibri" panose="020F0502020204030204" pitchFamily="34" charset="0"/>
                          <a:cs typeface="Calibri" panose="020F0502020204030204" pitchFamily="34" charset="0"/>
                        </a:rPr>
                        <a:t>et al. </a:t>
                      </a:r>
                      <a:r>
                        <a:rPr lang="en-US" altLang="zh-CN" sz="2400" b="0" dirty="0">
                          <a:latin typeface="Calibri" panose="020F0502020204030204" pitchFamily="34" charset="0"/>
                          <a:cs typeface="Calibri" panose="020F0502020204030204" pitchFamily="34" charset="0"/>
                        </a:rPr>
                        <a:t>arXiv21]</a:t>
                      </a:r>
                      <a:endParaRPr lang="zh-CN" altLang="en-US" sz="2400" b="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31.57</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0.9648</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497G</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extLst>
                  <a:ext uri="{0D108BD9-81ED-4DB2-BD59-A6C34878D82A}">
                    <a16:rowId xmlns:a16="http://schemas.microsoft.com/office/drawing/2014/main" val="3880477051"/>
                  </a:ext>
                </a:extLst>
              </a:tr>
              <a:tr h="625282">
                <a:tc>
                  <a:txBody>
                    <a:bodyPr/>
                    <a:lstStyle/>
                    <a:p>
                      <a:pPr algn="ctr"/>
                      <a:r>
                        <a:rPr lang="en-US" altLang="zh-CN" sz="2400" b="1" dirty="0">
                          <a:latin typeface="Calibri" panose="020F0502020204030204" pitchFamily="34" charset="0"/>
                          <a:cs typeface="Calibri" panose="020F0502020204030204" pitchFamily="34" charset="0"/>
                        </a:rPr>
                        <a:t>Focal attention</a:t>
                      </a:r>
                      <a:endParaRPr lang="zh-CN" altLang="en-US" sz="2400" b="1"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31.73</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0.9653</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tc>
                  <a:txBody>
                    <a:bodyPr/>
                    <a:lstStyle/>
                    <a:p>
                      <a:pPr algn="ctr"/>
                      <a:r>
                        <a:rPr lang="en-US" altLang="zh-CN" sz="2400" dirty="0">
                          <a:latin typeface="Calibri" panose="020F0502020204030204" pitchFamily="34" charset="0"/>
                          <a:cs typeface="Calibri" panose="020F0502020204030204" pitchFamily="34" charset="0"/>
                        </a:rPr>
                        <a:t>560G</a:t>
                      </a:r>
                      <a:endParaRPr lang="zh-CN" altLang="en-US" sz="2400" dirty="0">
                        <a:latin typeface="Calibri" panose="020F0502020204030204" pitchFamily="34" charset="0"/>
                        <a:cs typeface="Calibri" panose="020F0502020204030204" pitchFamily="34" charset="0"/>
                      </a:endParaRPr>
                    </a:p>
                  </a:txBody>
                  <a:tcPr marL="113136" marR="113136" marT="56568" marB="56568" anchor="ctr"/>
                </a:tc>
                <a:extLst>
                  <a:ext uri="{0D108BD9-81ED-4DB2-BD59-A6C34878D82A}">
                    <a16:rowId xmlns:a16="http://schemas.microsoft.com/office/drawing/2014/main" val="3947621118"/>
                  </a:ext>
                </a:extLst>
              </a:tr>
            </a:tbl>
          </a:graphicData>
        </a:graphic>
      </p:graphicFrame>
      <p:sp>
        <p:nvSpPr>
          <p:cNvPr id="7" name="文本框 6">
            <a:extLst>
              <a:ext uri="{FF2B5EF4-FFF2-40B4-BE49-F238E27FC236}">
                <a16:creationId xmlns:a16="http://schemas.microsoft.com/office/drawing/2014/main" id="{D55CA0C7-3A37-42BA-14E8-3C6F8206431F}"/>
              </a:ext>
            </a:extLst>
          </p:cNvPr>
          <p:cNvSpPr txBox="1"/>
          <p:nvPr/>
        </p:nvSpPr>
        <p:spPr>
          <a:xfrm>
            <a:off x="2036964" y="4554257"/>
            <a:ext cx="8118072" cy="1200329"/>
          </a:xfrm>
          <a:prstGeom prst="rect">
            <a:avLst/>
          </a:prstGeom>
          <a:noFill/>
        </p:spPr>
        <p:txBody>
          <a:bodyPr wrap="square">
            <a:spAutoFit/>
          </a:bodyPr>
          <a:lstStyle/>
          <a:p>
            <a:pPr marL="285750" indent="-285750">
              <a:buFont typeface="Arial" panose="020B0604020202020204" pitchFamily="34" charset="0"/>
              <a:buChar char="•"/>
            </a:pPr>
            <a:r>
              <a:rPr lang="en-US" altLang="zh-CN" sz="2400" dirty="0">
                <a:latin typeface="Calibri" panose="020F0502020204030204" pitchFamily="34" charset="0"/>
                <a:cs typeface="Calibri" panose="020F0502020204030204" pitchFamily="34" charset="0"/>
              </a:rPr>
              <a:t>The performance is </a:t>
            </a:r>
            <a:r>
              <a:rPr lang="en-US" altLang="zh-CN" sz="2400" b="1" dirty="0">
                <a:latin typeface="Calibri" panose="020F0502020204030204" pitchFamily="34" charset="0"/>
                <a:cs typeface="Calibri" panose="020F0502020204030204" pitchFamily="34" charset="0"/>
              </a:rPr>
              <a:t>comparable </a:t>
            </a:r>
            <a:r>
              <a:rPr lang="en-US" altLang="zh-CN" sz="2400" dirty="0">
                <a:latin typeface="Calibri" panose="020F0502020204030204" pitchFamily="34" charset="0"/>
                <a:cs typeface="Calibri" panose="020F0502020204030204" pitchFamily="34" charset="0"/>
              </a:rPr>
              <a:t>to </a:t>
            </a:r>
            <a:r>
              <a:rPr lang="en-US" altLang="zh-CN" sz="2400" dirty="0" err="1">
                <a:latin typeface="Calibri" panose="020F0502020204030204" pitchFamily="34" charset="0"/>
                <a:cs typeface="Calibri" panose="020F0502020204030204" pitchFamily="34" charset="0"/>
              </a:rPr>
              <a:t>FuseFormer</a:t>
            </a:r>
            <a:r>
              <a:rPr lang="en-US" altLang="zh-CN" sz="2400" dirty="0">
                <a:latin typeface="Calibri" panose="020F0502020204030204" pitchFamily="34" charset="0"/>
                <a:cs typeface="Calibri" panose="020F0502020204030204" pitchFamily="34" charset="0"/>
              </a:rPr>
              <a:t> </a:t>
            </a:r>
            <a:r>
              <a:rPr lang="en-US" altLang="zh-CN" sz="2000" dirty="0">
                <a:latin typeface="Calibri" panose="020F0502020204030204" pitchFamily="34" charset="0"/>
                <a:ea typeface="微软雅黑" panose="020B0503020204020204" pitchFamily="34" charset="-122"/>
                <a:cs typeface="Calibri" panose="020F0502020204030204" pitchFamily="34" charset="0"/>
              </a:rPr>
              <a:t>[Liu </a:t>
            </a:r>
            <a:r>
              <a:rPr lang="en-US" altLang="zh-CN" sz="2000" i="1" dirty="0">
                <a:latin typeface="Calibri" panose="020F0502020204030204" pitchFamily="34" charset="0"/>
                <a:ea typeface="微软雅黑" panose="020B0503020204020204" pitchFamily="34" charset="-122"/>
                <a:cs typeface="Calibri" panose="020F0502020204030204" pitchFamily="34" charset="0"/>
              </a:rPr>
              <a:t>et al.</a:t>
            </a:r>
            <a:r>
              <a:rPr lang="en-US" altLang="zh-CN" sz="2000" dirty="0">
                <a:latin typeface="Calibri" panose="020F0502020204030204" pitchFamily="34" charset="0"/>
                <a:ea typeface="微软雅黑" panose="020B0503020204020204" pitchFamily="34" charset="-122"/>
                <a:cs typeface="Calibri" panose="020F0502020204030204" pitchFamily="34" charset="0"/>
              </a:rPr>
              <a:t> ICCV21]</a:t>
            </a:r>
            <a:endParaRPr lang="en-US" altLang="zh-CN"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altLang="zh-CN" sz="2400" dirty="0">
                <a:latin typeface="Calibri" panose="020F0502020204030204" pitchFamily="34" charset="0"/>
                <a:cs typeface="Calibri" panose="020F0502020204030204" pitchFamily="34" charset="0"/>
              </a:rPr>
              <a:t>The computational cost is </a:t>
            </a:r>
            <a:r>
              <a:rPr lang="en-US" altLang="zh-CN" sz="2400" b="1" dirty="0">
                <a:latin typeface="Calibri" panose="020F0502020204030204" pitchFamily="34" charset="0"/>
                <a:cs typeface="Calibri" panose="020F0502020204030204" pitchFamily="34" charset="0"/>
              </a:rPr>
              <a:t>only increased by 12% </a:t>
            </a:r>
            <a:r>
              <a:rPr lang="en-US" altLang="zh-CN" sz="2400" dirty="0">
                <a:latin typeface="Calibri" panose="020F0502020204030204" pitchFamily="34" charset="0"/>
                <a:cs typeface="Calibri" panose="020F0502020204030204" pitchFamily="34" charset="0"/>
              </a:rPr>
              <a:t>in contrast to the local one</a:t>
            </a:r>
            <a:endParaRPr lang="zh-CN" altLang="en-US" sz="2400" dirty="0">
              <a:latin typeface="Calibri" panose="020F0502020204030204" pitchFamily="34" charset="0"/>
              <a:cs typeface="Calibri" panose="020F0502020204030204" pitchFamily="34" charset="0"/>
            </a:endParaRPr>
          </a:p>
        </p:txBody>
      </p:sp>
      <p:grpSp>
        <p:nvGrpSpPr>
          <p:cNvPr id="8" name="组合 7">
            <a:extLst>
              <a:ext uri="{FF2B5EF4-FFF2-40B4-BE49-F238E27FC236}">
                <a16:creationId xmlns:a16="http://schemas.microsoft.com/office/drawing/2014/main" id="{A8BAFB8F-2B91-201B-C0D0-DEC5C33312BD}"/>
              </a:ext>
            </a:extLst>
          </p:cNvPr>
          <p:cNvGrpSpPr/>
          <p:nvPr/>
        </p:nvGrpSpPr>
        <p:grpSpPr>
          <a:xfrm>
            <a:off x="-33274" y="6535369"/>
            <a:ext cx="12225274" cy="322630"/>
            <a:chOff x="-33274" y="6535369"/>
            <a:chExt cx="12225274" cy="322630"/>
          </a:xfrm>
        </p:grpSpPr>
        <p:sp>
          <p:nvSpPr>
            <p:cNvPr id="9" name="矩形 8">
              <a:extLst>
                <a:ext uri="{FF2B5EF4-FFF2-40B4-BE49-F238E27FC236}">
                  <a16:creationId xmlns:a16="http://schemas.microsoft.com/office/drawing/2014/main" id="{972669BF-DBAD-1670-764A-1A8DF2E3F66C}"/>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10" name="矩形 9">
              <a:extLst>
                <a:ext uri="{FF2B5EF4-FFF2-40B4-BE49-F238E27FC236}">
                  <a16:creationId xmlns:a16="http://schemas.microsoft.com/office/drawing/2014/main" id="{C458421C-A96B-F4E3-DC87-6A4A07B79868}"/>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11" name="矩形 10">
              <a:extLst>
                <a:ext uri="{FF2B5EF4-FFF2-40B4-BE49-F238E27FC236}">
                  <a16:creationId xmlns:a16="http://schemas.microsoft.com/office/drawing/2014/main" id="{EC07C87F-4E12-E709-CFB0-77DD7E50C737}"/>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E4F77B0E-E606-4AE1-B00A-C7F2C28045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42461783"/>
      </p:ext>
    </p:extLst>
  </p:cSld>
  <p:clrMapOvr>
    <a:masterClrMapping/>
  </p:clrMapOvr>
  <mc:AlternateContent xmlns:mc="http://schemas.openxmlformats.org/markup-compatibility/2006">
    <mc:Choice xmlns:p14="http://schemas.microsoft.com/office/powerpoint/2010/main" Requires="p14">
      <p:transition spd="slow" p14:dur="2000" advTm="33191"/>
    </mc:Choice>
    <mc:Fallback>
      <p:transition spd="slow" advTm="33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Failure cases</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5" name="组合 4">
            <a:extLst>
              <a:ext uri="{FF2B5EF4-FFF2-40B4-BE49-F238E27FC236}">
                <a16:creationId xmlns:a16="http://schemas.microsoft.com/office/drawing/2014/main" id="{E8612F3A-62F4-269C-65C2-1B03946BEA18}"/>
              </a:ext>
            </a:extLst>
          </p:cNvPr>
          <p:cNvGrpSpPr/>
          <p:nvPr/>
        </p:nvGrpSpPr>
        <p:grpSpPr>
          <a:xfrm>
            <a:off x="-33274" y="6535369"/>
            <a:ext cx="12225274" cy="322630"/>
            <a:chOff x="-33274" y="6535369"/>
            <a:chExt cx="12225274" cy="322630"/>
          </a:xfrm>
        </p:grpSpPr>
        <p:sp>
          <p:nvSpPr>
            <p:cNvPr id="6" name="矩形 5">
              <a:extLst>
                <a:ext uri="{FF2B5EF4-FFF2-40B4-BE49-F238E27FC236}">
                  <a16:creationId xmlns:a16="http://schemas.microsoft.com/office/drawing/2014/main" id="{264AFA89-0E36-9399-CD04-13D0EF781ACA}"/>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7" name="矩形 6">
              <a:extLst>
                <a:ext uri="{FF2B5EF4-FFF2-40B4-BE49-F238E27FC236}">
                  <a16:creationId xmlns:a16="http://schemas.microsoft.com/office/drawing/2014/main" id="{2B4885B7-91FB-85A4-CF4E-C7FC23714F86}"/>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8" name="矩形 7">
              <a:extLst>
                <a:ext uri="{FF2B5EF4-FFF2-40B4-BE49-F238E27FC236}">
                  <a16:creationId xmlns:a16="http://schemas.microsoft.com/office/drawing/2014/main" id="{53EAC25A-7F67-BE4C-4DFC-4B02FA7EA0C4}"/>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sp>
        <p:nvSpPr>
          <p:cNvPr id="12" name="文本框 11">
            <a:extLst>
              <a:ext uri="{FF2B5EF4-FFF2-40B4-BE49-F238E27FC236}">
                <a16:creationId xmlns:a16="http://schemas.microsoft.com/office/drawing/2014/main" id="{153E561E-3E61-1FED-D2BF-371E554D7957}"/>
              </a:ext>
            </a:extLst>
          </p:cNvPr>
          <p:cNvSpPr txBox="1"/>
          <p:nvPr/>
        </p:nvSpPr>
        <p:spPr>
          <a:xfrm>
            <a:off x="322973" y="1029120"/>
            <a:ext cx="3212290" cy="646331"/>
          </a:xfrm>
          <a:prstGeom prst="rect">
            <a:avLst/>
          </a:prstGeom>
          <a:noFill/>
        </p:spPr>
        <p:txBody>
          <a:bodyPr wrap="none" rtlCol="0">
            <a:spAutoFit/>
          </a:bodyPr>
          <a:lstStyle/>
          <a:p>
            <a:r>
              <a:rPr kumimoji="1" lang="en-US" altLang="zh-CN" sz="3600" b="1" dirty="0">
                <a:latin typeface="Calibri" panose="020F0502020204030204" pitchFamily="34" charset="0"/>
                <a:cs typeface="Calibri" panose="020F0502020204030204" pitchFamily="34" charset="0"/>
              </a:rPr>
              <a:t>Unseen content</a:t>
            </a:r>
            <a:endParaRPr kumimoji="1" lang="zh-CN" altLang="en-US" sz="3600" b="1" dirty="0">
              <a:latin typeface="Calibri" panose="020F0502020204030204" pitchFamily="34" charset="0"/>
              <a:cs typeface="Calibri" panose="020F0502020204030204" pitchFamily="34" charset="0"/>
            </a:endParaRPr>
          </a:p>
        </p:txBody>
      </p:sp>
      <p:sp>
        <p:nvSpPr>
          <p:cNvPr id="15" name="文本框 14">
            <a:extLst>
              <a:ext uri="{FF2B5EF4-FFF2-40B4-BE49-F238E27FC236}">
                <a16:creationId xmlns:a16="http://schemas.microsoft.com/office/drawing/2014/main" id="{2AF7883C-AD4B-3F28-E87E-F5B81A8EAF5B}"/>
              </a:ext>
            </a:extLst>
          </p:cNvPr>
          <p:cNvSpPr txBox="1"/>
          <p:nvPr/>
        </p:nvSpPr>
        <p:spPr>
          <a:xfrm>
            <a:off x="810388" y="5043752"/>
            <a:ext cx="4565032" cy="830997"/>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Input video</a:t>
            </a:r>
          </a:p>
          <a:p>
            <a:pPr algn="ctr"/>
            <a:r>
              <a:rPr kumimoji="1" lang="en-US" altLang="zh-CN" sz="2000" i="1" dirty="0">
                <a:latin typeface="Calibri" panose="020F0502020204030204" pitchFamily="34" charset="0"/>
                <a:cs typeface="Calibri" panose="020F0502020204030204" pitchFamily="34" charset="0"/>
              </a:rPr>
              <a:t>(green indicates the object to be removed)</a:t>
            </a:r>
            <a:endParaRPr kumimoji="1" lang="zh-CN" altLang="en-US" sz="2000" i="1" dirty="0">
              <a:latin typeface="Calibri" panose="020F0502020204030204" pitchFamily="34" charset="0"/>
              <a:cs typeface="Calibri" panose="020F0502020204030204" pitchFamily="34" charset="0"/>
            </a:endParaRPr>
          </a:p>
        </p:txBody>
      </p:sp>
      <p:sp>
        <p:nvSpPr>
          <p:cNvPr id="16" name="文本框 15">
            <a:extLst>
              <a:ext uri="{FF2B5EF4-FFF2-40B4-BE49-F238E27FC236}">
                <a16:creationId xmlns:a16="http://schemas.microsoft.com/office/drawing/2014/main" id="{C6E276BA-608E-95C2-251C-1E0F386F4E24}"/>
              </a:ext>
            </a:extLst>
          </p:cNvPr>
          <p:cNvSpPr txBox="1"/>
          <p:nvPr/>
        </p:nvSpPr>
        <p:spPr>
          <a:xfrm>
            <a:off x="7412480" y="5043752"/>
            <a:ext cx="3373232" cy="523220"/>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Object-removed video</a:t>
            </a:r>
          </a:p>
        </p:txBody>
      </p:sp>
      <p:pic>
        <p:nvPicPr>
          <p:cNvPr id="17" name="rhino_masked" descr="rhino_masked">
            <a:hlinkClick r:id="" action="ppaction://media"/>
            <a:extLst>
              <a:ext uri="{FF2B5EF4-FFF2-40B4-BE49-F238E27FC236}">
                <a16:creationId xmlns:a16="http://schemas.microsoft.com/office/drawing/2014/main" id="{CE643E48-F061-2F15-0145-F13830B2E216}"/>
              </a:ext>
            </a:extLst>
          </p:cNvPr>
          <p:cNvPicPr>
            <a:picLocks noChangeAspect="1"/>
          </p:cNvPicPr>
          <p:nvPr>
            <a:videoFile r:link="rId3"/>
            <p:extLst>
              <p:ext uri="{DAA4B4D4-6D71-4841-9C94-3DE7FCFB9230}">
                <p14:media xmlns:p14="http://schemas.microsoft.com/office/powerpoint/2010/main" r:embed="rId2"/>
              </p:ext>
            </p:extLst>
          </p:nvPr>
        </p:nvPicPr>
        <p:blipFill>
          <a:blip r:embed="rId10"/>
          <a:stretch>
            <a:fillRect/>
          </a:stretch>
        </p:blipFill>
        <p:spPr>
          <a:xfrm>
            <a:off x="518910" y="1975673"/>
            <a:ext cx="5171422" cy="2906654"/>
          </a:xfrm>
          <a:prstGeom prst="rect">
            <a:avLst/>
          </a:prstGeom>
        </p:spPr>
      </p:pic>
      <p:pic>
        <p:nvPicPr>
          <p:cNvPr id="19" name="rhino_results" descr="rhino_results">
            <a:hlinkClick r:id="" action="ppaction://media"/>
            <a:extLst>
              <a:ext uri="{FF2B5EF4-FFF2-40B4-BE49-F238E27FC236}">
                <a16:creationId xmlns:a16="http://schemas.microsoft.com/office/drawing/2014/main" id="{CE5DD24D-DC42-2FA5-689A-D980950987ED}"/>
              </a:ext>
            </a:extLst>
          </p:cNvPr>
          <p:cNvPicPr>
            <a:picLocks noChangeAspect="1"/>
          </p:cNvPicPr>
          <p:nvPr>
            <a:videoFile r:link="rId5"/>
            <p:extLst>
              <p:ext uri="{DAA4B4D4-6D71-4841-9C94-3DE7FCFB9230}">
                <p14:media xmlns:p14="http://schemas.microsoft.com/office/powerpoint/2010/main" r:embed="rId4"/>
              </p:ext>
            </p:extLst>
          </p:nvPr>
        </p:nvPicPr>
        <p:blipFill>
          <a:blip r:embed="rId11"/>
          <a:stretch>
            <a:fillRect/>
          </a:stretch>
        </p:blipFill>
        <p:spPr>
          <a:xfrm>
            <a:off x="6501668" y="1975673"/>
            <a:ext cx="5171422" cy="2906654"/>
          </a:xfrm>
          <a:prstGeom prst="rect">
            <a:avLst/>
          </a:prstGeom>
        </p:spPr>
      </p:pic>
      <p:pic>
        <p:nvPicPr>
          <p:cNvPr id="2" name="音频 1">
            <a:hlinkClick r:id="" action="ppaction://media"/>
            <a:extLst>
              <a:ext uri="{FF2B5EF4-FFF2-40B4-BE49-F238E27FC236}">
                <a16:creationId xmlns:a16="http://schemas.microsoft.com/office/drawing/2014/main" id="{3BACBDA0-219E-40AF-AE8B-FCB3630CD863}"/>
              </a:ext>
            </a:extLst>
          </p:cNvPr>
          <p:cNvPicPr>
            <a:picLocks noChangeAspect="1"/>
          </p:cNvPicPr>
          <p:nvPr>
            <a:audioFile r:link="rId7"/>
            <p:extLst>
              <p:ext uri="{DAA4B4D4-6D71-4841-9C94-3DE7FCFB9230}">
                <p14:media xmlns:p14="http://schemas.microsoft.com/office/powerpoint/2010/main" r:embed="rId6"/>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235162841"/>
      </p:ext>
    </p:extLst>
  </p:cSld>
  <p:clrMapOvr>
    <a:masterClrMapping/>
  </p:clrMapOvr>
  <mc:AlternateContent xmlns:mc="http://schemas.openxmlformats.org/markup-compatibility/2006">
    <mc:Choice xmlns:p14="http://schemas.microsoft.com/office/powerpoint/2010/main" Requires="p14">
      <p:transition spd="slow" p14:dur="2000" advTm="22324"/>
    </mc:Choice>
    <mc:Fallback>
      <p:transition spd="slow" advTm="22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50" fill="hold"/>
                                        <p:tgtEl>
                                          <p:spTgt spid="17"/>
                                        </p:tgtEl>
                                      </p:cBhvr>
                                    </p:cmd>
                                  </p:childTnLst>
                                </p:cTn>
                              </p:par>
                              <p:par>
                                <p:cTn id="11" presetID="1" presetClass="mediacall" presetSubtype="0" fill="hold" nodeType="withEffect">
                                  <p:stCondLst>
                                    <p:cond delay="0"/>
                                  </p:stCondLst>
                                  <p:childTnLst>
                                    <p:cmd type="call" cmd="playFrom(0.0)">
                                      <p:cBhvr>
                                        <p:cTn id="12" dur="3750"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7"/>
                </p:tgtEl>
              </p:cMediaNode>
            </p:video>
            <p:seq concurrent="1" nextAc="seek">
              <p:cTn id="14" restart="whenNotActive" fill="hold" evtFilter="cancelBubble" nodeType="interactiveSeq">
                <p:stCondLst>
                  <p:cond evt="onClick" delay="0">
                    <p:tgtEl>
                      <p:spTgt spid="1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17"/>
                                        </p:tgtEl>
                                      </p:cBhvr>
                                    </p:cmd>
                                  </p:childTnLst>
                                </p:cTn>
                              </p:par>
                            </p:childTnLst>
                          </p:cTn>
                        </p:par>
                      </p:childTnLst>
                    </p:cTn>
                  </p:par>
                </p:childTnLst>
              </p:cTn>
              <p:nextCondLst>
                <p:cond evt="onClick" delay="0">
                  <p:tgtEl>
                    <p:spTgt spid="17"/>
                  </p:tgtEl>
                </p:cond>
              </p:nextCondLst>
            </p:seq>
            <p:video>
              <p:cMediaNode vol="80000">
                <p:cTn id="19" fill="hold" display="0">
                  <p:stCondLst>
                    <p:cond delay="indefinite"/>
                  </p:stCondLst>
                </p:cTn>
                <p:tgtEl>
                  <p:spTgt spid="19"/>
                </p:tgtEl>
              </p:cMediaNode>
            </p:video>
            <p:seq concurrent="1" nextAc="seek">
              <p:cTn id="20" restart="whenNotActive" fill="hold" evtFilter="cancelBubble" nodeType="interactiveSeq">
                <p:stCondLst>
                  <p:cond evt="onClick" delay="0">
                    <p:tgtEl>
                      <p:spTgt spid="1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19"/>
                                        </p:tgtEl>
                                      </p:cBhvr>
                                    </p:cmd>
                                  </p:childTnLst>
                                </p:cTn>
                              </p:par>
                            </p:childTnLst>
                          </p:cTn>
                        </p:par>
                      </p:childTnLst>
                    </p:cTn>
                  </p:par>
                </p:childTnLst>
              </p:cTn>
              <p:nextCondLst>
                <p:cond evt="onClick" delay="0">
                  <p:tgtEl>
                    <p:spTgt spid="19"/>
                  </p:tgtEl>
                </p:cond>
              </p:nextCondLst>
            </p:seq>
            <p:audio isNarration="1">
              <p:cMediaNode vol="80000" showWhenStopped="0">
                <p:cTn id="25"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15849" objId="17"/>
        <p14:playEvt time="15905" objId="19"/>
        <p14:stopEvt time="19666" objId="17"/>
        <p14:stopEvt time="19686" objId="19"/>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Failure cases</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5" name="组合 4">
            <a:extLst>
              <a:ext uri="{FF2B5EF4-FFF2-40B4-BE49-F238E27FC236}">
                <a16:creationId xmlns:a16="http://schemas.microsoft.com/office/drawing/2014/main" id="{E8612F3A-62F4-269C-65C2-1B03946BEA18}"/>
              </a:ext>
            </a:extLst>
          </p:cNvPr>
          <p:cNvGrpSpPr/>
          <p:nvPr/>
        </p:nvGrpSpPr>
        <p:grpSpPr>
          <a:xfrm>
            <a:off x="-33274" y="6535369"/>
            <a:ext cx="12225274" cy="322630"/>
            <a:chOff x="-33274" y="6535369"/>
            <a:chExt cx="12225274" cy="322630"/>
          </a:xfrm>
        </p:grpSpPr>
        <p:sp>
          <p:nvSpPr>
            <p:cNvPr id="6" name="矩形 5">
              <a:extLst>
                <a:ext uri="{FF2B5EF4-FFF2-40B4-BE49-F238E27FC236}">
                  <a16:creationId xmlns:a16="http://schemas.microsoft.com/office/drawing/2014/main" id="{264AFA89-0E36-9399-CD04-13D0EF781ACA}"/>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7" name="矩形 6">
              <a:extLst>
                <a:ext uri="{FF2B5EF4-FFF2-40B4-BE49-F238E27FC236}">
                  <a16:creationId xmlns:a16="http://schemas.microsoft.com/office/drawing/2014/main" id="{2B4885B7-91FB-85A4-CF4E-C7FC23714F86}"/>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8" name="矩形 7">
              <a:extLst>
                <a:ext uri="{FF2B5EF4-FFF2-40B4-BE49-F238E27FC236}">
                  <a16:creationId xmlns:a16="http://schemas.microsoft.com/office/drawing/2014/main" id="{53EAC25A-7F67-BE4C-4DFC-4B02FA7EA0C4}"/>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camel_masked" descr="camel_masked">
            <a:hlinkClick r:id="" action="ppaction://media"/>
            <a:extLst>
              <a:ext uri="{FF2B5EF4-FFF2-40B4-BE49-F238E27FC236}">
                <a16:creationId xmlns:a16="http://schemas.microsoft.com/office/drawing/2014/main" id="{21969D55-C93C-8F19-00CC-CEC634094D52}"/>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322973" y="1855484"/>
            <a:ext cx="5613370" cy="3155056"/>
          </a:xfrm>
          <a:prstGeom prst="rect">
            <a:avLst/>
          </a:prstGeom>
        </p:spPr>
      </p:pic>
      <p:pic>
        <p:nvPicPr>
          <p:cNvPr id="9" name="camel_results" descr="camel_results">
            <a:hlinkClick r:id="" action="ppaction://media"/>
            <a:extLst>
              <a:ext uri="{FF2B5EF4-FFF2-40B4-BE49-F238E27FC236}">
                <a16:creationId xmlns:a16="http://schemas.microsoft.com/office/drawing/2014/main" id="{2F872524-95C6-561E-C8ED-2042FB822057}"/>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6255659" y="1855485"/>
            <a:ext cx="5613370" cy="3155056"/>
          </a:xfrm>
          <a:prstGeom prst="rect">
            <a:avLst/>
          </a:prstGeom>
        </p:spPr>
      </p:pic>
      <p:sp>
        <p:nvSpPr>
          <p:cNvPr id="10" name="文本框 9">
            <a:extLst>
              <a:ext uri="{FF2B5EF4-FFF2-40B4-BE49-F238E27FC236}">
                <a16:creationId xmlns:a16="http://schemas.microsoft.com/office/drawing/2014/main" id="{DC61870D-3474-3D65-1ED9-82A67A3C8FB4}"/>
              </a:ext>
            </a:extLst>
          </p:cNvPr>
          <p:cNvSpPr txBox="1"/>
          <p:nvPr/>
        </p:nvSpPr>
        <p:spPr>
          <a:xfrm>
            <a:off x="973963" y="5043752"/>
            <a:ext cx="4237891" cy="830997"/>
          </a:xfrm>
          <a:prstGeom prst="rect">
            <a:avLst/>
          </a:prstGeom>
          <a:noFill/>
        </p:spPr>
        <p:txBody>
          <a:bodyPr wrap="none" rtlCol="0">
            <a:spAutoFit/>
          </a:bodyPr>
          <a:lstStyle/>
          <a:p>
            <a:pPr algn="ctr"/>
            <a:r>
              <a:rPr kumimoji="1" lang="en-US" altLang="zh-CN" sz="2800" i="1" dirty="0">
                <a:latin typeface="Calibri" panose="020F0502020204030204" pitchFamily="34" charset="0"/>
                <a:cs typeface="Calibri" panose="020F0502020204030204" pitchFamily="34" charset="0"/>
              </a:rPr>
              <a:t>Input video</a:t>
            </a:r>
          </a:p>
          <a:p>
            <a:pPr algn="ctr"/>
            <a:r>
              <a:rPr kumimoji="1" lang="en-US" altLang="zh-CN" sz="2000" i="1" dirty="0">
                <a:latin typeface="Calibri" panose="020F0502020204030204" pitchFamily="34" charset="0"/>
                <a:cs typeface="Calibri" panose="020F0502020204030204" pitchFamily="34" charset="0"/>
              </a:rPr>
              <a:t>(green indicates the corrupted region)</a:t>
            </a:r>
            <a:endParaRPr kumimoji="1" lang="zh-CN" altLang="en-US" sz="2000" i="1" dirty="0">
              <a:latin typeface="Calibri" panose="020F0502020204030204" pitchFamily="34" charset="0"/>
              <a:cs typeface="Calibri" panose="020F0502020204030204" pitchFamily="34" charset="0"/>
            </a:endParaRPr>
          </a:p>
        </p:txBody>
      </p:sp>
      <p:sp>
        <p:nvSpPr>
          <p:cNvPr id="11" name="文本框 10">
            <a:extLst>
              <a:ext uri="{FF2B5EF4-FFF2-40B4-BE49-F238E27FC236}">
                <a16:creationId xmlns:a16="http://schemas.microsoft.com/office/drawing/2014/main" id="{70FCF2C7-2740-92F1-3D48-68A968E02640}"/>
              </a:ext>
            </a:extLst>
          </p:cNvPr>
          <p:cNvSpPr txBox="1"/>
          <p:nvPr/>
        </p:nvSpPr>
        <p:spPr>
          <a:xfrm>
            <a:off x="7885945" y="5043752"/>
            <a:ext cx="2426306" cy="523220"/>
          </a:xfrm>
          <a:prstGeom prst="rect">
            <a:avLst/>
          </a:prstGeom>
          <a:noFill/>
        </p:spPr>
        <p:txBody>
          <a:bodyPr wrap="none" rtlCol="0">
            <a:spAutoFit/>
          </a:bodyPr>
          <a:lstStyle/>
          <a:p>
            <a:pPr algn="ctr"/>
            <a:r>
              <a:rPr kumimoji="1" lang="en-US" altLang="zh-CN" sz="2800" i="1" dirty="0" err="1">
                <a:latin typeface="Calibri" panose="020F0502020204030204" pitchFamily="34" charset="0"/>
                <a:cs typeface="Calibri" panose="020F0502020204030204" pitchFamily="34" charset="0"/>
              </a:rPr>
              <a:t>Inpainted</a:t>
            </a:r>
            <a:r>
              <a:rPr kumimoji="1" lang="en-US" altLang="zh-CN" sz="2800" i="1" dirty="0">
                <a:latin typeface="Calibri" panose="020F0502020204030204" pitchFamily="34" charset="0"/>
                <a:cs typeface="Calibri" panose="020F0502020204030204" pitchFamily="34" charset="0"/>
              </a:rPr>
              <a:t> video</a:t>
            </a:r>
          </a:p>
        </p:txBody>
      </p:sp>
      <p:sp>
        <p:nvSpPr>
          <p:cNvPr id="12" name="文本框 11">
            <a:extLst>
              <a:ext uri="{FF2B5EF4-FFF2-40B4-BE49-F238E27FC236}">
                <a16:creationId xmlns:a16="http://schemas.microsoft.com/office/drawing/2014/main" id="{153E561E-3E61-1FED-D2BF-371E554D7957}"/>
              </a:ext>
            </a:extLst>
          </p:cNvPr>
          <p:cNvSpPr txBox="1"/>
          <p:nvPr/>
        </p:nvSpPr>
        <p:spPr>
          <a:xfrm>
            <a:off x="322973" y="1029120"/>
            <a:ext cx="2354427" cy="646331"/>
          </a:xfrm>
          <a:prstGeom prst="rect">
            <a:avLst/>
          </a:prstGeom>
          <a:noFill/>
        </p:spPr>
        <p:txBody>
          <a:bodyPr wrap="none" rtlCol="0">
            <a:spAutoFit/>
          </a:bodyPr>
          <a:lstStyle/>
          <a:p>
            <a:r>
              <a:rPr kumimoji="1" lang="en-US" altLang="zh-CN" sz="3600" b="1" dirty="0">
                <a:latin typeface="Calibri" panose="020F0502020204030204" pitchFamily="34" charset="0"/>
                <a:cs typeface="Calibri" panose="020F0502020204030204" pitchFamily="34" charset="0"/>
              </a:rPr>
              <a:t>Large Mask</a:t>
            </a:r>
            <a:endParaRPr kumimoji="1" lang="zh-CN" altLang="en-US" sz="3600" b="1" dirty="0">
              <a:latin typeface="Calibri" panose="020F0502020204030204" pitchFamily="34" charset="0"/>
              <a:cs typeface="Calibri" panose="020F0502020204030204" pitchFamily="34" charset="0"/>
            </a:endParaRPr>
          </a:p>
        </p:txBody>
      </p:sp>
      <p:pic>
        <p:nvPicPr>
          <p:cNvPr id="14" name="音频 13">
            <a:hlinkClick r:id="" action="ppaction://media"/>
            <a:extLst>
              <a:ext uri="{FF2B5EF4-FFF2-40B4-BE49-F238E27FC236}">
                <a16:creationId xmlns:a16="http://schemas.microsoft.com/office/drawing/2014/main" id="{20A619EB-27B4-4BCF-AF9F-D0B501F32CEC}"/>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53167748"/>
      </p:ext>
    </p:extLst>
  </p:cSld>
  <p:clrMapOvr>
    <a:masterClrMapping/>
  </p:clrMapOvr>
  <mc:AlternateContent xmlns:mc="http://schemas.openxmlformats.org/markup-compatibility/2006">
    <mc:Choice xmlns:p14="http://schemas.microsoft.com/office/powerpoint/2010/main" Requires="p14">
      <p:transition spd="slow" p14:dur="2000" advTm="17079"/>
    </mc:Choice>
    <mc:Fallback>
      <p:transition spd="slow" advTm="17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 presetClass="mediacall" presetSubtype="0" fill="hold" nodeType="withEffect">
                                  <p:stCondLst>
                                    <p:cond delay="0"/>
                                  </p:stCondLst>
                                  <p:childTnLst>
                                    <p:cmd type="call" cmd="playFrom(0.0)">
                                      <p:cBhvr>
                                        <p:cTn id="8" dur="3750" fill="hold"/>
                                        <p:tgtEl>
                                          <p:spTgt spid="2"/>
                                        </p:tgtEl>
                                      </p:cBhvr>
                                    </p:cmd>
                                  </p:childTnLst>
                                </p:cTn>
                              </p:par>
                              <p:par>
                                <p:cTn id="9" presetID="1" presetClass="mediacall" presetSubtype="0" fill="hold" nodeType="withEffect">
                                  <p:stCondLst>
                                    <p:cond delay="0"/>
                                  </p:stCondLst>
                                  <p:childTnLst>
                                    <p:cmd type="call" cmd="playFrom(0.0)">
                                      <p:cBhvr>
                                        <p:cTn id="10" dur="375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23" fill="hold" display="0">
                  <p:stCondLst>
                    <p:cond delay="indefinite"/>
                  </p:stCondLst>
                  <p:endCondLst>
                    <p:cond evt="onStopAudio" delay="0">
                      <p:tgtEl>
                        <p:sldTgt/>
                      </p:tgtEl>
                    </p:cond>
                  </p:endCondLst>
                </p:cTn>
                <p:tgtEl>
                  <p:spTgt spid="14"/>
                </p:tgtEl>
              </p:cMediaNode>
            </p:audio>
          </p:childTnLst>
        </p:cTn>
      </p:par>
    </p:tnLst>
  </p:timing>
  <p:extLst>
    <p:ext uri="{E180D4A7-C9FB-4DFB-919C-405C955672EB}">
      <p14:showEvtLst xmlns:p14="http://schemas.microsoft.com/office/powerpoint/2010/main">
        <p14:playEvt time="134" objId="2"/>
        <p14:playEvt time="196" objId="9"/>
        <p14:stopEvt time="3952" objId="2"/>
        <p14:stopEvt time="4013" objId="9"/>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Recap: Relationships between previous methods</a:t>
            </a:r>
            <a:endParaRPr lang="zh-CN" altLang="en-US" dirty="0">
              <a:solidFill>
                <a:schemeClr val="bg1"/>
              </a:solidFill>
              <a:latin typeface="等线" panose="02010600030101010101" pitchFamily="2" charset="-122"/>
              <a:ea typeface="等线" panose="02010600030101010101" pitchFamily="2" charset="-122"/>
            </a:endParaRPr>
          </a:p>
        </p:txBody>
      </p:sp>
      <p:sp>
        <p:nvSpPr>
          <p:cNvPr id="13" name="文本框 12">
            <a:extLst>
              <a:ext uri="{FF2B5EF4-FFF2-40B4-BE49-F238E27FC236}">
                <a16:creationId xmlns:a16="http://schemas.microsoft.com/office/drawing/2014/main" id="{B25CB061-9B09-4203-03AA-A7AA0513ADA4}"/>
              </a:ext>
            </a:extLst>
          </p:cNvPr>
          <p:cNvSpPr txBox="1"/>
          <p:nvPr/>
        </p:nvSpPr>
        <p:spPr>
          <a:xfrm>
            <a:off x="334820" y="908858"/>
            <a:ext cx="5022337"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1. Patch-borrowing methods</a:t>
            </a:r>
            <a:endParaRPr kumimoji="1" lang="zh-CN" altLang="en-US" sz="3200" b="1" dirty="0">
              <a:latin typeface="Calibri" panose="020F0502020204030204" pitchFamily="34" charset="0"/>
              <a:cs typeface="Calibri" panose="020F0502020204030204" pitchFamily="34" charset="0"/>
            </a:endParaRPr>
          </a:p>
        </p:txBody>
      </p:sp>
      <p:grpSp>
        <p:nvGrpSpPr>
          <p:cNvPr id="2" name="组合 1">
            <a:extLst>
              <a:ext uri="{FF2B5EF4-FFF2-40B4-BE49-F238E27FC236}">
                <a16:creationId xmlns:a16="http://schemas.microsoft.com/office/drawing/2014/main" id="{FF124F3B-F6A5-6E33-5F84-5E5CF32A0342}"/>
              </a:ext>
            </a:extLst>
          </p:cNvPr>
          <p:cNvGrpSpPr/>
          <p:nvPr/>
        </p:nvGrpSpPr>
        <p:grpSpPr>
          <a:xfrm>
            <a:off x="723268" y="1340229"/>
            <a:ext cx="10625221" cy="1847485"/>
            <a:chOff x="611426" y="993498"/>
            <a:chExt cx="10625221" cy="1847485"/>
          </a:xfrm>
        </p:grpSpPr>
        <p:grpSp>
          <p:nvGrpSpPr>
            <p:cNvPr id="14" name="组合 13">
              <a:extLst>
                <a:ext uri="{FF2B5EF4-FFF2-40B4-BE49-F238E27FC236}">
                  <a16:creationId xmlns:a16="http://schemas.microsoft.com/office/drawing/2014/main" id="{C53D7705-65BB-9D2A-8F9E-91C4C25A479D}"/>
                </a:ext>
              </a:extLst>
            </p:cNvPr>
            <p:cNvGrpSpPr/>
            <p:nvPr/>
          </p:nvGrpSpPr>
          <p:grpSpPr>
            <a:xfrm>
              <a:off x="6490007" y="993498"/>
              <a:ext cx="3973901" cy="1602562"/>
              <a:chOff x="7057407" y="972392"/>
              <a:chExt cx="4239513" cy="1709676"/>
            </a:xfrm>
          </p:grpSpPr>
          <p:cxnSp>
            <p:nvCxnSpPr>
              <p:cNvPr id="15" name="直线连接符 14">
                <a:extLst>
                  <a:ext uri="{FF2B5EF4-FFF2-40B4-BE49-F238E27FC236}">
                    <a16:creationId xmlns:a16="http://schemas.microsoft.com/office/drawing/2014/main" id="{A80B726A-BAE3-BC4A-41D0-D1CA21724193}"/>
                  </a:ext>
                </a:extLst>
              </p:cNvPr>
              <p:cNvCxnSpPr>
                <a:cxnSpLocks/>
              </p:cNvCxnSpPr>
              <p:nvPr/>
            </p:nvCxnSpPr>
            <p:spPr>
              <a:xfrm flipV="1">
                <a:off x="7119232" y="1900037"/>
                <a:ext cx="2427835" cy="526053"/>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16" name="图片 15">
                <a:extLst>
                  <a:ext uri="{FF2B5EF4-FFF2-40B4-BE49-F238E27FC236}">
                    <a16:creationId xmlns:a16="http://schemas.microsoft.com/office/drawing/2014/main" id="{7A4F2675-D04D-6FF4-51CF-6DDC0EBA58EF}"/>
                  </a:ext>
                </a:extLst>
              </p:cNvPr>
              <p:cNvPicPr>
                <a:picLocks noChangeAspect="1"/>
              </p:cNvPicPr>
              <p:nvPr/>
            </p:nvPicPr>
            <p:blipFill rotWithShape="1">
              <a:blip r:embed="rId5">
                <a:extLst>
                  <a:ext uri="{28A0092B-C50C-407E-A947-70E740481C1C}">
                    <a14:useLocalDpi xmlns:a14="http://schemas.microsoft.com/office/drawing/2010/main" val="0"/>
                  </a:ext>
                </a:extLst>
              </a:blip>
              <a:srcRect r="50801"/>
              <a:stretch/>
            </p:blipFill>
            <p:spPr>
              <a:xfrm>
                <a:off x="9478575" y="1062619"/>
                <a:ext cx="1818345" cy="970417"/>
              </a:xfrm>
              <a:prstGeom prst="rect">
                <a:avLst/>
              </a:prstGeom>
              <a:scene3d>
                <a:camera prst="isometricOffAxis2Left"/>
                <a:lightRig rig="threePt" dir="t"/>
              </a:scene3d>
            </p:spPr>
          </p:pic>
          <p:pic>
            <p:nvPicPr>
              <p:cNvPr id="17" name="图片 16">
                <a:extLst>
                  <a:ext uri="{FF2B5EF4-FFF2-40B4-BE49-F238E27FC236}">
                    <a16:creationId xmlns:a16="http://schemas.microsoft.com/office/drawing/2014/main" id="{DCD0416C-7CAC-E30D-AE77-07C7C491AB41}"/>
                  </a:ext>
                </a:extLst>
              </p:cNvPr>
              <p:cNvPicPr>
                <a:picLocks noChangeAspect="1"/>
              </p:cNvPicPr>
              <p:nvPr/>
            </p:nvPicPr>
            <p:blipFill rotWithShape="1">
              <a:blip r:embed="rId6">
                <a:extLst>
                  <a:ext uri="{28A0092B-C50C-407E-A947-70E740481C1C}">
                    <a14:useLocalDpi xmlns:a14="http://schemas.microsoft.com/office/drawing/2010/main" val="0"/>
                  </a:ext>
                </a:extLst>
              </a:blip>
              <a:srcRect r="50801"/>
              <a:stretch/>
            </p:blipFill>
            <p:spPr>
              <a:xfrm>
                <a:off x="7057407" y="1626972"/>
                <a:ext cx="1818345" cy="970417"/>
              </a:xfrm>
              <a:prstGeom prst="rect">
                <a:avLst/>
              </a:prstGeom>
              <a:scene3d>
                <a:camera prst="isometricOffAxis2Left"/>
                <a:lightRig rig="threePt" dir="t"/>
              </a:scene3d>
            </p:spPr>
          </p:pic>
          <p:sp>
            <p:nvSpPr>
              <p:cNvPr id="18" name="矩形 17">
                <a:extLst>
                  <a:ext uri="{FF2B5EF4-FFF2-40B4-BE49-F238E27FC236}">
                    <a16:creationId xmlns:a16="http://schemas.microsoft.com/office/drawing/2014/main" id="{4FE6AF1B-DD89-F710-42EF-0C527C26F3D2}"/>
                  </a:ext>
                </a:extLst>
              </p:cNvPr>
              <p:cNvSpPr/>
              <p:nvPr/>
            </p:nvSpPr>
            <p:spPr>
              <a:xfrm>
                <a:off x="9478575" y="1062619"/>
                <a:ext cx="1818345" cy="970417"/>
              </a:xfrm>
              <a:prstGeom prst="rect">
                <a:avLst/>
              </a:prstGeom>
              <a:solidFill>
                <a:schemeClr val="bg1">
                  <a:alpha val="49880"/>
                </a:schemeClr>
              </a:solidFill>
              <a:ln>
                <a:noFill/>
              </a:ln>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cxnSp>
            <p:nvCxnSpPr>
              <p:cNvPr id="19" name="直线连接符 18">
                <a:extLst>
                  <a:ext uri="{FF2B5EF4-FFF2-40B4-BE49-F238E27FC236}">
                    <a16:creationId xmlns:a16="http://schemas.microsoft.com/office/drawing/2014/main" id="{1017D67E-F7E1-734D-7536-FF5034D5CEFA}"/>
                  </a:ext>
                </a:extLst>
              </p:cNvPr>
              <p:cNvCxnSpPr>
                <a:cxnSpLocks/>
              </p:cNvCxnSpPr>
              <p:nvPr/>
            </p:nvCxnSpPr>
            <p:spPr>
              <a:xfrm flipV="1">
                <a:off x="8776459" y="1263328"/>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 name="直线连接符 19">
                <a:extLst>
                  <a:ext uri="{FF2B5EF4-FFF2-40B4-BE49-F238E27FC236}">
                    <a16:creationId xmlns:a16="http://schemas.microsoft.com/office/drawing/2014/main" id="{C40DED9A-48BF-5D6E-EEC8-D8996EC5CB14}"/>
                  </a:ext>
                </a:extLst>
              </p:cNvPr>
              <p:cNvCxnSpPr>
                <a:cxnSpLocks/>
              </p:cNvCxnSpPr>
              <p:nvPr/>
            </p:nvCxnSpPr>
            <p:spPr>
              <a:xfrm flipV="1">
                <a:off x="8776459" y="2156015"/>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 name="直线连接符 20">
                <a:extLst>
                  <a:ext uri="{FF2B5EF4-FFF2-40B4-BE49-F238E27FC236}">
                    <a16:creationId xmlns:a16="http://schemas.microsoft.com/office/drawing/2014/main" id="{7B7CEB30-F7AA-ED74-174C-5213EDBB1C36}"/>
                  </a:ext>
                </a:extLst>
              </p:cNvPr>
              <p:cNvCxnSpPr>
                <a:cxnSpLocks/>
              </p:cNvCxnSpPr>
              <p:nvPr/>
            </p:nvCxnSpPr>
            <p:spPr>
              <a:xfrm flipV="1">
                <a:off x="7119232" y="972392"/>
                <a:ext cx="2427835" cy="526053"/>
              </a:xfrm>
              <a:prstGeom prst="line">
                <a:avLst/>
              </a:prstGeom>
              <a:ln w="3810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22" name="矩形 21">
              <a:extLst>
                <a:ext uri="{FF2B5EF4-FFF2-40B4-BE49-F238E27FC236}">
                  <a16:creationId xmlns:a16="http://schemas.microsoft.com/office/drawing/2014/main" id="{15DE6214-69E2-E5B8-D6E5-F0646B085CDF}"/>
                </a:ext>
              </a:extLst>
            </p:cNvPr>
            <p:cNvSpPr/>
            <p:nvPr/>
          </p:nvSpPr>
          <p:spPr>
            <a:xfrm>
              <a:off x="8106436" y="1479496"/>
              <a:ext cx="335666" cy="335666"/>
            </a:xfrm>
            <a:prstGeom prst="rect">
              <a:avLst/>
            </a:prstGeom>
            <a:noFill/>
            <a:ln w="34925">
              <a:solidFill>
                <a:srgbClr val="00B0F0"/>
              </a:solidFill>
              <a:prstDash val="sysDash"/>
            </a:ln>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pic>
          <p:nvPicPr>
            <p:cNvPr id="23" name="图片 22">
              <a:extLst>
                <a:ext uri="{FF2B5EF4-FFF2-40B4-BE49-F238E27FC236}">
                  <a16:creationId xmlns:a16="http://schemas.microsoft.com/office/drawing/2014/main" id="{6C6FE00D-B78E-55EF-00F9-0B6FA7442DBC}"/>
                </a:ext>
              </a:extLst>
            </p:cNvPr>
            <p:cNvPicPr>
              <a:picLocks noChangeAspect="1"/>
            </p:cNvPicPr>
            <p:nvPr/>
          </p:nvPicPr>
          <p:blipFill rotWithShape="1">
            <a:blip r:embed="rId7">
              <a:extLst>
                <a:ext uri="{28A0092B-C50C-407E-A947-70E740481C1C}">
                  <a14:useLocalDpi xmlns:a14="http://schemas.microsoft.com/office/drawing/2010/main" val="0"/>
                </a:ext>
              </a:extLst>
            </a:blip>
            <a:srcRect r="50801"/>
            <a:stretch/>
          </p:blipFill>
          <p:spPr>
            <a:xfrm>
              <a:off x="2347219" y="1464631"/>
              <a:ext cx="2174965" cy="1160739"/>
            </a:xfrm>
            <a:prstGeom prst="rect">
              <a:avLst/>
            </a:prstGeom>
          </p:spPr>
        </p:pic>
        <p:sp>
          <p:nvSpPr>
            <p:cNvPr id="24" name="文本框 23">
              <a:extLst>
                <a:ext uri="{FF2B5EF4-FFF2-40B4-BE49-F238E27FC236}">
                  <a16:creationId xmlns:a16="http://schemas.microsoft.com/office/drawing/2014/main" id="{3BFF078E-7533-E499-2611-C2FE453C4C2A}"/>
                </a:ext>
              </a:extLst>
            </p:cNvPr>
            <p:cNvSpPr txBox="1"/>
            <p:nvPr/>
          </p:nvSpPr>
          <p:spPr>
            <a:xfrm>
              <a:off x="611426" y="1815289"/>
              <a:ext cx="1671717" cy="461665"/>
            </a:xfrm>
            <a:prstGeom prst="rect">
              <a:avLst/>
            </a:prstGeom>
            <a:noFill/>
          </p:spPr>
          <p:txBody>
            <a:bodyPr wrap="square" rtlCol="0">
              <a:spAutoFit/>
            </a:bodyPr>
            <a:lstStyle/>
            <a:p>
              <a:pPr algn="ct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r>
                <a:rPr kumimoji="1" lang="zh-CN" altLang="en-US" sz="2400" dirty="0">
                  <a:latin typeface="Calibri" panose="020F0502020204030204" pitchFamily="34" charset="0"/>
                  <a:ea typeface="微软雅黑" panose="020B0503020204020204" pitchFamily="34" charset="-122"/>
                  <a:cs typeface="Calibri" panose="020F0502020204030204" pitchFamily="34" charset="0"/>
                </a:rPr>
                <a:t> </a:t>
              </a: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frame</a:t>
              </a:r>
              <a:endParaRPr kumimoji="1" lang="zh-CN" altLang="en-US" sz="2400" dirty="0">
                <a:latin typeface="Calibri" panose="020F0502020204030204" pitchFamily="34" charset="0"/>
                <a:cs typeface="Calibri" panose="020F0502020204030204" pitchFamily="34" charset="0"/>
              </a:endParaRPr>
            </a:p>
          </p:txBody>
        </p:sp>
        <p:sp>
          <p:nvSpPr>
            <p:cNvPr id="25" name="矩形 24">
              <a:extLst>
                <a:ext uri="{FF2B5EF4-FFF2-40B4-BE49-F238E27FC236}">
                  <a16:creationId xmlns:a16="http://schemas.microsoft.com/office/drawing/2014/main" id="{227FD91D-DFE2-B036-F21A-338A8170DCEE}"/>
                </a:ext>
              </a:extLst>
            </p:cNvPr>
            <p:cNvSpPr/>
            <p:nvPr/>
          </p:nvSpPr>
          <p:spPr>
            <a:xfrm>
              <a:off x="2822379" y="1941288"/>
              <a:ext cx="335666" cy="335666"/>
            </a:xfrm>
            <a:prstGeom prst="rect">
              <a:avLst/>
            </a:prstGeom>
            <a:noFill/>
            <a:ln w="3492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26" name="文本框 25">
              <a:extLst>
                <a:ext uri="{FF2B5EF4-FFF2-40B4-BE49-F238E27FC236}">
                  <a16:creationId xmlns:a16="http://schemas.microsoft.com/office/drawing/2014/main" id="{C7E5BC33-CDEF-4E0F-C91D-4167EFAE802D}"/>
                </a:ext>
              </a:extLst>
            </p:cNvPr>
            <p:cNvSpPr txBox="1"/>
            <p:nvPr/>
          </p:nvSpPr>
          <p:spPr>
            <a:xfrm>
              <a:off x="9051867" y="2379318"/>
              <a:ext cx="2184780" cy="461665"/>
            </a:xfrm>
            <a:prstGeom prst="rect">
              <a:avLst/>
            </a:prstGeom>
            <a:noFill/>
          </p:spPr>
          <p:txBody>
            <a:bodyPr wrap="square" rtlCol="0">
              <a:spAutoFit/>
            </a:bodyPr>
            <a:lstStyle/>
            <a:p>
              <a:pPr algn="ctr"/>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Video volume</a:t>
              </a:r>
              <a:endParaRPr kumimoji="1" lang="zh-CN" altLang="en-US" sz="2400" dirty="0">
                <a:latin typeface="Calibri" panose="020F0502020204030204" pitchFamily="34" charset="0"/>
                <a:cs typeface="Calibri" panose="020F0502020204030204" pitchFamily="34" charset="0"/>
              </a:endParaRPr>
            </a:p>
          </p:txBody>
        </p:sp>
        <p:sp>
          <p:nvSpPr>
            <p:cNvPr id="27" name="任意形状 26">
              <a:extLst>
                <a:ext uri="{FF2B5EF4-FFF2-40B4-BE49-F238E27FC236}">
                  <a16:creationId xmlns:a16="http://schemas.microsoft.com/office/drawing/2014/main" id="{424DD469-0C03-8B96-CC65-74F8209C74ED}"/>
                </a:ext>
              </a:extLst>
            </p:cNvPr>
            <p:cNvSpPr/>
            <p:nvPr/>
          </p:nvSpPr>
          <p:spPr>
            <a:xfrm>
              <a:off x="3171463" y="1248390"/>
              <a:ext cx="4929895" cy="811901"/>
            </a:xfrm>
            <a:custGeom>
              <a:avLst/>
              <a:gdLst>
                <a:gd name="connsiteX0" fmla="*/ 0 w 4444679"/>
                <a:gd name="connsiteY0" fmla="*/ 811901 h 811901"/>
                <a:gd name="connsiteX1" fmla="*/ 2708476 w 4444679"/>
                <a:gd name="connsiteY1" fmla="*/ 36397 h 811901"/>
                <a:gd name="connsiteX2" fmla="*/ 4444679 w 4444679"/>
                <a:gd name="connsiteY2" fmla="*/ 198442 h 811901"/>
              </a:gdLst>
              <a:ahLst/>
              <a:cxnLst>
                <a:cxn ang="0">
                  <a:pos x="connsiteX0" y="connsiteY0"/>
                </a:cxn>
                <a:cxn ang="0">
                  <a:pos x="connsiteX1" y="connsiteY1"/>
                </a:cxn>
                <a:cxn ang="0">
                  <a:pos x="connsiteX2" y="connsiteY2"/>
                </a:cxn>
              </a:cxnLst>
              <a:rect l="l" t="t" r="r" b="b"/>
              <a:pathLst>
                <a:path w="4444679" h="811901">
                  <a:moveTo>
                    <a:pt x="0" y="811901"/>
                  </a:moveTo>
                  <a:cubicBezTo>
                    <a:pt x="983848" y="475270"/>
                    <a:pt x="1967696" y="138640"/>
                    <a:pt x="2708476" y="36397"/>
                  </a:cubicBezTo>
                  <a:cubicBezTo>
                    <a:pt x="3449256" y="-65846"/>
                    <a:pt x="3946967" y="66298"/>
                    <a:pt x="4444679" y="198442"/>
                  </a:cubicBezTo>
                </a:path>
              </a:pathLst>
            </a:custGeom>
            <a:noFill/>
            <a:ln w="31750">
              <a:solidFill>
                <a:srgbClr val="FF000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28" name="任意形状 27">
              <a:extLst>
                <a:ext uri="{FF2B5EF4-FFF2-40B4-BE49-F238E27FC236}">
                  <a16:creationId xmlns:a16="http://schemas.microsoft.com/office/drawing/2014/main" id="{FFE5D816-6E8A-84E1-246F-E2BA6B21BBFD}"/>
                </a:ext>
              </a:extLst>
            </p:cNvPr>
            <p:cNvSpPr/>
            <p:nvPr/>
          </p:nvSpPr>
          <p:spPr>
            <a:xfrm>
              <a:off x="3159889" y="1817222"/>
              <a:ext cx="5162308" cy="633923"/>
            </a:xfrm>
            <a:custGeom>
              <a:avLst/>
              <a:gdLst>
                <a:gd name="connsiteX0" fmla="*/ 5162308 w 5162308"/>
                <a:gd name="connsiteY0" fmla="*/ 0 h 633923"/>
                <a:gd name="connsiteX1" fmla="*/ 3136739 w 5162308"/>
                <a:gd name="connsiteY1" fmla="*/ 613458 h 633923"/>
                <a:gd name="connsiteX2" fmla="*/ 0 w 5162308"/>
                <a:gd name="connsiteY2" fmla="*/ 428263 h 633923"/>
              </a:gdLst>
              <a:ahLst/>
              <a:cxnLst>
                <a:cxn ang="0">
                  <a:pos x="connsiteX0" y="connsiteY0"/>
                </a:cxn>
                <a:cxn ang="0">
                  <a:pos x="connsiteX1" y="connsiteY1"/>
                </a:cxn>
                <a:cxn ang="0">
                  <a:pos x="connsiteX2" y="connsiteY2"/>
                </a:cxn>
              </a:cxnLst>
              <a:rect l="l" t="t" r="r" b="b"/>
              <a:pathLst>
                <a:path w="5162308" h="633923">
                  <a:moveTo>
                    <a:pt x="5162308" y="0"/>
                  </a:moveTo>
                  <a:cubicBezTo>
                    <a:pt x="4579716" y="271040"/>
                    <a:pt x="3997124" y="542081"/>
                    <a:pt x="3136739" y="613458"/>
                  </a:cubicBezTo>
                  <a:cubicBezTo>
                    <a:pt x="2276354" y="684835"/>
                    <a:pt x="1138177" y="556549"/>
                    <a:pt x="0" y="428263"/>
                  </a:cubicBezTo>
                </a:path>
              </a:pathLst>
            </a:custGeom>
            <a:noFill/>
            <a:ln w="31750">
              <a:solidFill>
                <a:srgbClr val="00B0F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grpSp>
      <p:grpSp>
        <p:nvGrpSpPr>
          <p:cNvPr id="49" name="组合 48">
            <a:extLst>
              <a:ext uri="{FF2B5EF4-FFF2-40B4-BE49-F238E27FC236}">
                <a16:creationId xmlns:a16="http://schemas.microsoft.com/office/drawing/2014/main" id="{4B8954CC-4420-9C84-4118-9A7AC6AC17E7}"/>
              </a:ext>
            </a:extLst>
          </p:cNvPr>
          <p:cNvGrpSpPr/>
          <p:nvPr/>
        </p:nvGrpSpPr>
        <p:grpSpPr>
          <a:xfrm>
            <a:off x="2894104" y="3749593"/>
            <a:ext cx="3201896" cy="1950585"/>
            <a:chOff x="1144498" y="3640488"/>
            <a:chExt cx="3518565" cy="2143499"/>
          </a:xfrm>
        </p:grpSpPr>
        <p:grpSp>
          <p:nvGrpSpPr>
            <p:cNvPr id="29" name="组合 28">
              <a:extLst>
                <a:ext uri="{FF2B5EF4-FFF2-40B4-BE49-F238E27FC236}">
                  <a16:creationId xmlns:a16="http://schemas.microsoft.com/office/drawing/2014/main" id="{C0D033E3-2782-72A4-2E83-B7CF3DD83492}"/>
                </a:ext>
              </a:extLst>
            </p:cNvPr>
            <p:cNvGrpSpPr/>
            <p:nvPr/>
          </p:nvGrpSpPr>
          <p:grpSpPr>
            <a:xfrm>
              <a:off x="1144498" y="3640488"/>
              <a:ext cx="3518565" cy="2143499"/>
              <a:chOff x="1049481" y="2139538"/>
              <a:chExt cx="4353792" cy="2652315"/>
            </a:xfrm>
          </p:grpSpPr>
          <p:sp>
            <p:nvSpPr>
              <p:cNvPr id="30" name="立方体 29">
                <a:extLst>
                  <a:ext uri="{FF2B5EF4-FFF2-40B4-BE49-F238E27FC236}">
                    <a16:creationId xmlns:a16="http://schemas.microsoft.com/office/drawing/2014/main" id="{D2CA83B9-0F83-3258-5245-4388F5EEB22F}"/>
                  </a:ext>
                </a:extLst>
              </p:cNvPr>
              <p:cNvSpPr/>
              <p:nvPr/>
            </p:nvSpPr>
            <p:spPr>
              <a:xfrm>
                <a:off x="1049482" y="2139538"/>
                <a:ext cx="4353791" cy="2652315"/>
              </a:xfrm>
              <a:prstGeom prst="cube">
                <a:avLst>
                  <a:gd name="adj" fmla="val 14816"/>
                </a:avLst>
              </a:prstGeom>
              <a:solidFill>
                <a:schemeClr val="bg1"/>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31" name="图片 30">
                <a:extLst>
                  <a:ext uri="{FF2B5EF4-FFF2-40B4-BE49-F238E27FC236}">
                    <a16:creationId xmlns:a16="http://schemas.microsoft.com/office/drawing/2014/main" id="{6BD3D5D2-580F-24F2-56F5-5639F7334D42}"/>
                  </a:ext>
                </a:extLst>
              </p:cNvPr>
              <p:cNvPicPr>
                <a:picLocks noChangeAspect="1"/>
              </p:cNvPicPr>
              <p:nvPr/>
            </p:nvPicPr>
            <p:blipFill rotWithShape="1">
              <a:blip r:embed="rId7">
                <a:extLst>
                  <a:ext uri="{28A0092B-C50C-407E-A947-70E740481C1C}">
                    <a14:useLocalDpi xmlns:a14="http://schemas.microsoft.com/office/drawing/2010/main" val="0"/>
                  </a:ext>
                </a:extLst>
              </a:blip>
              <a:srcRect r="50801"/>
              <a:stretch/>
            </p:blipFill>
            <p:spPr>
              <a:xfrm>
                <a:off x="1049481" y="2537769"/>
                <a:ext cx="3970605" cy="2254084"/>
              </a:xfrm>
              <a:prstGeom prst="rect">
                <a:avLst/>
              </a:prstGeom>
            </p:spPr>
          </p:pic>
        </p:grpSp>
        <p:sp>
          <p:nvSpPr>
            <p:cNvPr id="32" name="矩形 31">
              <a:extLst>
                <a:ext uri="{FF2B5EF4-FFF2-40B4-BE49-F238E27FC236}">
                  <a16:creationId xmlns:a16="http://schemas.microsoft.com/office/drawing/2014/main" id="{23117026-FF23-CA21-8CAA-09AB13E30194}"/>
                </a:ext>
              </a:extLst>
            </p:cNvPr>
            <p:cNvSpPr/>
            <p:nvPr/>
          </p:nvSpPr>
          <p:spPr>
            <a:xfrm>
              <a:off x="2008982" y="4815209"/>
              <a:ext cx="180195" cy="180195"/>
            </a:xfrm>
            <a:prstGeom prst="rect">
              <a:avLst/>
            </a:prstGeom>
            <a:solidFill>
              <a:schemeClr val="accent4">
                <a:lumMod val="60000"/>
                <a:lumOff val="40000"/>
                <a:alpha val="97000"/>
              </a:schemeClr>
            </a:solidFill>
            <a:ln w="3492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3" name="矩形 32">
              <a:extLst>
                <a:ext uri="{FF2B5EF4-FFF2-40B4-BE49-F238E27FC236}">
                  <a16:creationId xmlns:a16="http://schemas.microsoft.com/office/drawing/2014/main" id="{029177A1-C606-DDCD-7DA7-A5443CDAC705}"/>
                </a:ext>
              </a:extLst>
            </p:cNvPr>
            <p:cNvSpPr/>
            <p:nvPr/>
          </p:nvSpPr>
          <p:spPr>
            <a:xfrm>
              <a:off x="3542703" y="4391657"/>
              <a:ext cx="603747" cy="603747"/>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4" name="矩形 33">
              <a:extLst>
                <a:ext uri="{FF2B5EF4-FFF2-40B4-BE49-F238E27FC236}">
                  <a16:creationId xmlns:a16="http://schemas.microsoft.com/office/drawing/2014/main" id="{18E97189-846B-9D5A-A29C-432ED224A94D}"/>
                </a:ext>
              </a:extLst>
            </p:cNvPr>
            <p:cNvSpPr/>
            <p:nvPr/>
          </p:nvSpPr>
          <p:spPr>
            <a:xfrm>
              <a:off x="2287830" y="4648913"/>
              <a:ext cx="180195" cy="180195"/>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5" name="矩形 34">
              <a:extLst>
                <a:ext uri="{FF2B5EF4-FFF2-40B4-BE49-F238E27FC236}">
                  <a16:creationId xmlns:a16="http://schemas.microsoft.com/office/drawing/2014/main" id="{815B4125-AC83-2EDC-CB61-96A246F669C6}"/>
                </a:ext>
              </a:extLst>
            </p:cNvPr>
            <p:cNvSpPr/>
            <p:nvPr/>
          </p:nvSpPr>
          <p:spPr>
            <a:xfrm>
              <a:off x="1734153" y="4725112"/>
              <a:ext cx="180195" cy="180195"/>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6" name="矩形 35">
              <a:extLst>
                <a:ext uri="{FF2B5EF4-FFF2-40B4-BE49-F238E27FC236}">
                  <a16:creationId xmlns:a16="http://schemas.microsoft.com/office/drawing/2014/main" id="{8AA79FDE-7867-9F18-16A7-E78954BC99EF}"/>
                </a:ext>
              </a:extLst>
            </p:cNvPr>
            <p:cNvSpPr/>
            <p:nvPr/>
          </p:nvSpPr>
          <p:spPr>
            <a:xfrm>
              <a:off x="1691373" y="5039439"/>
              <a:ext cx="180195" cy="180195"/>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7" name="矩形 36">
              <a:extLst>
                <a:ext uri="{FF2B5EF4-FFF2-40B4-BE49-F238E27FC236}">
                  <a16:creationId xmlns:a16="http://schemas.microsoft.com/office/drawing/2014/main" id="{D0DE8671-8BA8-6ADA-AFB7-BC1BFA8BAAE0}"/>
                </a:ext>
              </a:extLst>
            </p:cNvPr>
            <p:cNvSpPr/>
            <p:nvPr/>
          </p:nvSpPr>
          <p:spPr>
            <a:xfrm>
              <a:off x="2286496" y="4953821"/>
              <a:ext cx="180195" cy="180195"/>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8" name="矩形 37">
              <a:extLst>
                <a:ext uri="{FF2B5EF4-FFF2-40B4-BE49-F238E27FC236}">
                  <a16:creationId xmlns:a16="http://schemas.microsoft.com/office/drawing/2014/main" id="{31BB506F-155C-A24A-E5FE-679A6D74B43F}"/>
                </a:ext>
              </a:extLst>
            </p:cNvPr>
            <p:cNvSpPr/>
            <p:nvPr/>
          </p:nvSpPr>
          <p:spPr>
            <a:xfrm>
              <a:off x="2701405" y="4079111"/>
              <a:ext cx="603747" cy="603747"/>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39" name="矩形 38">
              <a:extLst>
                <a:ext uri="{FF2B5EF4-FFF2-40B4-BE49-F238E27FC236}">
                  <a16:creationId xmlns:a16="http://schemas.microsoft.com/office/drawing/2014/main" id="{32A8BB25-6317-6571-C3F2-93ED88623916}"/>
                </a:ext>
              </a:extLst>
            </p:cNvPr>
            <p:cNvSpPr/>
            <p:nvPr/>
          </p:nvSpPr>
          <p:spPr>
            <a:xfrm>
              <a:off x="2658400" y="4984281"/>
              <a:ext cx="603747" cy="603747"/>
            </a:xfrm>
            <a:prstGeom prst="rect">
              <a:avLst/>
            </a:prstGeom>
            <a:solidFill>
              <a:schemeClr val="bg1">
                <a:alpha val="34691"/>
              </a:schemeClr>
            </a:solidFill>
            <a:ln w="34925">
              <a:solidFill>
                <a:schemeClr val="accent5">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grpSp>
      <p:grpSp>
        <p:nvGrpSpPr>
          <p:cNvPr id="48" name="组合 47">
            <a:extLst>
              <a:ext uri="{FF2B5EF4-FFF2-40B4-BE49-F238E27FC236}">
                <a16:creationId xmlns:a16="http://schemas.microsoft.com/office/drawing/2014/main" id="{728067F1-6CBA-454B-41A4-1CC590A31717}"/>
              </a:ext>
            </a:extLst>
          </p:cNvPr>
          <p:cNvGrpSpPr/>
          <p:nvPr/>
        </p:nvGrpSpPr>
        <p:grpSpPr>
          <a:xfrm>
            <a:off x="727256" y="4299341"/>
            <a:ext cx="1617848" cy="1120719"/>
            <a:chOff x="5231315" y="4111965"/>
            <a:chExt cx="1617848" cy="1120719"/>
          </a:xfrm>
        </p:grpSpPr>
        <p:sp>
          <p:nvSpPr>
            <p:cNvPr id="40" name="矩形 39">
              <a:extLst>
                <a:ext uri="{FF2B5EF4-FFF2-40B4-BE49-F238E27FC236}">
                  <a16:creationId xmlns:a16="http://schemas.microsoft.com/office/drawing/2014/main" id="{D0445B23-3046-34AF-B3CC-8BA6883BDB07}"/>
                </a:ext>
              </a:extLst>
            </p:cNvPr>
            <p:cNvSpPr/>
            <p:nvPr/>
          </p:nvSpPr>
          <p:spPr>
            <a:xfrm>
              <a:off x="5231315" y="4157314"/>
              <a:ext cx="180195" cy="180195"/>
            </a:xfrm>
            <a:prstGeom prst="rect">
              <a:avLst/>
            </a:prstGeom>
            <a:solidFill>
              <a:schemeClr val="accent4">
                <a:lumMod val="60000"/>
                <a:lumOff val="40000"/>
                <a:alpha val="97000"/>
              </a:schemeClr>
            </a:solidFill>
            <a:ln w="3492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41" name="文本框 40">
              <a:extLst>
                <a:ext uri="{FF2B5EF4-FFF2-40B4-BE49-F238E27FC236}">
                  <a16:creationId xmlns:a16="http://schemas.microsoft.com/office/drawing/2014/main" id="{44B57888-1DB4-E442-01D2-E955FBE137C4}"/>
                </a:ext>
              </a:extLst>
            </p:cNvPr>
            <p:cNvSpPr txBox="1"/>
            <p:nvPr/>
          </p:nvSpPr>
          <p:spPr>
            <a:xfrm>
              <a:off x="5436803" y="4111965"/>
              <a:ext cx="575870" cy="269019"/>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Query</a:t>
              </a:r>
              <a:endParaRPr kumimoji="1" lang="zh-CN" altLang="en-US" dirty="0">
                <a:latin typeface="Calibri" panose="020F0502020204030204" pitchFamily="34" charset="0"/>
                <a:cs typeface="Calibri" panose="020F0502020204030204" pitchFamily="34" charset="0"/>
              </a:endParaRPr>
            </a:p>
          </p:txBody>
        </p:sp>
        <p:sp>
          <p:nvSpPr>
            <p:cNvPr id="42" name="矩形 41">
              <a:extLst>
                <a:ext uri="{FF2B5EF4-FFF2-40B4-BE49-F238E27FC236}">
                  <a16:creationId xmlns:a16="http://schemas.microsoft.com/office/drawing/2014/main" id="{8987FA08-3E95-1B6E-0A2E-DC15C62B61F2}"/>
                </a:ext>
              </a:extLst>
            </p:cNvPr>
            <p:cNvSpPr/>
            <p:nvPr/>
          </p:nvSpPr>
          <p:spPr>
            <a:xfrm>
              <a:off x="5231315" y="4577360"/>
              <a:ext cx="180195" cy="180195"/>
            </a:xfrm>
            <a:prstGeom prst="rect">
              <a:avLst/>
            </a:prstGeom>
            <a:solidFill>
              <a:schemeClr val="bg1">
                <a:alpha val="47917"/>
              </a:schemeClr>
            </a:solidFill>
            <a:ln w="34925">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43" name="文本框 42">
              <a:extLst>
                <a:ext uri="{FF2B5EF4-FFF2-40B4-BE49-F238E27FC236}">
                  <a16:creationId xmlns:a16="http://schemas.microsoft.com/office/drawing/2014/main" id="{46C16209-5555-A812-0B9E-B4365E776CDF}"/>
                </a:ext>
              </a:extLst>
            </p:cNvPr>
            <p:cNvSpPr txBox="1"/>
            <p:nvPr/>
          </p:nvSpPr>
          <p:spPr>
            <a:xfrm>
              <a:off x="5448955" y="4537510"/>
              <a:ext cx="1307733" cy="269019"/>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Local search area</a:t>
              </a:r>
              <a:endParaRPr kumimoji="1" lang="zh-CN" altLang="en-US" dirty="0">
                <a:latin typeface="Calibri" panose="020F0502020204030204" pitchFamily="34" charset="0"/>
                <a:cs typeface="Calibri" panose="020F0502020204030204" pitchFamily="34" charset="0"/>
              </a:endParaRPr>
            </a:p>
          </p:txBody>
        </p:sp>
        <p:sp>
          <p:nvSpPr>
            <p:cNvPr id="44" name="矩形 43">
              <a:extLst>
                <a:ext uri="{FF2B5EF4-FFF2-40B4-BE49-F238E27FC236}">
                  <a16:creationId xmlns:a16="http://schemas.microsoft.com/office/drawing/2014/main" id="{19FB00C7-DB2F-13C9-7ACC-62E2B82AC20E}"/>
                </a:ext>
              </a:extLst>
            </p:cNvPr>
            <p:cNvSpPr/>
            <p:nvPr/>
          </p:nvSpPr>
          <p:spPr>
            <a:xfrm>
              <a:off x="5231315" y="5003516"/>
              <a:ext cx="180195" cy="180195"/>
            </a:xfrm>
            <a:prstGeom prst="rect">
              <a:avLst/>
            </a:prstGeom>
            <a:solidFill>
              <a:schemeClr val="bg1">
                <a:alpha val="47917"/>
              </a:schemeClr>
            </a:solidFill>
            <a:ln w="34925">
              <a:solidFill>
                <a:srgbClr val="CBD7E3"/>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sp>
          <p:nvSpPr>
            <p:cNvPr id="45" name="文本框 44">
              <a:extLst>
                <a:ext uri="{FF2B5EF4-FFF2-40B4-BE49-F238E27FC236}">
                  <a16:creationId xmlns:a16="http://schemas.microsoft.com/office/drawing/2014/main" id="{41EA40A1-CBB6-19B0-F4A9-B354EE068CDB}"/>
                </a:ext>
              </a:extLst>
            </p:cNvPr>
            <p:cNvSpPr txBox="1"/>
            <p:nvPr/>
          </p:nvSpPr>
          <p:spPr>
            <a:xfrm>
              <a:off x="5448955" y="4963665"/>
              <a:ext cx="1400208" cy="269019"/>
            </a:xfrm>
            <a:prstGeom prst="rect">
              <a:avLst/>
            </a:prstGeom>
            <a:noFill/>
          </p:spPr>
          <p:txBody>
            <a:bodyPr wrap="none" rtlCol="0">
              <a:spAutoFit/>
            </a:bodyPr>
            <a:lstStyle/>
            <a:p>
              <a:r>
                <a:rPr kumimoji="1" lang="en-US" altLang="zh-CN" dirty="0">
                  <a:latin typeface="Calibri" panose="020F0502020204030204" pitchFamily="34" charset="0"/>
                  <a:cs typeface="Calibri" panose="020F0502020204030204" pitchFamily="34" charset="0"/>
                </a:rPr>
                <a:t>Global search area</a:t>
              </a:r>
              <a:endParaRPr kumimoji="1" lang="zh-CN" altLang="en-US" dirty="0">
                <a:latin typeface="Calibri" panose="020F0502020204030204" pitchFamily="34" charset="0"/>
                <a:cs typeface="Calibri" panose="020F0502020204030204" pitchFamily="34" charset="0"/>
              </a:endParaRPr>
            </a:p>
          </p:txBody>
        </p:sp>
      </p:grpSp>
      <p:sp>
        <p:nvSpPr>
          <p:cNvPr id="47" name="文本框 46">
            <a:extLst>
              <a:ext uri="{FF2B5EF4-FFF2-40B4-BE49-F238E27FC236}">
                <a16:creationId xmlns:a16="http://schemas.microsoft.com/office/drawing/2014/main" id="{217DDAFD-3019-36FB-F32E-8F1F64EBB5E8}"/>
              </a:ext>
            </a:extLst>
          </p:cNvPr>
          <p:cNvSpPr txBox="1"/>
          <p:nvPr/>
        </p:nvSpPr>
        <p:spPr>
          <a:xfrm>
            <a:off x="6310359" y="4414066"/>
            <a:ext cx="5769991" cy="830997"/>
          </a:xfrm>
          <a:prstGeom prst="rect">
            <a:avLst/>
          </a:prstGeom>
          <a:noFill/>
        </p:spPr>
        <p:txBody>
          <a:bodyPr wrap="square" rtlCol="0">
            <a:spAutoFit/>
          </a:bodyPr>
          <a:lstStyle/>
          <a:p>
            <a:r>
              <a:rPr kumimoji="1" lang="en-US" altLang="zh-CN" sz="2400" dirty="0">
                <a:latin typeface="Calibri" panose="020F0502020204030204" pitchFamily="34" charset="0"/>
                <a:cs typeface="Calibri" panose="020F0502020204030204" pitchFamily="34" charset="0"/>
              </a:rPr>
              <a:t>Benefitting from </a:t>
            </a:r>
            <a:r>
              <a:rPr kumimoji="1" lang="en-US" altLang="zh-CN" sz="2400" i="1" dirty="0">
                <a:latin typeface="Calibri" panose="020F0502020204030204" pitchFamily="34" charset="0"/>
                <a:cs typeface="Calibri" panose="020F0502020204030204" pitchFamily="34" charset="0"/>
              </a:rPr>
              <a:t>temporal focal transformer</a:t>
            </a:r>
            <a:r>
              <a:rPr kumimoji="1" lang="en-US" altLang="zh-CN" sz="2400" dirty="0">
                <a:latin typeface="Calibri" panose="020F0502020204030204" pitchFamily="34" charset="0"/>
                <a:cs typeface="Calibri" panose="020F0502020204030204" pitchFamily="34" charset="0"/>
              </a:rPr>
              <a:t>, we conduct more effective patch-borrowing</a:t>
            </a:r>
            <a:endParaRPr kumimoji="1" lang="zh-CN" altLang="en-US" sz="2400" dirty="0">
              <a:latin typeface="Calibri" panose="020F0502020204030204" pitchFamily="34" charset="0"/>
              <a:cs typeface="Calibri" panose="020F0502020204030204" pitchFamily="34" charset="0"/>
            </a:endParaRPr>
          </a:p>
        </p:txBody>
      </p:sp>
      <p:grpSp>
        <p:nvGrpSpPr>
          <p:cNvPr id="50" name="组合 49">
            <a:extLst>
              <a:ext uri="{FF2B5EF4-FFF2-40B4-BE49-F238E27FC236}">
                <a16:creationId xmlns:a16="http://schemas.microsoft.com/office/drawing/2014/main" id="{3ADBFFC1-A0FB-2140-CA12-C46C53681E5E}"/>
              </a:ext>
            </a:extLst>
          </p:cNvPr>
          <p:cNvGrpSpPr/>
          <p:nvPr/>
        </p:nvGrpSpPr>
        <p:grpSpPr>
          <a:xfrm>
            <a:off x="-33274" y="6535369"/>
            <a:ext cx="12225274" cy="322630"/>
            <a:chOff x="-33274" y="6535369"/>
            <a:chExt cx="12225274" cy="322630"/>
          </a:xfrm>
        </p:grpSpPr>
        <p:sp>
          <p:nvSpPr>
            <p:cNvPr id="51" name="矩形 50">
              <a:extLst>
                <a:ext uri="{FF2B5EF4-FFF2-40B4-BE49-F238E27FC236}">
                  <a16:creationId xmlns:a16="http://schemas.microsoft.com/office/drawing/2014/main" id="{0FB916C8-3B7D-90CE-556A-1ACE100DBA08}"/>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52" name="矩形 51">
              <a:extLst>
                <a:ext uri="{FF2B5EF4-FFF2-40B4-BE49-F238E27FC236}">
                  <a16:creationId xmlns:a16="http://schemas.microsoft.com/office/drawing/2014/main" id="{B5EF6152-449F-B77D-825B-73C47B47C407}"/>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53" name="矩形 52">
              <a:extLst>
                <a:ext uri="{FF2B5EF4-FFF2-40B4-BE49-F238E27FC236}">
                  <a16:creationId xmlns:a16="http://schemas.microsoft.com/office/drawing/2014/main" id="{88F19FB4-60CE-6231-513D-620E1BA8D2B7}"/>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6" name="音频 5">
            <a:hlinkClick r:id="" action="ppaction://media"/>
            <a:extLst>
              <a:ext uri="{FF2B5EF4-FFF2-40B4-BE49-F238E27FC236}">
                <a16:creationId xmlns:a16="http://schemas.microsoft.com/office/drawing/2014/main" id="{FB80399C-2AE7-404B-B026-87E4DE058D2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48544987"/>
      </p:ext>
    </p:extLst>
  </p:cSld>
  <p:clrMapOvr>
    <a:masterClrMapping/>
  </p:clrMapOvr>
  <mc:AlternateContent xmlns:mc="http://schemas.openxmlformats.org/markup-compatibility/2006">
    <mc:Choice xmlns:p14="http://schemas.microsoft.com/office/powerpoint/2010/main" Requires="p14">
      <p:transition spd="slow" p14:dur="2000" advTm="19328"/>
    </mc:Choice>
    <mc:Fallback>
      <p:transition spd="slow" advTm="1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Recap: Relationships between previous methods</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47" name="组合 46">
            <a:extLst>
              <a:ext uri="{FF2B5EF4-FFF2-40B4-BE49-F238E27FC236}">
                <a16:creationId xmlns:a16="http://schemas.microsoft.com/office/drawing/2014/main" id="{7EF3793E-4E23-4011-2A43-661BC810A9BE}"/>
              </a:ext>
            </a:extLst>
          </p:cNvPr>
          <p:cNvGrpSpPr/>
          <p:nvPr/>
        </p:nvGrpSpPr>
        <p:grpSpPr>
          <a:xfrm>
            <a:off x="1676518" y="1649700"/>
            <a:ext cx="8838964" cy="1217560"/>
            <a:chOff x="1676518" y="2657379"/>
            <a:chExt cx="8838964" cy="1217560"/>
          </a:xfrm>
        </p:grpSpPr>
        <p:grpSp>
          <p:nvGrpSpPr>
            <p:cNvPr id="48" name="组合 47">
              <a:extLst>
                <a:ext uri="{FF2B5EF4-FFF2-40B4-BE49-F238E27FC236}">
                  <a16:creationId xmlns:a16="http://schemas.microsoft.com/office/drawing/2014/main" id="{B73B3F95-EFF2-5ED9-8941-77EA664B8D0F}"/>
                </a:ext>
              </a:extLst>
            </p:cNvPr>
            <p:cNvGrpSpPr/>
            <p:nvPr/>
          </p:nvGrpSpPr>
          <p:grpSpPr>
            <a:xfrm>
              <a:off x="2949510" y="2669904"/>
              <a:ext cx="1437432" cy="1205035"/>
              <a:chOff x="2949510" y="2669904"/>
              <a:chExt cx="1437432" cy="1205035"/>
            </a:xfrm>
          </p:grpSpPr>
          <p:sp>
            <p:nvSpPr>
              <p:cNvPr id="57" name="梯形 56">
                <a:extLst>
                  <a:ext uri="{FF2B5EF4-FFF2-40B4-BE49-F238E27FC236}">
                    <a16:creationId xmlns:a16="http://schemas.microsoft.com/office/drawing/2014/main" id="{EA8E9DAF-AC79-4751-CF9B-967ABD555D55}"/>
                  </a:ext>
                </a:extLst>
              </p:cNvPr>
              <p:cNvSpPr/>
              <p:nvPr/>
            </p:nvSpPr>
            <p:spPr>
              <a:xfrm rot="5400000">
                <a:off x="3065708" y="2553706"/>
                <a:ext cx="1205035" cy="1437432"/>
              </a:xfrm>
              <a:prstGeom prst="trapezoid">
                <a:avLst/>
              </a:prstGeom>
              <a:solidFill>
                <a:srgbClr val="CBD7E3"/>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kumimoji="1" lang="zh-CN" altLang="en-US" dirty="0">
                  <a:latin typeface="Calibri" panose="020F0502020204030204" pitchFamily="34" charset="0"/>
                  <a:cs typeface="Calibri" panose="020F0502020204030204" pitchFamily="34" charset="0"/>
                </a:endParaRPr>
              </a:p>
            </p:txBody>
          </p:sp>
          <p:sp>
            <p:nvSpPr>
              <p:cNvPr id="58" name="文本框 57">
                <a:extLst>
                  <a:ext uri="{FF2B5EF4-FFF2-40B4-BE49-F238E27FC236}">
                    <a16:creationId xmlns:a16="http://schemas.microsoft.com/office/drawing/2014/main" id="{E9035A5D-E7C5-4FA8-4260-E9FE4ED4C58A}"/>
                  </a:ext>
                </a:extLst>
              </p:cNvPr>
              <p:cNvSpPr txBox="1"/>
              <p:nvPr/>
            </p:nvSpPr>
            <p:spPr>
              <a:xfrm>
                <a:off x="3082534" y="3083862"/>
                <a:ext cx="1195893" cy="430887"/>
              </a:xfrm>
              <a:prstGeom prst="rect">
                <a:avLst/>
              </a:prstGeom>
              <a:solidFill>
                <a:srgbClr val="CBD7E3"/>
              </a:solidFill>
            </p:spPr>
            <p:txBody>
              <a:bodyPr wrap="square" rtlCol="0">
                <a:spAutoFit/>
              </a:bodyPr>
              <a:lstStyle/>
              <a:p>
                <a:r>
                  <a:rPr kumimoji="1" lang="en-US" altLang="zh-CN" sz="2200" dirty="0">
                    <a:latin typeface="Calibri" panose="020F0502020204030204" pitchFamily="34" charset="0"/>
                    <a:cs typeface="Calibri" panose="020F0502020204030204" pitchFamily="34" charset="0"/>
                  </a:rPr>
                  <a:t>Encoder</a:t>
                </a:r>
                <a:endParaRPr kumimoji="1" lang="zh-CN" altLang="en-US" sz="2200" dirty="0">
                  <a:latin typeface="Calibri" panose="020F0502020204030204" pitchFamily="34" charset="0"/>
                  <a:cs typeface="Calibri" panose="020F0502020204030204" pitchFamily="34" charset="0"/>
                </a:endParaRPr>
              </a:p>
            </p:txBody>
          </p:sp>
        </p:grpSp>
        <p:grpSp>
          <p:nvGrpSpPr>
            <p:cNvPr id="49" name="组合 48">
              <a:extLst>
                <a:ext uri="{FF2B5EF4-FFF2-40B4-BE49-F238E27FC236}">
                  <a16:creationId xmlns:a16="http://schemas.microsoft.com/office/drawing/2014/main" id="{5D0A8743-3B58-5D97-8265-D157D10383C4}"/>
                </a:ext>
              </a:extLst>
            </p:cNvPr>
            <p:cNvGrpSpPr/>
            <p:nvPr/>
          </p:nvGrpSpPr>
          <p:grpSpPr>
            <a:xfrm>
              <a:off x="7614435" y="2657379"/>
              <a:ext cx="1437432" cy="1205035"/>
              <a:chOff x="5262422" y="2669905"/>
              <a:chExt cx="1437432" cy="1205035"/>
            </a:xfrm>
          </p:grpSpPr>
          <p:sp>
            <p:nvSpPr>
              <p:cNvPr id="55" name="梯形 54">
                <a:extLst>
                  <a:ext uri="{FF2B5EF4-FFF2-40B4-BE49-F238E27FC236}">
                    <a16:creationId xmlns:a16="http://schemas.microsoft.com/office/drawing/2014/main" id="{67E9D9B2-4FA5-A081-BF2B-A23D5BEF09B1}"/>
                  </a:ext>
                </a:extLst>
              </p:cNvPr>
              <p:cNvSpPr/>
              <p:nvPr/>
            </p:nvSpPr>
            <p:spPr>
              <a:xfrm rot="16200000">
                <a:off x="5378620" y="2553707"/>
                <a:ext cx="1205035" cy="1437432"/>
              </a:xfrm>
              <a:prstGeom prst="trapezoid">
                <a:avLst/>
              </a:prstGeom>
              <a:solidFill>
                <a:srgbClr val="CBD7E3"/>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kumimoji="1" lang="zh-CN" altLang="en-US" dirty="0">
                  <a:latin typeface="Calibri" panose="020F0502020204030204" pitchFamily="34" charset="0"/>
                  <a:cs typeface="Calibri" panose="020F0502020204030204" pitchFamily="34" charset="0"/>
                </a:endParaRPr>
              </a:p>
            </p:txBody>
          </p:sp>
          <p:sp>
            <p:nvSpPr>
              <p:cNvPr id="56" name="文本框 55">
                <a:extLst>
                  <a:ext uri="{FF2B5EF4-FFF2-40B4-BE49-F238E27FC236}">
                    <a16:creationId xmlns:a16="http://schemas.microsoft.com/office/drawing/2014/main" id="{852D9B1C-04D5-E819-5EA4-09CFF6099B4A}"/>
                  </a:ext>
                </a:extLst>
              </p:cNvPr>
              <p:cNvSpPr txBox="1"/>
              <p:nvPr/>
            </p:nvSpPr>
            <p:spPr>
              <a:xfrm>
                <a:off x="5322805" y="3056978"/>
                <a:ext cx="1316664" cy="430887"/>
              </a:xfrm>
              <a:prstGeom prst="rect">
                <a:avLst/>
              </a:prstGeom>
              <a:solidFill>
                <a:srgbClr val="CBD7E3"/>
              </a:solidFill>
            </p:spPr>
            <p:txBody>
              <a:bodyPr wrap="square" rtlCol="0">
                <a:spAutoFit/>
              </a:bodyPr>
              <a:lstStyle/>
              <a:p>
                <a:pPr algn="ctr"/>
                <a:r>
                  <a:rPr kumimoji="1" lang="en-US" altLang="zh-CN" sz="2200" dirty="0">
                    <a:latin typeface="Calibri" panose="020F0502020204030204" pitchFamily="34" charset="0"/>
                    <a:cs typeface="Calibri" panose="020F0502020204030204" pitchFamily="34" charset="0"/>
                  </a:rPr>
                  <a:t>Decoder</a:t>
                </a:r>
                <a:endParaRPr kumimoji="1" lang="zh-CN" altLang="en-US" sz="2200" dirty="0">
                  <a:latin typeface="Calibri" panose="020F0502020204030204" pitchFamily="34" charset="0"/>
                  <a:cs typeface="Calibri" panose="020F0502020204030204" pitchFamily="34" charset="0"/>
                </a:endParaRPr>
              </a:p>
            </p:txBody>
          </p:sp>
        </p:grpSp>
        <p:sp>
          <p:nvSpPr>
            <p:cNvPr id="50" name="文本框 49">
              <a:extLst>
                <a:ext uri="{FF2B5EF4-FFF2-40B4-BE49-F238E27FC236}">
                  <a16:creationId xmlns:a16="http://schemas.microsoft.com/office/drawing/2014/main" id="{15FE3262-03DA-4444-CD1D-41B8C7E29804}"/>
                </a:ext>
              </a:extLst>
            </p:cNvPr>
            <p:cNvSpPr txBox="1"/>
            <p:nvPr/>
          </p:nvSpPr>
          <p:spPr>
            <a:xfrm>
              <a:off x="1676518" y="3025444"/>
              <a:ext cx="933208" cy="461665"/>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sp>
          <p:nvSpPr>
            <p:cNvPr id="51" name="文本框 50">
              <a:extLst>
                <a:ext uri="{FF2B5EF4-FFF2-40B4-BE49-F238E27FC236}">
                  <a16:creationId xmlns:a16="http://schemas.microsoft.com/office/drawing/2014/main" id="{BA3A1F4C-75F2-664E-9D07-0790686EE558}"/>
                </a:ext>
              </a:extLst>
            </p:cNvPr>
            <p:cNvSpPr txBox="1"/>
            <p:nvPr/>
          </p:nvSpPr>
          <p:spPr>
            <a:xfrm>
              <a:off x="9369140" y="3039639"/>
              <a:ext cx="1146342" cy="461665"/>
            </a:xfrm>
            <a:prstGeom prst="rect">
              <a:avLst/>
            </a:prstGeom>
            <a:noFill/>
          </p:spPr>
          <p:txBody>
            <a:bodyPr wrap="squar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sp>
          <p:nvSpPr>
            <p:cNvPr id="52" name="矩形 51">
              <a:extLst>
                <a:ext uri="{FF2B5EF4-FFF2-40B4-BE49-F238E27FC236}">
                  <a16:creationId xmlns:a16="http://schemas.microsoft.com/office/drawing/2014/main" id="{1A21F6E0-31B5-1CA1-5305-124A0720C9A2}"/>
                </a:ext>
              </a:extLst>
            </p:cNvPr>
            <p:cNvSpPr/>
            <p:nvPr/>
          </p:nvSpPr>
          <p:spPr>
            <a:xfrm>
              <a:off x="4685936" y="2971457"/>
              <a:ext cx="2629506" cy="566842"/>
            </a:xfrm>
            <a:prstGeom prst="rect">
              <a:avLst/>
            </a:prstGeom>
            <a:solidFill>
              <a:schemeClr val="accent3">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2400" dirty="0">
                  <a:solidFill>
                    <a:schemeClr val="tx1"/>
                  </a:solidFill>
                  <a:latin typeface="Calibri" panose="020F0502020204030204" pitchFamily="34" charset="0"/>
                  <a:cs typeface="Calibri" panose="020F0502020204030204" pitchFamily="34" charset="0"/>
                </a:rPr>
                <a:t>Bottleneck</a:t>
              </a:r>
              <a:endParaRPr kumimoji="1" lang="zh-CN" altLang="en-US" sz="2400" dirty="0">
                <a:solidFill>
                  <a:schemeClr val="tx1"/>
                </a:solidFill>
                <a:latin typeface="Calibri" panose="020F0502020204030204" pitchFamily="34" charset="0"/>
                <a:cs typeface="Calibri" panose="020F0502020204030204" pitchFamily="34" charset="0"/>
              </a:endParaRPr>
            </a:p>
          </p:txBody>
        </p:sp>
        <p:cxnSp>
          <p:nvCxnSpPr>
            <p:cNvPr id="53" name="直接箭头连接符 22">
              <a:extLst>
                <a:ext uri="{FF2B5EF4-FFF2-40B4-BE49-F238E27FC236}">
                  <a16:creationId xmlns:a16="http://schemas.microsoft.com/office/drawing/2014/main" id="{8C0C6E55-A181-09C8-A44B-F91519CDA18A}"/>
                </a:ext>
              </a:extLst>
            </p:cNvPr>
            <p:cNvCxnSpPr>
              <a:cxnSpLocks/>
            </p:cNvCxnSpPr>
            <p:nvPr/>
          </p:nvCxnSpPr>
          <p:spPr>
            <a:xfrm flipV="1">
              <a:off x="2609610" y="3265253"/>
              <a:ext cx="339901" cy="726"/>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54" name="直接箭头连接符 40">
              <a:extLst>
                <a:ext uri="{FF2B5EF4-FFF2-40B4-BE49-F238E27FC236}">
                  <a16:creationId xmlns:a16="http://schemas.microsoft.com/office/drawing/2014/main" id="{52CC5880-642D-2289-FBFB-1A1BEBE2AC00}"/>
                </a:ext>
              </a:extLst>
            </p:cNvPr>
            <p:cNvCxnSpPr/>
            <p:nvPr/>
          </p:nvCxnSpPr>
          <p:spPr>
            <a:xfrm>
              <a:off x="9051867" y="3282516"/>
              <a:ext cx="326463"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grpSp>
      <p:sp>
        <p:nvSpPr>
          <p:cNvPr id="60" name="文本框 59">
            <a:extLst>
              <a:ext uri="{FF2B5EF4-FFF2-40B4-BE49-F238E27FC236}">
                <a16:creationId xmlns:a16="http://schemas.microsoft.com/office/drawing/2014/main" id="{64943DD0-0C54-1C6A-057C-ABB3C519BD30}"/>
              </a:ext>
            </a:extLst>
          </p:cNvPr>
          <p:cNvSpPr txBox="1"/>
          <p:nvPr/>
        </p:nvSpPr>
        <p:spPr>
          <a:xfrm>
            <a:off x="334820" y="908858"/>
            <a:ext cx="5537863"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2. Autoencoder-based methods</a:t>
            </a:r>
            <a:endParaRPr kumimoji="1" lang="zh-CN" altLang="en-US" sz="3200" b="1" dirty="0">
              <a:latin typeface="Calibri" panose="020F0502020204030204" pitchFamily="34" charset="0"/>
              <a:cs typeface="Calibri" panose="020F0502020204030204" pitchFamily="34" charset="0"/>
            </a:endParaRPr>
          </a:p>
        </p:txBody>
      </p:sp>
      <p:grpSp>
        <p:nvGrpSpPr>
          <p:cNvPr id="61" name="组合 60">
            <a:extLst>
              <a:ext uri="{FF2B5EF4-FFF2-40B4-BE49-F238E27FC236}">
                <a16:creationId xmlns:a16="http://schemas.microsoft.com/office/drawing/2014/main" id="{57364CFB-DB37-9DDB-28E1-452D97CDE63A}"/>
              </a:ext>
            </a:extLst>
          </p:cNvPr>
          <p:cNvGrpSpPr/>
          <p:nvPr/>
        </p:nvGrpSpPr>
        <p:grpSpPr>
          <a:xfrm>
            <a:off x="898797" y="3464515"/>
            <a:ext cx="10219811" cy="2478318"/>
            <a:chOff x="-14451" y="1866901"/>
            <a:chExt cx="12260821" cy="2973266"/>
          </a:xfrm>
        </p:grpSpPr>
        <p:pic>
          <p:nvPicPr>
            <p:cNvPr id="62" name="图片 61" descr="手机屏幕的截图&#10;&#10;描述已自动生成">
              <a:extLst>
                <a:ext uri="{FF2B5EF4-FFF2-40B4-BE49-F238E27FC236}">
                  <a16:creationId xmlns:a16="http://schemas.microsoft.com/office/drawing/2014/main" id="{24136715-2734-5E7F-3EC1-4562628E5269}"/>
                </a:ext>
              </a:extLst>
            </p:cNvPr>
            <p:cNvPicPr>
              <a:picLocks noChangeAspect="1"/>
            </p:cNvPicPr>
            <p:nvPr/>
          </p:nvPicPr>
          <p:blipFill rotWithShape="1">
            <a:blip r:embed="rId5">
              <a:extLst>
                <a:ext uri="{28A0092B-C50C-407E-A947-70E740481C1C}">
                  <a14:useLocalDpi xmlns:a14="http://schemas.microsoft.com/office/drawing/2010/main" val="0"/>
                </a:ext>
              </a:extLst>
            </a:blip>
            <a:srcRect l="1652"/>
            <a:stretch/>
          </p:blipFill>
          <p:spPr>
            <a:xfrm>
              <a:off x="51809" y="1866901"/>
              <a:ext cx="12140191" cy="2973266"/>
            </a:xfrm>
            <a:prstGeom prst="rect">
              <a:avLst/>
            </a:prstGeom>
          </p:spPr>
        </p:pic>
        <p:sp>
          <p:nvSpPr>
            <p:cNvPr id="63" name="矩形 62">
              <a:extLst>
                <a:ext uri="{FF2B5EF4-FFF2-40B4-BE49-F238E27FC236}">
                  <a16:creationId xmlns:a16="http://schemas.microsoft.com/office/drawing/2014/main" id="{0E2D0BD4-C2FF-0CF2-974D-A243B7BFD307}"/>
                </a:ext>
              </a:extLst>
            </p:cNvPr>
            <p:cNvSpPr/>
            <p:nvPr/>
          </p:nvSpPr>
          <p:spPr>
            <a:xfrm>
              <a:off x="2012157" y="1950244"/>
              <a:ext cx="1619249" cy="7929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p>
          </p:txBody>
        </p:sp>
        <p:sp>
          <p:nvSpPr>
            <p:cNvPr id="64" name="矩形: 圆角 6">
              <a:extLst>
                <a:ext uri="{FF2B5EF4-FFF2-40B4-BE49-F238E27FC236}">
                  <a16:creationId xmlns:a16="http://schemas.microsoft.com/office/drawing/2014/main" id="{B836A1BD-9952-9B8F-6E21-AFF52321FC08}"/>
                </a:ext>
              </a:extLst>
            </p:cNvPr>
            <p:cNvSpPr/>
            <p:nvPr/>
          </p:nvSpPr>
          <p:spPr>
            <a:xfrm>
              <a:off x="2012157" y="202882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1400" b="1" dirty="0">
                  <a:solidFill>
                    <a:schemeClr val="tx1"/>
                  </a:solidFill>
                  <a:ea typeface="微软雅黑" panose="020B0503020204020204" pitchFamily="34" charset="-122"/>
                </a:rPr>
                <a:t>Flow completion</a:t>
              </a:r>
              <a:endParaRPr lang="zh-CN" altLang="en-US" sz="1400" b="1" dirty="0">
                <a:solidFill>
                  <a:schemeClr val="tx1"/>
                </a:solidFill>
                <a:ea typeface="微软雅黑" panose="020B0503020204020204" pitchFamily="34" charset="-122"/>
              </a:endParaRPr>
            </a:p>
          </p:txBody>
        </p:sp>
        <p:sp>
          <p:nvSpPr>
            <p:cNvPr id="65" name="矩形 64">
              <a:extLst>
                <a:ext uri="{FF2B5EF4-FFF2-40B4-BE49-F238E27FC236}">
                  <a16:creationId xmlns:a16="http://schemas.microsoft.com/office/drawing/2014/main" id="{A065B820-03F9-C6CD-F702-A71D0D9A600E}"/>
                </a:ext>
              </a:extLst>
            </p:cNvPr>
            <p:cNvSpPr/>
            <p:nvPr/>
          </p:nvSpPr>
          <p:spPr>
            <a:xfrm>
              <a:off x="4000501" y="1973039"/>
              <a:ext cx="1619249" cy="6701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sp>
          <p:nvSpPr>
            <p:cNvPr id="66" name="矩形: 圆角 5">
              <a:extLst>
                <a:ext uri="{FF2B5EF4-FFF2-40B4-BE49-F238E27FC236}">
                  <a16:creationId xmlns:a16="http://schemas.microsoft.com/office/drawing/2014/main" id="{7C72C4CD-D956-EF53-0F2B-A573B603B052}"/>
                </a:ext>
              </a:extLst>
            </p:cNvPr>
            <p:cNvSpPr/>
            <p:nvPr/>
          </p:nvSpPr>
          <p:spPr>
            <a:xfrm>
              <a:off x="4002882" y="2028825"/>
              <a:ext cx="1680368"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1400" b="1" dirty="0">
                  <a:solidFill>
                    <a:schemeClr val="tx1"/>
                  </a:solidFill>
                  <a:ea typeface="微软雅黑" panose="020B0503020204020204" pitchFamily="34" charset="-122"/>
                </a:rPr>
                <a:t>Feature propagation </a:t>
              </a:r>
              <a:endParaRPr lang="zh-CN" altLang="en-US" sz="1400" b="1" dirty="0">
                <a:solidFill>
                  <a:schemeClr val="tx1"/>
                </a:solidFill>
                <a:ea typeface="微软雅黑" panose="020B0503020204020204" pitchFamily="34" charset="-122"/>
              </a:endParaRPr>
            </a:p>
          </p:txBody>
        </p:sp>
        <p:sp>
          <p:nvSpPr>
            <p:cNvPr id="67" name="矩形 66">
              <a:extLst>
                <a:ext uri="{FF2B5EF4-FFF2-40B4-BE49-F238E27FC236}">
                  <a16:creationId xmlns:a16="http://schemas.microsoft.com/office/drawing/2014/main" id="{F1BFE364-A533-4C02-AEDD-C996E5806114}"/>
                </a:ext>
              </a:extLst>
            </p:cNvPr>
            <p:cNvSpPr/>
            <p:nvPr/>
          </p:nvSpPr>
          <p:spPr>
            <a:xfrm>
              <a:off x="6054726" y="1950244"/>
              <a:ext cx="2738754" cy="25303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p>
          </p:txBody>
        </p:sp>
        <p:pic>
          <p:nvPicPr>
            <p:cNvPr id="68" name="图片 67" descr="图示, 示意图&#10;&#10;描述已自动生成">
              <a:extLst>
                <a:ext uri="{FF2B5EF4-FFF2-40B4-BE49-F238E27FC236}">
                  <a16:creationId xmlns:a16="http://schemas.microsoft.com/office/drawing/2014/main" id="{63BF1263-3AB1-1952-6D4E-2A095A91014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13717" y="1985958"/>
              <a:ext cx="2779763" cy="2521477"/>
            </a:xfrm>
            <a:prstGeom prst="rect">
              <a:avLst/>
            </a:prstGeom>
          </p:spPr>
        </p:pic>
        <p:sp>
          <p:nvSpPr>
            <p:cNvPr id="69" name="文本框 68">
              <a:extLst>
                <a:ext uri="{FF2B5EF4-FFF2-40B4-BE49-F238E27FC236}">
                  <a16:creationId xmlns:a16="http://schemas.microsoft.com/office/drawing/2014/main" id="{CCF1D6F3-F9CD-BBFA-9548-37EA449114E7}"/>
                </a:ext>
              </a:extLst>
            </p:cNvPr>
            <p:cNvSpPr txBox="1"/>
            <p:nvPr/>
          </p:nvSpPr>
          <p:spPr>
            <a:xfrm>
              <a:off x="2051304" y="3453598"/>
              <a:ext cx="996695" cy="369244"/>
            </a:xfrm>
            <a:prstGeom prst="rect">
              <a:avLst/>
            </a:prstGeom>
            <a:solidFill>
              <a:srgbClr val="CBD7E3"/>
            </a:solidFill>
          </p:spPr>
          <p:txBody>
            <a:bodyPr wrap="square" rtlCol="0">
              <a:spAutoFit/>
            </a:bodyPr>
            <a:lstStyle/>
            <a:p>
              <a:r>
                <a:rPr kumimoji="1" lang="en-US" altLang="zh-CN" sz="1400" dirty="0"/>
                <a:t>Encoder</a:t>
              </a:r>
              <a:endParaRPr kumimoji="1" lang="zh-CN" altLang="en-US" sz="1400" dirty="0"/>
            </a:p>
          </p:txBody>
        </p:sp>
        <p:sp>
          <p:nvSpPr>
            <p:cNvPr id="70" name="文本框 69">
              <a:extLst>
                <a:ext uri="{FF2B5EF4-FFF2-40B4-BE49-F238E27FC236}">
                  <a16:creationId xmlns:a16="http://schemas.microsoft.com/office/drawing/2014/main" id="{C128CA02-FE0B-A572-379D-6675E17E5318}"/>
                </a:ext>
              </a:extLst>
            </p:cNvPr>
            <p:cNvSpPr txBox="1"/>
            <p:nvPr/>
          </p:nvSpPr>
          <p:spPr>
            <a:xfrm>
              <a:off x="9228456" y="3030736"/>
              <a:ext cx="1109344" cy="369244"/>
            </a:xfrm>
            <a:prstGeom prst="rect">
              <a:avLst/>
            </a:prstGeom>
            <a:solidFill>
              <a:srgbClr val="CBD7E3"/>
            </a:solidFill>
          </p:spPr>
          <p:txBody>
            <a:bodyPr wrap="square" rtlCol="0">
              <a:spAutoFit/>
            </a:bodyPr>
            <a:lstStyle/>
            <a:p>
              <a:r>
                <a:rPr kumimoji="1" lang="en-US" altLang="zh-CN" sz="1400" dirty="0"/>
                <a:t>Decoder</a:t>
              </a:r>
              <a:endParaRPr kumimoji="1" lang="zh-CN" altLang="en-US" sz="1400" dirty="0"/>
            </a:p>
          </p:txBody>
        </p:sp>
        <p:sp>
          <p:nvSpPr>
            <p:cNvPr id="71" name="文本框 70">
              <a:extLst>
                <a:ext uri="{FF2B5EF4-FFF2-40B4-BE49-F238E27FC236}">
                  <a16:creationId xmlns:a16="http://schemas.microsoft.com/office/drawing/2014/main" id="{41E2CE4C-27E5-CDB8-5B16-549E908B7CB9}"/>
                </a:ext>
              </a:extLst>
            </p:cNvPr>
            <p:cNvSpPr txBox="1"/>
            <p:nvPr/>
          </p:nvSpPr>
          <p:spPr>
            <a:xfrm>
              <a:off x="6137646" y="2048921"/>
              <a:ext cx="2508572" cy="369244"/>
            </a:xfrm>
            <a:prstGeom prst="rect">
              <a:avLst/>
            </a:prstGeom>
            <a:solidFill>
              <a:srgbClr val="F2F2F2"/>
            </a:solidFill>
          </p:spPr>
          <p:txBody>
            <a:bodyPr wrap="square" rtlCol="0">
              <a:spAutoFit/>
            </a:bodyPr>
            <a:lstStyle/>
            <a:p>
              <a:pPr algn="ctr"/>
              <a:r>
                <a:rPr kumimoji="1" lang="en-US" altLang="zh-CN" sz="1400" b="1" dirty="0"/>
                <a:t>Content hallucination</a:t>
              </a:r>
              <a:endParaRPr kumimoji="1" lang="zh-CN" altLang="en-US" sz="1400" b="1" dirty="0"/>
            </a:p>
          </p:txBody>
        </p:sp>
        <p:sp>
          <p:nvSpPr>
            <p:cNvPr id="72" name="文本框 71">
              <a:extLst>
                <a:ext uri="{FF2B5EF4-FFF2-40B4-BE49-F238E27FC236}">
                  <a16:creationId xmlns:a16="http://schemas.microsoft.com/office/drawing/2014/main" id="{1DC45C0B-81CF-C37E-5992-8DCE3AFBAFFD}"/>
                </a:ext>
              </a:extLst>
            </p:cNvPr>
            <p:cNvSpPr txBox="1"/>
            <p:nvPr/>
          </p:nvSpPr>
          <p:spPr>
            <a:xfrm rot="5400000">
              <a:off x="5738299" y="3062146"/>
              <a:ext cx="1588617" cy="406167"/>
            </a:xfrm>
            <a:prstGeom prst="rect">
              <a:avLst/>
            </a:prstGeom>
            <a:solidFill>
              <a:srgbClr val="6CB6E4"/>
            </a:solidFill>
          </p:spPr>
          <p:txBody>
            <a:bodyPr wrap="square" rtlCol="0">
              <a:spAutoFit/>
            </a:bodyPr>
            <a:lstStyle/>
            <a:p>
              <a:pPr algn="ctr"/>
              <a:r>
                <a:rPr kumimoji="1" lang="en-US" altLang="zh-CN" sz="1600" dirty="0"/>
                <a:t>TFTB</a:t>
              </a:r>
              <a:endParaRPr kumimoji="1" lang="zh-CN" altLang="en-US" sz="1600" dirty="0"/>
            </a:p>
          </p:txBody>
        </p:sp>
        <p:sp>
          <p:nvSpPr>
            <p:cNvPr id="73" name="文本框 72">
              <a:extLst>
                <a:ext uri="{FF2B5EF4-FFF2-40B4-BE49-F238E27FC236}">
                  <a16:creationId xmlns:a16="http://schemas.microsoft.com/office/drawing/2014/main" id="{3418F957-6C2D-E459-CC82-5B44B4294732}"/>
                </a:ext>
              </a:extLst>
            </p:cNvPr>
            <p:cNvSpPr txBox="1"/>
            <p:nvPr/>
          </p:nvSpPr>
          <p:spPr>
            <a:xfrm rot="5400000">
              <a:off x="6362822" y="3062147"/>
              <a:ext cx="1588617" cy="406167"/>
            </a:xfrm>
            <a:prstGeom prst="rect">
              <a:avLst/>
            </a:prstGeom>
            <a:solidFill>
              <a:srgbClr val="6CB6E4"/>
            </a:solidFill>
          </p:spPr>
          <p:txBody>
            <a:bodyPr wrap="square" rtlCol="0">
              <a:spAutoFit/>
            </a:bodyPr>
            <a:lstStyle/>
            <a:p>
              <a:pPr algn="ctr"/>
              <a:r>
                <a:rPr kumimoji="1" lang="en-US" altLang="zh-CN" sz="1600" dirty="0"/>
                <a:t>TFTB</a:t>
              </a:r>
              <a:endParaRPr kumimoji="1" lang="zh-CN" altLang="en-US" sz="1600" dirty="0"/>
            </a:p>
          </p:txBody>
        </p:sp>
        <p:sp>
          <p:nvSpPr>
            <p:cNvPr id="74" name="文本框 73">
              <a:extLst>
                <a:ext uri="{FF2B5EF4-FFF2-40B4-BE49-F238E27FC236}">
                  <a16:creationId xmlns:a16="http://schemas.microsoft.com/office/drawing/2014/main" id="{AC48FD33-3CDD-428D-B32C-C5E9639D5B84}"/>
                </a:ext>
              </a:extLst>
            </p:cNvPr>
            <p:cNvSpPr txBox="1"/>
            <p:nvPr/>
          </p:nvSpPr>
          <p:spPr>
            <a:xfrm rot="5400000">
              <a:off x="7501252" y="3048829"/>
              <a:ext cx="1588617" cy="406167"/>
            </a:xfrm>
            <a:prstGeom prst="rect">
              <a:avLst/>
            </a:prstGeom>
            <a:solidFill>
              <a:srgbClr val="6CB6E4"/>
            </a:solidFill>
          </p:spPr>
          <p:txBody>
            <a:bodyPr wrap="square" rtlCol="0">
              <a:spAutoFit/>
            </a:bodyPr>
            <a:lstStyle/>
            <a:p>
              <a:pPr algn="ctr"/>
              <a:r>
                <a:rPr kumimoji="1" lang="en-US" altLang="zh-CN" sz="1600" dirty="0"/>
                <a:t>TFTB</a:t>
              </a:r>
              <a:endParaRPr kumimoji="1" lang="zh-CN" altLang="en-US" sz="1600" dirty="0"/>
            </a:p>
          </p:txBody>
        </p:sp>
        <p:sp>
          <p:nvSpPr>
            <p:cNvPr id="75" name="文本框 74">
              <a:extLst>
                <a:ext uri="{FF2B5EF4-FFF2-40B4-BE49-F238E27FC236}">
                  <a16:creationId xmlns:a16="http://schemas.microsoft.com/office/drawing/2014/main" id="{9E1BC008-6006-5A3D-9DCF-29C882A47C70}"/>
                </a:ext>
              </a:extLst>
            </p:cNvPr>
            <p:cNvSpPr txBox="1"/>
            <p:nvPr/>
          </p:nvSpPr>
          <p:spPr>
            <a:xfrm>
              <a:off x="-14451" y="4420939"/>
              <a:ext cx="1960348" cy="369244"/>
            </a:xfrm>
            <a:prstGeom prst="rect">
              <a:avLst/>
            </a:prstGeom>
            <a:solidFill>
              <a:schemeClr val="bg1"/>
            </a:solidFill>
          </p:spPr>
          <p:txBody>
            <a:bodyPr wrap="square" rtlCol="0">
              <a:spAutoFit/>
            </a:bodyPr>
            <a:lstStyle/>
            <a:p>
              <a:pPr algn="ctr"/>
              <a:r>
                <a:rPr kumimoji="1" lang="en-US" altLang="zh-CN" sz="1400" dirty="0"/>
                <a:t>Non-local frames</a:t>
              </a:r>
              <a:endParaRPr kumimoji="1" lang="zh-CN" altLang="en-US" sz="1400" dirty="0"/>
            </a:p>
          </p:txBody>
        </p:sp>
        <p:sp>
          <p:nvSpPr>
            <p:cNvPr id="76" name="矩形 75">
              <a:extLst>
                <a:ext uri="{FF2B5EF4-FFF2-40B4-BE49-F238E27FC236}">
                  <a16:creationId xmlns:a16="http://schemas.microsoft.com/office/drawing/2014/main" id="{00975914-0464-93C6-C884-6574B173D215}"/>
                </a:ext>
              </a:extLst>
            </p:cNvPr>
            <p:cNvSpPr/>
            <p:nvPr/>
          </p:nvSpPr>
          <p:spPr>
            <a:xfrm>
              <a:off x="3517555" y="3528138"/>
              <a:ext cx="1938528" cy="16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400" dirty="0"/>
            </a:p>
          </p:txBody>
        </p:sp>
        <p:sp>
          <p:nvSpPr>
            <p:cNvPr id="77" name="矩形 76">
              <a:extLst>
                <a:ext uri="{FF2B5EF4-FFF2-40B4-BE49-F238E27FC236}">
                  <a16:creationId xmlns:a16="http://schemas.microsoft.com/office/drawing/2014/main" id="{7FD3AD92-AE9C-0981-9EE5-4FE2E57C948A}"/>
                </a:ext>
              </a:extLst>
            </p:cNvPr>
            <p:cNvSpPr/>
            <p:nvPr/>
          </p:nvSpPr>
          <p:spPr>
            <a:xfrm>
              <a:off x="3544453" y="4475030"/>
              <a:ext cx="1887972" cy="189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1400"/>
            </a:p>
          </p:txBody>
        </p:sp>
        <p:sp>
          <p:nvSpPr>
            <p:cNvPr id="78" name="文本框 77">
              <a:extLst>
                <a:ext uri="{FF2B5EF4-FFF2-40B4-BE49-F238E27FC236}">
                  <a16:creationId xmlns:a16="http://schemas.microsoft.com/office/drawing/2014/main" id="{C169EE30-3A84-24BC-5700-5436EAEB1263}"/>
                </a:ext>
              </a:extLst>
            </p:cNvPr>
            <p:cNvSpPr txBox="1"/>
            <p:nvPr/>
          </p:nvSpPr>
          <p:spPr>
            <a:xfrm>
              <a:off x="156098" y="2123447"/>
              <a:ext cx="1619249" cy="369244"/>
            </a:xfrm>
            <a:prstGeom prst="rect">
              <a:avLst/>
            </a:prstGeom>
            <a:solidFill>
              <a:schemeClr val="bg1"/>
            </a:solidFill>
          </p:spPr>
          <p:txBody>
            <a:bodyPr wrap="square" rtlCol="0">
              <a:spAutoFit/>
            </a:bodyPr>
            <a:lstStyle/>
            <a:p>
              <a:pPr algn="ctr"/>
              <a:r>
                <a:rPr kumimoji="1" lang="en-US" altLang="zh-CN" sz="1400" dirty="0"/>
                <a:t>Local frames</a:t>
              </a:r>
              <a:endParaRPr kumimoji="1" lang="zh-CN" altLang="en-US" sz="1400" dirty="0"/>
            </a:p>
          </p:txBody>
        </p:sp>
        <p:sp>
          <p:nvSpPr>
            <p:cNvPr id="79" name="文本框 78">
              <a:extLst>
                <a:ext uri="{FF2B5EF4-FFF2-40B4-BE49-F238E27FC236}">
                  <a16:creationId xmlns:a16="http://schemas.microsoft.com/office/drawing/2014/main" id="{C9CD873D-0253-19DC-7515-7A14BE23F9B7}"/>
                </a:ext>
              </a:extLst>
            </p:cNvPr>
            <p:cNvSpPr txBox="1"/>
            <p:nvPr/>
          </p:nvSpPr>
          <p:spPr>
            <a:xfrm>
              <a:off x="10510736" y="3743305"/>
              <a:ext cx="1735634" cy="332319"/>
            </a:xfrm>
            <a:prstGeom prst="rect">
              <a:avLst/>
            </a:prstGeom>
            <a:solidFill>
              <a:schemeClr val="bg1"/>
            </a:solidFill>
          </p:spPr>
          <p:txBody>
            <a:bodyPr wrap="square" rtlCol="0">
              <a:spAutoFit/>
            </a:bodyPr>
            <a:lstStyle/>
            <a:p>
              <a:pPr algn="ctr"/>
              <a:r>
                <a:rPr kumimoji="1" lang="en-US" altLang="zh-CN" sz="1200" dirty="0"/>
                <a:t>Inpainting frames</a:t>
              </a:r>
              <a:endParaRPr kumimoji="1" lang="zh-CN" altLang="en-US" sz="1200" dirty="0"/>
            </a:p>
          </p:txBody>
        </p:sp>
        <p:sp>
          <p:nvSpPr>
            <p:cNvPr id="80" name="文本框 79">
              <a:extLst>
                <a:ext uri="{FF2B5EF4-FFF2-40B4-BE49-F238E27FC236}">
                  <a16:creationId xmlns:a16="http://schemas.microsoft.com/office/drawing/2014/main" id="{87F28F94-FEF9-3213-F3F0-5222FBA11B2C}"/>
                </a:ext>
              </a:extLst>
            </p:cNvPr>
            <p:cNvSpPr txBox="1"/>
            <p:nvPr/>
          </p:nvSpPr>
          <p:spPr>
            <a:xfrm>
              <a:off x="3693554" y="3412125"/>
              <a:ext cx="1502357" cy="369244"/>
            </a:xfrm>
            <a:prstGeom prst="rect">
              <a:avLst/>
            </a:prstGeom>
            <a:noFill/>
          </p:spPr>
          <p:txBody>
            <a:bodyPr wrap="none" rtlCol="0">
              <a:spAutoFit/>
            </a:bodyPr>
            <a:lstStyle/>
            <a:p>
              <a:r>
                <a:rPr kumimoji="1" lang="en-US" altLang="zh-CN" sz="1400" i="1" dirty="0"/>
                <a:t>Local features</a:t>
              </a:r>
              <a:endParaRPr kumimoji="1" lang="zh-CN" altLang="en-US" sz="1400" i="1" dirty="0"/>
            </a:p>
          </p:txBody>
        </p:sp>
        <p:sp>
          <p:nvSpPr>
            <p:cNvPr id="81" name="文本框 80">
              <a:extLst>
                <a:ext uri="{FF2B5EF4-FFF2-40B4-BE49-F238E27FC236}">
                  <a16:creationId xmlns:a16="http://schemas.microsoft.com/office/drawing/2014/main" id="{2DEAB3C9-F6F9-AFDB-014F-2D636E58C7CE}"/>
                </a:ext>
              </a:extLst>
            </p:cNvPr>
            <p:cNvSpPr txBox="1"/>
            <p:nvPr/>
          </p:nvSpPr>
          <p:spPr>
            <a:xfrm>
              <a:off x="3449897" y="4365728"/>
              <a:ext cx="1958142" cy="369244"/>
            </a:xfrm>
            <a:prstGeom prst="rect">
              <a:avLst/>
            </a:prstGeom>
            <a:noFill/>
          </p:spPr>
          <p:txBody>
            <a:bodyPr wrap="none" rtlCol="0">
              <a:spAutoFit/>
            </a:bodyPr>
            <a:lstStyle/>
            <a:p>
              <a:r>
                <a:rPr kumimoji="1" lang="en-US" altLang="zh-CN" sz="1400" i="1" dirty="0"/>
                <a:t>Non-local features</a:t>
              </a:r>
              <a:endParaRPr kumimoji="1" lang="zh-CN" altLang="en-US" sz="1400" i="1" dirty="0"/>
            </a:p>
          </p:txBody>
        </p:sp>
      </p:grpSp>
      <p:grpSp>
        <p:nvGrpSpPr>
          <p:cNvPr id="6" name="组合 5">
            <a:extLst>
              <a:ext uri="{FF2B5EF4-FFF2-40B4-BE49-F238E27FC236}">
                <a16:creationId xmlns:a16="http://schemas.microsoft.com/office/drawing/2014/main" id="{27A22DBF-5645-94E8-8DF3-6244D9A6340C}"/>
              </a:ext>
            </a:extLst>
          </p:cNvPr>
          <p:cNvGrpSpPr/>
          <p:nvPr/>
        </p:nvGrpSpPr>
        <p:grpSpPr>
          <a:xfrm>
            <a:off x="2390654" y="3429000"/>
            <a:ext cx="5849854" cy="2513832"/>
            <a:chOff x="2390654" y="3429000"/>
            <a:chExt cx="5849854" cy="2513832"/>
          </a:xfrm>
          <a:solidFill>
            <a:schemeClr val="bg1">
              <a:alpha val="86935"/>
            </a:schemeClr>
          </a:solidFill>
        </p:grpSpPr>
        <p:sp>
          <p:nvSpPr>
            <p:cNvPr id="5" name="矩形 4">
              <a:extLst>
                <a:ext uri="{FF2B5EF4-FFF2-40B4-BE49-F238E27FC236}">
                  <a16:creationId xmlns:a16="http://schemas.microsoft.com/office/drawing/2014/main" id="{39E295DC-986C-8CB6-8D17-552DD72A8949}"/>
                </a:ext>
              </a:extLst>
            </p:cNvPr>
            <p:cNvSpPr/>
            <p:nvPr/>
          </p:nvSpPr>
          <p:spPr>
            <a:xfrm>
              <a:off x="2390654" y="3429000"/>
              <a:ext cx="5849853" cy="7659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2" name="矩形 81">
              <a:extLst>
                <a:ext uri="{FF2B5EF4-FFF2-40B4-BE49-F238E27FC236}">
                  <a16:creationId xmlns:a16="http://schemas.microsoft.com/office/drawing/2014/main" id="{868875F6-23FC-9C7B-26E9-6703B1564EBB}"/>
                </a:ext>
              </a:extLst>
            </p:cNvPr>
            <p:cNvSpPr/>
            <p:nvPr/>
          </p:nvSpPr>
          <p:spPr>
            <a:xfrm>
              <a:off x="3506684" y="4194939"/>
              <a:ext cx="4733824" cy="17478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sp>
        <p:nvSpPr>
          <p:cNvPr id="7" name="文本框 6">
            <a:extLst>
              <a:ext uri="{FF2B5EF4-FFF2-40B4-BE49-F238E27FC236}">
                <a16:creationId xmlns:a16="http://schemas.microsoft.com/office/drawing/2014/main" id="{ADC017D4-30D7-0D94-D034-070ECEA14935}"/>
              </a:ext>
            </a:extLst>
          </p:cNvPr>
          <p:cNvSpPr txBox="1"/>
          <p:nvPr/>
        </p:nvSpPr>
        <p:spPr>
          <a:xfrm>
            <a:off x="3461365" y="4170685"/>
            <a:ext cx="4773085" cy="954107"/>
          </a:xfrm>
          <a:prstGeom prst="rect">
            <a:avLst/>
          </a:prstGeom>
          <a:noFill/>
        </p:spPr>
        <p:txBody>
          <a:bodyPr wrap="square" rtlCol="0">
            <a:spAutoFit/>
          </a:bodyPr>
          <a:lstStyle/>
          <a:p>
            <a:pPr algn="ctr"/>
            <a:r>
              <a:rPr kumimoji="1" lang="en-US" altLang="zh-CN" sz="2800" i="1" dirty="0">
                <a:latin typeface="Calibri" panose="020F0502020204030204" pitchFamily="34" charset="0"/>
                <a:cs typeface="Calibri" panose="020F0502020204030204" pitchFamily="34" charset="0"/>
              </a:rPr>
              <a:t>With the help of transformer and flow guidance</a:t>
            </a:r>
            <a:endParaRPr kumimoji="1" lang="zh-CN" altLang="en-US" sz="2800" i="1" dirty="0">
              <a:latin typeface="Calibri" panose="020F0502020204030204" pitchFamily="34" charset="0"/>
              <a:cs typeface="Calibri" panose="020F0502020204030204" pitchFamily="34" charset="0"/>
            </a:endParaRPr>
          </a:p>
        </p:txBody>
      </p:sp>
      <p:grpSp>
        <p:nvGrpSpPr>
          <p:cNvPr id="83" name="组合 82">
            <a:extLst>
              <a:ext uri="{FF2B5EF4-FFF2-40B4-BE49-F238E27FC236}">
                <a16:creationId xmlns:a16="http://schemas.microsoft.com/office/drawing/2014/main" id="{3857E1E6-53D8-4FBC-33F0-7F07FE316349}"/>
              </a:ext>
            </a:extLst>
          </p:cNvPr>
          <p:cNvGrpSpPr/>
          <p:nvPr/>
        </p:nvGrpSpPr>
        <p:grpSpPr>
          <a:xfrm>
            <a:off x="-33274" y="6535369"/>
            <a:ext cx="12225274" cy="322630"/>
            <a:chOff x="-33274" y="6535369"/>
            <a:chExt cx="12225274" cy="322630"/>
          </a:xfrm>
        </p:grpSpPr>
        <p:sp>
          <p:nvSpPr>
            <p:cNvPr id="84" name="矩形 83">
              <a:extLst>
                <a:ext uri="{FF2B5EF4-FFF2-40B4-BE49-F238E27FC236}">
                  <a16:creationId xmlns:a16="http://schemas.microsoft.com/office/drawing/2014/main" id="{8020537A-4AE8-C254-6F16-7C5CB21E5A45}"/>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85" name="矩形 84">
              <a:extLst>
                <a:ext uri="{FF2B5EF4-FFF2-40B4-BE49-F238E27FC236}">
                  <a16:creationId xmlns:a16="http://schemas.microsoft.com/office/drawing/2014/main" id="{7CBEA026-52B5-9A89-D3AB-4B59B9AA9AFA}"/>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86" name="矩形 85">
              <a:extLst>
                <a:ext uri="{FF2B5EF4-FFF2-40B4-BE49-F238E27FC236}">
                  <a16:creationId xmlns:a16="http://schemas.microsoft.com/office/drawing/2014/main" id="{C1C253CA-9734-6E16-512C-FA40440F9017}"/>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5E4EA70A-B589-429B-B176-1ED00254BC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42009825"/>
      </p:ext>
    </p:extLst>
  </p:cSld>
  <p:clrMapOvr>
    <a:masterClrMapping/>
  </p:clrMapOvr>
  <mc:AlternateContent xmlns:mc="http://schemas.openxmlformats.org/markup-compatibility/2006">
    <mc:Choice xmlns:p14="http://schemas.microsoft.com/office/powerpoint/2010/main" Requires="p14">
      <p:transition spd="slow" p14:dur="2000" advTm="10413"/>
    </mc:Choice>
    <mc:Fallback>
      <p:transition spd="slow" advTm="10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Recap: Relationships between previous methods</a:t>
            </a:r>
            <a:endParaRPr lang="zh-CN" altLang="en-US" dirty="0">
              <a:solidFill>
                <a:schemeClr val="bg1"/>
              </a:solidFill>
              <a:latin typeface="等线" panose="02010600030101010101" pitchFamily="2" charset="-122"/>
              <a:ea typeface="等线" panose="02010600030101010101" pitchFamily="2" charset="-122"/>
            </a:endParaRPr>
          </a:p>
        </p:txBody>
      </p:sp>
      <p:sp>
        <p:nvSpPr>
          <p:cNvPr id="60" name="文本框 59">
            <a:extLst>
              <a:ext uri="{FF2B5EF4-FFF2-40B4-BE49-F238E27FC236}">
                <a16:creationId xmlns:a16="http://schemas.microsoft.com/office/drawing/2014/main" id="{64943DD0-0C54-1C6A-057C-ABB3C519BD30}"/>
              </a:ext>
            </a:extLst>
          </p:cNvPr>
          <p:cNvSpPr txBox="1"/>
          <p:nvPr/>
        </p:nvSpPr>
        <p:spPr>
          <a:xfrm>
            <a:off x="334820" y="908858"/>
            <a:ext cx="4288290" cy="584775"/>
          </a:xfrm>
          <a:prstGeom prst="rect">
            <a:avLst/>
          </a:prstGeom>
          <a:noFill/>
        </p:spPr>
        <p:txBody>
          <a:bodyPr wrap="none" rtlCol="0">
            <a:spAutoFit/>
          </a:bodyPr>
          <a:lstStyle/>
          <a:p>
            <a:r>
              <a:rPr kumimoji="1" lang="en-US" altLang="zh-CN" sz="3200" b="1" dirty="0">
                <a:latin typeface="Calibri" panose="020F0502020204030204" pitchFamily="34" charset="0"/>
                <a:cs typeface="Calibri" panose="020F0502020204030204" pitchFamily="34" charset="0"/>
              </a:rPr>
              <a:t>3. Flow-guided methods</a:t>
            </a:r>
            <a:endParaRPr kumimoji="1" lang="zh-CN" altLang="en-US" sz="3200" b="1" dirty="0">
              <a:latin typeface="Calibri" panose="020F0502020204030204" pitchFamily="34" charset="0"/>
              <a:cs typeface="Calibri" panose="020F0502020204030204" pitchFamily="34" charset="0"/>
            </a:endParaRPr>
          </a:p>
        </p:txBody>
      </p:sp>
      <p:grpSp>
        <p:nvGrpSpPr>
          <p:cNvPr id="38" name="组合 37">
            <a:extLst>
              <a:ext uri="{FF2B5EF4-FFF2-40B4-BE49-F238E27FC236}">
                <a16:creationId xmlns:a16="http://schemas.microsoft.com/office/drawing/2014/main" id="{2FD75972-CFEC-D0B5-F5E0-2BB43CF1F6D4}"/>
              </a:ext>
            </a:extLst>
          </p:cNvPr>
          <p:cNvGrpSpPr/>
          <p:nvPr/>
        </p:nvGrpSpPr>
        <p:grpSpPr>
          <a:xfrm>
            <a:off x="1181509" y="3639688"/>
            <a:ext cx="10203694" cy="846535"/>
            <a:chOff x="1620283" y="4310399"/>
            <a:chExt cx="6290836" cy="637200"/>
          </a:xfrm>
        </p:grpSpPr>
        <p:sp>
          <p:nvSpPr>
            <p:cNvPr id="39" name="矩形: 圆角 7">
              <a:extLst>
                <a:ext uri="{FF2B5EF4-FFF2-40B4-BE49-F238E27FC236}">
                  <a16:creationId xmlns:a16="http://schemas.microsoft.com/office/drawing/2014/main" id="{F5BAB088-3E75-6D41-1370-51A596103757}"/>
                </a:ext>
              </a:extLst>
            </p:cNvPr>
            <p:cNvSpPr/>
            <p:nvPr/>
          </p:nvSpPr>
          <p:spPr>
            <a:xfrm>
              <a:off x="2436916" y="4311805"/>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200" b="1">
                <a:solidFill>
                  <a:schemeClr val="tx1"/>
                </a:solidFill>
                <a:latin typeface="Calibri" panose="020F0502020204030204" pitchFamily="34" charset="0"/>
                <a:cs typeface="Calibri" panose="020F0502020204030204" pitchFamily="34" charset="0"/>
              </a:endParaRPr>
            </a:p>
          </p:txBody>
        </p:sp>
        <p:sp>
          <p:nvSpPr>
            <p:cNvPr id="40" name="矩形: 圆角 1">
              <a:extLst>
                <a:ext uri="{FF2B5EF4-FFF2-40B4-BE49-F238E27FC236}">
                  <a16:creationId xmlns:a16="http://schemas.microsoft.com/office/drawing/2014/main" id="{37F2107E-F97B-C678-B5D3-246BE7B09736}"/>
                </a:ext>
              </a:extLst>
            </p:cNvPr>
            <p:cNvSpPr/>
            <p:nvPr/>
          </p:nvSpPr>
          <p:spPr>
            <a:xfrm>
              <a:off x="5392008" y="4311805"/>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endParaRPr lang="zh-CN" altLang="en-US" sz="1100" b="1">
                <a:solidFill>
                  <a:schemeClr val="tx1"/>
                </a:solidFill>
                <a:latin typeface="Calibri" panose="020F0502020204030204" pitchFamily="34" charset="0"/>
                <a:cs typeface="Calibri" panose="020F0502020204030204" pitchFamily="34" charset="0"/>
              </a:endParaRPr>
            </a:p>
          </p:txBody>
        </p:sp>
        <p:sp>
          <p:nvSpPr>
            <p:cNvPr id="41" name="矩形 40">
              <a:extLst>
                <a:ext uri="{FF2B5EF4-FFF2-40B4-BE49-F238E27FC236}">
                  <a16:creationId xmlns:a16="http://schemas.microsoft.com/office/drawing/2014/main" id="{CF67AE69-552A-0B24-C2EC-E4910A59301C}"/>
                </a:ext>
              </a:extLst>
            </p:cNvPr>
            <p:cNvSpPr/>
            <p:nvPr/>
          </p:nvSpPr>
          <p:spPr>
            <a:xfrm>
              <a:off x="3889191" y="4310399"/>
              <a:ext cx="1598400" cy="637200"/>
            </a:xfrm>
            <a:prstGeom prst="rect">
              <a:avLst/>
            </a:prstGeom>
            <a:solidFill>
              <a:srgbClr val="FFD964"/>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latin typeface="Calibri" panose="020F0502020204030204" pitchFamily="34" charset="0"/>
                <a:cs typeface="Calibri" panose="020F0502020204030204" pitchFamily="34" charset="0"/>
              </a:endParaRPr>
            </a:p>
          </p:txBody>
        </p:sp>
        <p:cxnSp>
          <p:nvCxnSpPr>
            <p:cNvPr id="42" name="直线连接符 41">
              <a:extLst>
                <a:ext uri="{FF2B5EF4-FFF2-40B4-BE49-F238E27FC236}">
                  <a16:creationId xmlns:a16="http://schemas.microsoft.com/office/drawing/2014/main" id="{AE3B5795-ED24-1B30-71DC-68C9F071A11D}"/>
                </a:ext>
              </a:extLst>
            </p:cNvPr>
            <p:cNvCxnSpPr>
              <a:cxnSpLocks/>
            </p:cNvCxnSpPr>
            <p:nvPr/>
          </p:nvCxnSpPr>
          <p:spPr>
            <a:xfrm>
              <a:off x="38891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3" name="直线连接符 42">
              <a:extLst>
                <a:ext uri="{FF2B5EF4-FFF2-40B4-BE49-F238E27FC236}">
                  <a16:creationId xmlns:a16="http://schemas.microsoft.com/office/drawing/2014/main" id="{C2D95837-2B85-7956-E528-D4CD08EB1DB2}"/>
                </a:ext>
              </a:extLst>
            </p:cNvPr>
            <p:cNvCxnSpPr>
              <a:cxnSpLocks/>
            </p:cNvCxnSpPr>
            <p:nvPr/>
          </p:nvCxnSpPr>
          <p:spPr>
            <a:xfrm>
              <a:off x="5489391" y="4323099"/>
              <a:ext cx="0" cy="608400"/>
            </a:xfrm>
            <a:prstGeom prst="line">
              <a:avLst/>
            </a:pr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4" name="直线箭头连接符 43">
              <a:extLst>
                <a:ext uri="{FF2B5EF4-FFF2-40B4-BE49-F238E27FC236}">
                  <a16:creationId xmlns:a16="http://schemas.microsoft.com/office/drawing/2014/main" id="{47F185FD-4FB9-FDDD-2C03-A7F1AD91DA86}"/>
                </a:ext>
              </a:extLst>
            </p:cNvPr>
            <p:cNvCxnSpPr/>
            <p:nvPr/>
          </p:nvCxnSpPr>
          <p:spPr>
            <a:xfrm>
              <a:off x="2170216" y="4628069"/>
              <a:ext cx="266700"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45" name="文本框 44">
              <a:extLst>
                <a:ext uri="{FF2B5EF4-FFF2-40B4-BE49-F238E27FC236}">
                  <a16:creationId xmlns:a16="http://schemas.microsoft.com/office/drawing/2014/main" id="{869D9F0B-6115-AE18-4A9F-D8CE1EB3F903}"/>
                </a:ext>
              </a:extLst>
            </p:cNvPr>
            <p:cNvSpPr txBox="1"/>
            <p:nvPr/>
          </p:nvSpPr>
          <p:spPr>
            <a:xfrm>
              <a:off x="1620283" y="4450996"/>
              <a:ext cx="523993"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sp>
          <p:nvSpPr>
            <p:cNvPr id="46" name="文本框 45">
              <a:extLst>
                <a:ext uri="{FF2B5EF4-FFF2-40B4-BE49-F238E27FC236}">
                  <a16:creationId xmlns:a16="http://schemas.microsoft.com/office/drawing/2014/main" id="{E36288E8-2274-095F-D089-B306D9184CB0}"/>
                </a:ext>
              </a:extLst>
            </p:cNvPr>
            <p:cNvSpPr txBox="1"/>
            <p:nvPr/>
          </p:nvSpPr>
          <p:spPr>
            <a:xfrm>
              <a:off x="2429444" y="4462034"/>
              <a:ext cx="1414306" cy="324335"/>
            </a:xfrm>
            <a:prstGeom prst="rect">
              <a:avLst/>
            </a:prstGeom>
            <a:noFill/>
          </p:spPr>
          <p:txBody>
            <a:bodyPr wrap="square" rtlCol="0">
              <a:spAutoFit/>
            </a:bodyPr>
            <a:lstStyle/>
            <a:p>
              <a:pPr algn="ctr"/>
              <a:r>
                <a:rPr lang="en-US" altLang="zh-CN" sz="2200" dirty="0">
                  <a:solidFill>
                    <a:schemeClr val="tx1"/>
                  </a:solidFill>
                  <a:latin typeface="Calibri" panose="020F0502020204030204" pitchFamily="34" charset="0"/>
                  <a:cs typeface="Calibri" panose="020F0502020204030204" pitchFamily="34" charset="0"/>
                </a:rPr>
                <a:t>Flow completion</a:t>
              </a:r>
              <a:endParaRPr lang="zh-CN" altLang="en-US" sz="2200" dirty="0">
                <a:solidFill>
                  <a:schemeClr val="tx1"/>
                </a:solidFill>
                <a:latin typeface="Calibri" panose="020F0502020204030204" pitchFamily="34" charset="0"/>
                <a:cs typeface="Calibri" panose="020F0502020204030204" pitchFamily="34" charset="0"/>
              </a:endParaRPr>
            </a:p>
          </p:txBody>
        </p:sp>
        <p:sp>
          <p:nvSpPr>
            <p:cNvPr id="59" name="文本框 58">
              <a:extLst>
                <a:ext uri="{FF2B5EF4-FFF2-40B4-BE49-F238E27FC236}">
                  <a16:creationId xmlns:a16="http://schemas.microsoft.com/office/drawing/2014/main" id="{FBBD4717-B772-6DF6-1460-E42D10998F5A}"/>
                </a:ext>
              </a:extLst>
            </p:cNvPr>
            <p:cNvSpPr txBox="1"/>
            <p:nvPr/>
          </p:nvSpPr>
          <p:spPr>
            <a:xfrm>
              <a:off x="3951011" y="4335132"/>
              <a:ext cx="1396482" cy="579170"/>
            </a:xfrm>
            <a:prstGeom prst="rect">
              <a:avLst/>
            </a:prstGeom>
            <a:noFill/>
          </p:spPr>
          <p:txBody>
            <a:bodyPr wrap="square" rtlCol="0">
              <a:spAutoFit/>
            </a:bodyPr>
            <a:lstStyle/>
            <a:p>
              <a:pPr lvl="0" algn="ctr"/>
              <a:r>
                <a:rPr lang="en-US" altLang="zh-CN" sz="2200" b="1" i="1" dirty="0">
                  <a:solidFill>
                    <a:prstClr val="black"/>
                  </a:solidFill>
                  <a:latin typeface="Calibri" panose="020F0502020204030204" pitchFamily="34" charset="0"/>
                  <a:cs typeface="Calibri" panose="020F0502020204030204" pitchFamily="34" charset="0"/>
                </a:rPr>
                <a:t>Feature</a:t>
              </a:r>
            </a:p>
            <a:p>
              <a:pPr lvl="0" algn="ctr"/>
              <a:r>
                <a:rPr lang="en-US" altLang="zh-CN" sz="2200" dirty="0">
                  <a:latin typeface="Calibri" panose="020F0502020204030204" pitchFamily="34" charset="0"/>
                  <a:cs typeface="Calibri" panose="020F0502020204030204" pitchFamily="34" charset="0"/>
                </a:rPr>
                <a:t>propagation</a:t>
              </a:r>
              <a:endParaRPr lang="zh-CN" altLang="en-US" sz="2200" dirty="0">
                <a:solidFill>
                  <a:prstClr val="black"/>
                </a:solidFill>
                <a:latin typeface="Calibri" panose="020F0502020204030204" pitchFamily="34" charset="0"/>
                <a:cs typeface="Calibri" panose="020F0502020204030204" pitchFamily="34" charset="0"/>
              </a:endParaRPr>
            </a:p>
          </p:txBody>
        </p:sp>
        <p:sp>
          <p:nvSpPr>
            <p:cNvPr id="82" name="文本框 81">
              <a:extLst>
                <a:ext uri="{FF2B5EF4-FFF2-40B4-BE49-F238E27FC236}">
                  <a16:creationId xmlns:a16="http://schemas.microsoft.com/office/drawing/2014/main" id="{2A6E9871-907B-2D8B-3FBE-ED995B65308C}"/>
                </a:ext>
              </a:extLst>
            </p:cNvPr>
            <p:cNvSpPr txBox="1"/>
            <p:nvPr/>
          </p:nvSpPr>
          <p:spPr>
            <a:xfrm>
              <a:off x="5726092" y="4335131"/>
              <a:ext cx="1023435" cy="579170"/>
            </a:xfrm>
            <a:prstGeom prst="rect">
              <a:avLst/>
            </a:prstGeom>
            <a:noFill/>
          </p:spPr>
          <p:txBody>
            <a:bodyPr wrap="none" rtlCol="0">
              <a:spAutoFit/>
            </a:bodyPr>
            <a:lstStyle/>
            <a:p>
              <a:pPr algn="ctr"/>
              <a:r>
                <a:rPr lang="en-US" altLang="zh-CN" sz="2200" dirty="0">
                  <a:latin typeface="Calibri" panose="020F0502020204030204" pitchFamily="34" charset="0"/>
                  <a:cs typeface="Calibri" panose="020F0502020204030204" pitchFamily="34" charset="0"/>
                </a:rPr>
                <a:t>Content</a:t>
              </a:r>
            </a:p>
            <a:p>
              <a:pPr algn="ctr"/>
              <a:r>
                <a:rPr lang="en-US" altLang="zh-CN" sz="2200" dirty="0">
                  <a:latin typeface="Calibri" panose="020F0502020204030204" pitchFamily="34" charset="0"/>
                  <a:cs typeface="Calibri" panose="020F0502020204030204" pitchFamily="34" charset="0"/>
                </a:rPr>
                <a:t>hallucination</a:t>
              </a:r>
              <a:endParaRPr lang="en-US" altLang="zh-CN" sz="2200" b="1" i="1" dirty="0">
                <a:solidFill>
                  <a:prstClr val="black"/>
                </a:solidFill>
                <a:latin typeface="Calibri" panose="020F0502020204030204" pitchFamily="34" charset="0"/>
                <a:cs typeface="Calibri" panose="020F0502020204030204" pitchFamily="34" charset="0"/>
              </a:endParaRPr>
            </a:p>
          </p:txBody>
        </p:sp>
        <p:cxnSp>
          <p:nvCxnSpPr>
            <p:cNvPr id="83" name="直接箭头连接符 42">
              <a:extLst>
                <a:ext uri="{FF2B5EF4-FFF2-40B4-BE49-F238E27FC236}">
                  <a16:creationId xmlns:a16="http://schemas.microsoft.com/office/drawing/2014/main" id="{5181C351-BCE6-DB83-F69C-90BDEDA50DE0}"/>
                </a:ext>
              </a:extLst>
            </p:cNvPr>
            <p:cNvCxnSpPr>
              <a:cxnSpLocks/>
              <a:stCxn id="40" idx="3"/>
              <a:endCxn id="84" idx="1"/>
            </p:cNvCxnSpPr>
            <p:nvPr/>
          </p:nvCxnSpPr>
          <p:spPr>
            <a:xfrm>
              <a:off x="6989828" y="4629702"/>
              <a:ext cx="255973" cy="2869"/>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84" name="文本框 83">
              <a:extLst>
                <a:ext uri="{FF2B5EF4-FFF2-40B4-BE49-F238E27FC236}">
                  <a16:creationId xmlns:a16="http://schemas.microsoft.com/office/drawing/2014/main" id="{C63A6A32-E42F-73F7-4E35-79A3C0C62DC2}"/>
                </a:ext>
              </a:extLst>
            </p:cNvPr>
            <p:cNvSpPr txBox="1"/>
            <p:nvPr/>
          </p:nvSpPr>
          <p:spPr>
            <a:xfrm>
              <a:off x="7245801" y="4458821"/>
              <a:ext cx="665318" cy="347502"/>
            </a:xfrm>
            <a:prstGeom prst="rect">
              <a:avLst/>
            </a:prstGeom>
            <a:noFill/>
          </p:spPr>
          <p:txBody>
            <a:bodyPr wrap="none" rtlCol="0">
              <a:spAutoFit/>
            </a:bodyPr>
            <a:lstStyle/>
            <a:p>
              <a:r>
                <a:rPr lang="en-US" altLang="zh-CN" sz="2400" dirty="0">
                  <a:latin typeface="Calibri" panose="020F0502020204030204" pitchFamily="34" charset="0"/>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sp>
        <p:nvSpPr>
          <p:cNvPr id="85" name="文本框 84">
            <a:extLst>
              <a:ext uri="{FF2B5EF4-FFF2-40B4-BE49-F238E27FC236}">
                <a16:creationId xmlns:a16="http://schemas.microsoft.com/office/drawing/2014/main" id="{03E1EAD7-D7B8-00BA-7F31-FC3163079529}"/>
              </a:ext>
            </a:extLst>
          </p:cNvPr>
          <p:cNvSpPr txBox="1"/>
          <p:nvPr/>
        </p:nvSpPr>
        <p:spPr>
          <a:xfrm>
            <a:off x="1472798" y="4997719"/>
            <a:ext cx="9246403" cy="954107"/>
          </a:xfrm>
          <a:prstGeom prst="rect">
            <a:avLst/>
          </a:prstGeom>
          <a:noFill/>
        </p:spPr>
        <p:txBody>
          <a:bodyPr wrap="square">
            <a:spAutoFit/>
          </a:bodyPr>
          <a:lstStyle/>
          <a:p>
            <a:pPr algn="ctr"/>
            <a:r>
              <a:rPr lang="en-US" altLang="zh-CN" sz="2800" b="0" i="0" u="none" strike="noStrike" baseline="0" dirty="0">
                <a:latin typeface="Calibri" panose="020F0502020204030204" pitchFamily="34" charset="0"/>
                <a:cs typeface="Calibri" panose="020F0502020204030204" pitchFamily="34" charset="0"/>
              </a:rPr>
              <a:t>We simulate corresponding stages in flow-guided methods to design three modules that can be </a:t>
            </a:r>
            <a:r>
              <a:rPr lang="en-US" altLang="zh-CN" sz="2800" b="1" i="0" u="none" strike="noStrike" baseline="0" dirty="0">
                <a:solidFill>
                  <a:srgbClr val="FF0000"/>
                </a:solidFill>
                <a:latin typeface="Calibri" panose="020F0502020204030204" pitchFamily="34" charset="0"/>
                <a:cs typeface="Calibri" panose="020F0502020204030204" pitchFamily="34" charset="0"/>
              </a:rPr>
              <a:t>end-to-end</a:t>
            </a:r>
            <a:r>
              <a:rPr lang="en-US" altLang="zh-CN" sz="2800" b="1" i="0" u="none" strike="noStrike" baseline="0" dirty="0">
                <a:latin typeface="Calibri" panose="020F0502020204030204" pitchFamily="34" charset="0"/>
                <a:cs typeface="Calibri" panose="020F0502020204030204" pitchFamily="34" charset="0"/>
              </a:rPr>
              <a:t> </a:t>
            </a:r>
            <a:r>
              <a:rPr lang="en-US" altLang="zh-CN" sz="2800" b="0" i="0" u="none" strike="noStrike" baseline="0" dirty="0">
                <a:latin typeface="Calibri" panose="020F0502020204030204" pitchFamily="34" charset="0"/>
                <a:cs typeface="Calibri" panose="020F0502020204030204" pitchFamily="34" charset="0"/>
              </a:rPr>
              <a:t>optimized.</a:t>
            </a:r>
          </a:p>
        </p:txBody>
      </p:sp>
      <p:grpSp>
        <p:nvGrpSpPr>
          <p:cNvPr id="86" name="组合 85">
            <a:extLst>
              <a:ext uri="{FF2B5EF4-FFF2-40B4-BE49-F238E27FC236}">
                <a16:creationId xmlns:a16="http://schemas.microsoft.com/office/drawing/2014/main" id="{B994CB6F-5464-90AA-225B-77774F12EE88}"/>
              </a:ext>
            </a:extLst>
          </p:cNvPr>
          <p:cNvGrpSpPr/>
          <p:nvPr/>
        </p:nvGrpSpPr>
        <p:grpSpPr>
          <a:xfrm>
            <a:off x="1103976" y="2043621"/>
            <a:ext cx="10343238" cy="850178"/>
            <a:chOff x="2194203" y="1811190"/>
            <a:chExt cx="7735047" cy="635794"/>
          </a:xfrm>
        </p:grpSpPr>
        <p:sp>
          <p:nvSpPr>
            <p:cNvPr id="87" name="矩形: 圆角 6">
              <a:extLst>
                <a:ext uri="{FF2B5EF4-FFF2-40B4-BE49-F238E27FC236}">
                  <a16:creationId xmlns:a16="http://schemas.microsoft.com/office/drawing/2014/main" id="{5A190E76-73A7-C56C-637D-149DF821F5F2}"/>
                </a:ext>
              </a:extLst>
            </p:cNvPr>
            <p:cNvSpPr/>
            <p:nvPr/>
          </p:nvSpPr>
          <p:spPr>
            <a:xfrm>
              <a:off x="5175704" y="1811190"/>
              <a:ext cx="1597820" cy="635794"/>
            </a:xfrm>
            <a:prstGeom prst="roundRect">
              <a:avLst/>
            </a:prstGeom>
            <a:solidFill>
              <a:srgbClr val="FFD965"/>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b="1" i="1" dirty="0">
                  <a:solidFill>
                    <a:schemeClr val="tx1"/>
                  </a:solidFill>
                  <a:latin typeface="Calibri" panose="020F0502020204030204" pitchFamily="34" charset="0"/>
                  <a:ea typeface="微软雅黑" panose="020B0503020204020204" pitchFamily="34" charset="-122"/>
                  <a:cs typeface="Calibri" panose="020F0502020204030204" pitchFamily="34" charset="0"/>
                </a:rPr>
                <a:t>Pixel</a:t>
              </a:r>
              <a:r>
                <a:rPr lang="en-US" altLang="zh-CN" sz="2200" b="1" dirty="0">
                  <a:solidFill>
                    <a:schemeClr val="tx1"/>
                  </a:solidFill>
                  <a:latin typeface="Calibri" panose="020F0502020204030204" pitchFamily="34" charset="0"/>
                  <a:ea typeface="微软雅黑" panose="020B0503020204020204" pitchFamily="34" charset="-122"/>
                  <a:cs typeface="Calibri" panose="020F0502020204030204" pitchFamily="34" charset="0"/>
                </a:rPr>
                <a:t> </a:t>
              </a: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propagation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88" name="矩形: 圆角 7">
              <a:extLst>
                <a:ext uri="{FF2B5EF4-FFF2-40B4-BE49-F238E27FC236}">
                  <a16:creationId xmlns:a16="http://schemas.microsoft.com/office/drawing/2014/main" id="{B9DF343A-888E-0FAE-793F-3A4D3FC425B0}"/>
                </a:ext>
              </a:extLst>
            </p:cNvPr>
            <p:cNvSpPr/>
            <p:nvPr/>
          </p:nvSpPr>
          <p:spPr>
            <a:xfrm>
              <a:off x="3184979" y="1811190"/>
              <a:ext cx="1597820" cy="635794"/>
            </a:xfrm>
            <a:prstGeom prst="roundRect">
              <a:avLst/>
            </a:prstGeom>
            <a:solidFill>
              <a:srgbClr val="EF887C"/>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Flow completion</a:t>
              </a:r>
              <a:endParaRPr lang="zh-CN" altLang="en-US" sz="2200" dirty="0">
                <a:solidFill>
                  <a:schemeClr val="tx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89" name="矩形: 圆角 1">
              <a:extLst>
                <a:ext uri="{FF2B5EF4-FFF2-40B4-BE49-F238E27FC236}">
                  <a16:creationId xmlns:a16="http://schemas.microsoft.com/office/drawing/2014/main" id="{9B56DF12-BEE8-45D8-46D5-B4DF489B0BD1}"/>
                </a:ext>
              </a:extLst>
            </p:cNvPr>
            <p:cNvSpPr/>
            <p:nvPr/>
          </p:nvSpPr>
          <p:spPr>
            <a:xfrm>
              <a:off x="7202411" y="1811190"/>
              <a:ext cx="1597820" cy="635794"/>
            </a:xfrm>
            <a:prstGeom prst="roundRect">
              <a:avLst/>
            </a:prstGeom>
            <a:solidFill>
              <a:srgbClr val="6DB5E4"/>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lstStyle/>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Content</a:t>
              </a:r>
            </a:p>
            <a:p>
              <a:pPr algn="ctr"/>
              <a:r>
                <a:rPr lang="en-US" altLang="zh-CN" sz="2200" dirty="0">
                  <a:solidFill>
                    <a:schemeClr val="tx1"/>
                  </a:solidFill>
                  <a:latin typeface="Calibri" panose="020F0502020204030204" pitchFamily="34" charset="0"/>
                  <a:ea typeface="微软雅黑" panose="020B0503020204020204" pitchFamily="34" charset="-122"/>
                  <a:cs typeface="Calibri" panose="020F0502020204030204" pitchFamily="34" charset="0"/>
                </a:rPr>
                <a:t>hallucination</a:t>
              </a:r>
            </a:p>
          </p:txBody>
        </p:sp>
        <p:sp>
          <p:nvSpPr>
            <p:cNvPr id="90" name="文本框 89">
              <a:extLst>
                <a:ext uri="{FF2B5EF4-FFF2-40B4-BE49-F238E27FC236}">
                  <a16:creationId xmlns:a16="http://schemas.microsoft.com/office/drawing/2014/main" id="{E7EECD9C-5338-B54C-67DB-1CC226ECAADE}"/>
                </a:ext>
              </a:extLst>
            </p:cNvPr>
            <p:cNvSpPr txBox="1"/>
            <p:nvPr/>
          </p:nvSpPr>
          <p:spPr>
            <a:xfrm>
              <a:off x="2194203" y="1957416"/>
              <a:ext cx="653577"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Input</a:t>
              </a:r>
              <a:endParaRPr kumimoji="1" lang="zh-CN" altLang="en-US" sz="2400" dirty="0">
                <a:latin typeface="Calibri" panose="020F0502020204030204" pitchFamily="34" charset="0"/>
                <a:cs typeface="Calibri" panose="020F0502020204030204" pitchFamily="34" charset="0"/>
              </a:endParaRPr>
            </a:p>
          </p:txBody>
        </p:sp>
        <p:cxnSp>
          <p:nvCxnSpPr>
            <p:cNvPr id="91" name="直接箭头连接符 15">
              <a:extLst>
                <a:ext uri="{FF2B5EF4-FFF2-40B4-BE49-F238E27FC236}">
                  <a16:creationId xmlns:a16="http://schemas.microsoft.com/office/drawing/2014/main" id="{40C251EB-2AD8-F9E9-14E2-66CBB3D63EB8}"/>
                </a:ext>
              </a:extLst>
            </p:cNvPr>
            <p:cNvCxnSpPr>
              <a:stCxn id="88" idx="3"/>
              <a:endCxn id="87" idx="1"/>
            </p:cNvCxnSpPr>
            <p:nvPr/>
          </p:nvCxnSpPr>
          <p:spPr>
            <a:xfrm>
              <a:off x="4782799" y="2129087"/>
              <a:ext cx="392905"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92" name="直接箭头连接符 19">
              <a:extLst>
                <a:ext uri="{FF2B5EF4-FFF2-40B4-BE49-F238E27FC236}">
                  <a16:creationId xmlns:a16="http://schemas.microsoft.com/office/drawing/2014/main" id="{B9E5DE2E-288B-2D1F-0B35-CEC2C3CA5002}"/>
                </a:ext>
              </a:extLst>
            </p:cNvPr>
            <p:cNvCxnSpPr>
              <a:stCxn id="87" idx="3"/>
              <a:endCxn id="89" idx="1"/>
            </p:cNvCxnSpPr>
            <p:nvPr/>
          </p:nvCxnSpPr>
          <p:spPr>
            <a:xfrm>
              <a:off x="6773524" y="2129087"/>
              <a:ext cx="428887"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93" name="直接箭头连接符 22">
              <a:extLst>
                <a:ext uri="{FF2B5EF4-FFF2-40B4-BE49-F238E27FC236}">
                  <a16:creationId xmlns:a16="http://schemas.microsoft.com/office/drawing/2014/main" id="{D612190E-14FE-569D-7B1A-887FD5509C5E}"/>
                </a:ext>
              </a:extLst>
            </p:cNvPr>
            <p:cNvCxnSpPr>
              <a:stCxn id="90" idx="3"/>
              <a:endCxn id="88" idx="1"/>
            </p:cNvCxnSpPr>
            <p:nvPr/>
          </p:nvCxnSpPr>
          <p:spPr>
            <a:xfrm flipV="1">
              <a:off x="2847780" y="2129087"/>
              <a:ext cx="337199" cy="954"/>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直接箭头连接符 40">
              <a:extLst>
                <a:ext uri="{FF2B5EF4-FFF2-40B4-BE49-F238E27FC236}">
                  <a16:creationId xmlns:a16="http://schemas.microsoft.com/office/drawing/2014/main" id="{3AD9684C-5D09-55CD-6CFA-537F21EDC5B5}"/>
                </a:ext>
              </a:extLst>
            </p:cNvPr>
            <p:cNvCxnSpPr/>
            <p:nvPr/>
          </p:nvCxnSpPr>
          <p:spPr>
            <a:xfrm>
              <a:off x="8800231" y="2144972"/>
              <a:ext cx="300404" cy="0"/>
            </a:xfrm>
            <a:prstGeom prst="straightConnector1">
              <a:avLst/>
            </a:prstGeom>
            <a:ln w="2540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95" name="文本框 94">
              <a:extLst>
                <a:ext uri="{FF2B5EF4-FFF2-40B4-BE49-F238E27FC236}">
                  <a16:creationId xmlns:a16="http://schemas.microsoft.com/office/drawing/2014/main" id="{66D830D9-00FF-4FE2-6F44-3D444FC95886}"/>
                </a:ext>
              </a:extLst>
            </p:cNvPr>
            <p:cNvSpPr txBox="1"/>
            <p:nvPr/>
          </p:nvSpPr>
          <p:spPr>
            <a:xfrm>
              <a:off x="9122229" y="1960306"/>
              <a:ext cx="807021" cy="345250"/>
            </a:xfrm>
            <a:prstGeom prst="rect">
              <a:avLst/>
            </a:prstGeom>
            <a:noFill/>
          </p:spPr>
          <p:txBody>
            <a:bodyPr wrap="none" rtlCol="0">
              <a:spAutoFit/>
            </a:bodyPr>
            <a:lstStyle/>
            <a:p>
              <a:r>
                <a:rPr kumimoji="1" lang="en-US" altLang="zh-CN" sz="2400" dirty="0">
                  <a:latin typeface="Calibri" panose="020F0502020204030204" pitchFamily="34" charset="0"/>
                  <a:ea typeface="微软雅黑" panose="020B0503020204020204" pitchFamily="34" charset="-122"/>
                  <a:cs typeface="Calibri" panose="020F0502020204030204" pitchFamily="34" charset="0"/>
                </a:rPr>
                <a:t>Output</a:t>
              </a:r>
              <a:endParaRPr kumimoji="1" lang="zh-CN" altLang="en-US" sz="2400" dirty="0">
                <a:latin typeface="Calibri" panose="020F0502020204030204" pitchFamily="34" charset="0"/>
                <a:cs typeface="Calibri" panose="020F0502020204030204" pitchFamily="34" charset="0"/>
              </a:endParaRPr>
            </a:p>
          </p:txBody>
        </p:sp>
      </p:grpSp>
      <p:grpSp>
        <p:nvGrpSpPr>
          <p:cNvPr id="96" name="组合 95">
            <a:extLst>
              <a:ext uri="{FF2B5EF4-FFF2-40B4-BE49-F238E27FC236}">
                <a16:creationId xmlns:a16="http://schemas.microsoft.com/office/drawing/2014/main" id="{8C311254-822C-D64D-C7A3-691EFA758920}"/>
              </a:ext>
            </a:extLst>
          </p:cNvPr>
          <p:cNvGrpSpPr/>
          <p:nvPr/>
        </p:nvGrpSpPr>
        <p:grpSpPr>
          <a:xfrm>
            <a:off x="-33274" y="6535369"/>
            <a:ext cx="12225274" cy="322630"/>
            <a:chOff x="-33274" y="6535369"/>
            <a:chExt cx="12225274" cy="322630"/>
          </a:xfrm>
        </p:grpSpPr>
        <p:sp>
          <p:nvSpPr>
            <p:cNvPr id="97" name="矩形 96">
              <a:extLst>
                <a:ext uri="{FF2B5EF4-FFF2-40B4-BE49-F238E27FC236}">
                  <a16:creationId xmlns:a16="http://schemas.microsoft.com/office/drawing/2014/main" id="{2E47EC31-ABD3-8031-54D8-79ED869E93E1}"/>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98" name="矩形 97">
              <a:extLst>
                <a:ext uri="{FF2B5EF4-FFF2-40B4-BE49-F238E27FC236}">
                  <a16:creationId xmlns:a16="http://schemas.microsoft.com/office/drawing/2014/main" id="{4DC9D2FA-9E9B-AB75-8F83-84D8770B2BCF}"/>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99" name="矩形 98">
              <a:extLst>
                <a:ext uri="{FF2B5EF4-FFF2-40B4-BE49-F238E27FC236}">
                  <a16:creationId xmlns:a16="http://schemas.microsoft.com/office/drawing/2014/main" id="{C7D390B8-D6F7-F0EC-D245-85162932407E}"/>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pic>
        <p:nvPicPr>
          <p:cNvPr id="2" name="音频 1">
            <a:hlinkClick r:id="" action="ppaction://media"/>
            <a:extLst>
              <a:ext uri="{FF2B5EF4-FFF2-40B4-BE49-F238E27FC236}">
                <a16:creationId xmlns:a16="http://schemas.microsoft.com/office/drawing/2014/main" id="{71F6FDFE-1AF5-46CF-9EA6-5162B08BE8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00486086"/>
      </p:ext>
    </p:extLst>
  </p:cSld>
  <p:clrMapOvr>
    <a:masterClrMapping/>
  </p:clrMapOvr>
  <mc:AlternateContent xmlns:mc="http://schemas.openxmlformats.org/markup-compatibility/2006">
    <mc:Choice xmlns:p14="http://schemas.microsoft.com/office/powerpoint/2010/main" Requires="p14">
      <p:transition spd="slow" p14:dur="2000" advTm="16472"/>
    </mc:Choice>
    <mc:Fallback>
      <p:transition spd="slow" advTm="16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1">
            <a:extLst>
              <a:ext uri="{FF2B5EF4-FFF2-40B4-BE49-F238E27FC236}">
                <a16:creationId xmlns:a16="http://schemas.microsoft.com/office/drawing/2014/main" id="{1CBDEE50-E306-41D5-98CE-A06DF277F610}"/>
              </a:ext>
            </a:extLst>
          </p:cNvPr>
          <p:cNvSpPr>
            <a:spLocks noGrp="1"/>
          </p:cNvSpPr>
          <p:nvPr>
            <p:ph type="title" idx="4294967295"/>
          </p:nvPr>
        </p:nvSpPr>
        <p:spPr>
          <a:xfrm>
            <a:off x="660400" y="26858"/>
            <a:ext cx="10515600" cy="1325563"/>
          </a:xfrm>
        </p:spPr>
        <p:txBody>
          <a:bodyPr/>
          <a:lstStyle/>
          <a:p>
            <a:pPr algn="ctr"/>
            <a:r>
              <a:rPr lang="en-US" altLang="zh-CN" b="1" i="1" dirty="0">
                <a:solidFill>
                  <a:schemeClr val="bg1"/>
                </a:solidFill>
                <a:latin typeface="+mn-ea"/>
                <a:ea typeface="+mn-ea"/>
              </a:rPr>
              <a:t>Thank you</a:t>
            </a:r>
            <a:endParaRPr lang="zh-CN" altLang="en-US" b="1" i="1" dirty="0">
              <a:solidFill>
                <a:schemeClr val="bg1"/>
              </a:solidFill>
              <a:latin typeface="+mn-ea"/>
              <a:ea typeface="+mn-ea"/>
            </a:endParaRPr>
          </a:p>
        </p:txBody>
      </p:sp>
      <p:pic>
        <p:nvPicPr>
          <p:cNvPr id="6" name="图片 5">
            <a:extLst>
              <a:ext uri="{FF2B5EF4-FFF2-40B4-BE49-F238E27FC236}">
                <a16:creationId xmlns:a16="http://schemas.microsoft.com/office/drawing/2014/main" id="{1076CC23-0B26-4D93-A3F1-2CCE51AE19CC}"/>
              </a:ext>
            </a:extLst>
          </p:cNvPr>
          <p:cNvPicPr>
            <a:picLocks noChangeAspect="1"/>
          </p:cNvPicPr>
          <p:nvPr/>
        </p:nvPicPr>
        <p:blipFill>
          <a:blip r:embed="rId5"/>
          <a:stretch>
            <a:fillRect/>
          </a:stretch>
        </p:blipFill>
        <p:spPr>
          <a:xfrm>
            <a:off x="3814829" y="1334708"/>
            <a:ext cx="4562338" cy="4562338"/>
          </a:xfrm>
          <a:prstGeom prst="rect">
            <a:avLst/>
          </a:prstGeom>
        </p:spPr>
      </p:pic>
      <p:sp>
        <p:nvSpPr>
          <p:cNvPr id="7" name="标题 2">
            <a:extLst>
              <a:ext uri="{FF2B5EF4-FFF2-40B4-BE49-F238E27FC236}">
                <a16:creationId xmlns:a16="http://schemas.microsoft.com/office/drawing/2014/main" id="{78CF7664-BD01-47E1-938C-FD1554E5AB4F}"/>
              </a:ext>
            </a:extLst>
          </p:cNvPr>
          <p:cNvSpPr txBox="1">
            <a:spLocks/>
          </p:cNvSpPr>
          <p:nvPr/>
        </p:nvSpPr>
        <p:spPr>
          <a:xfrm>
            <a:off x="186417" y="730121"/>
            <a:ext cx="11819164" cy="622300"/>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b="1" dirty="0">
                <a:latin typeface="等线" panose="02010600030101010101" pitchFamily="2" charset="-122"/>
                <a:ea typeface="等线" panose="02010600030101010101" pitchFamily="2" charset="-122"/>
              </a:rPr>
              <a:t>Thank you</a:t>
            </a:r>
            <a:endParaRPr lang="zh-CN" altLang="en-US" b="1" dirty="0">
              <a:latin typeface="等线" panose="02010600030101010101" pitchFamily="2" charset="-122"/>
              <a:ea typeface="等线" panose="02010600030101010101" pitchFamily="2" charset="-122"/>
            </a:endParaRPr>
          </a:p>
        </p:txBody>
      </p:sp>
      <p:sp>
        <p:nvSpPr>
          <p:cNvPr id="2" name="文本框 1">
            <a:extLst>
              <a:ext uri="{FF2B5EF4-FFF2-40B4-BE49-F238E27FC236}">
                <a16:creationId xmlns:a16="http://schemas.microsoft.com/office/drawing/2014/main" id="{EEAC3E92-FE66-486D-A057-DC8D37C7011B}"/>
              </a:ext>
            </a:extLst>
          </p:cNvPr>
          <p:cNvSpPr txBox="1"/>
          <p:nvPr/>
        </p:nvSpPr>
        <p:spPr>
          <a:xfrm>
            <a:off x="629341" y="5897046"/>
            <a:ext cx="10933313" cy="430887"/>
          </a:xfrm>
          <a:prstGeom prst="rect">
            <a:avLst/>
          </a:prstGeom>
          <a:noFill/>
        </p:spPr>
        <p:txBody>
          <a:bodyPr wrap="none" rtlCol="0">
            <a:spAutoFit/>
          </a:bodyPr>
          <a:lstStyle/>
          <a:p>
            <a:pPr algn="ctr"/>
            <a:r>
              <a:rPr lang="en-US" altLang="zh-CN" sz="2200" i="1" dirty="0">
                <a:latin typeface="Calibri" panose="020F0502020204030204" pitchFamily="34" charset="0"/>
                <a:cs typeface="Calibri" panose="020F0502020204030204" pitchFamily="34" charset="0"/>
              </a:rPr>
              <a:t>Code &amp; demo are available at: </a:t>
            </a:r>
            <a:r>
              <a:rPr kumimoji="1" lang="zh-CN" altLang="en-US" sz="2200" b="1" i="1" dirty="0">
                <a:latin typeface="Calibri" panose="020F0502020204030204" pitchFamily="34" charset="0"/>
                <a:cs typeface="Calibri" panose="020F0502020204030204" pitchFamily="34" charset="0"/>
              </a:rPr>
              <a:t> </a:t>
            </a:r>
            <a:r>
              <a:rPr kumimoji="1" lang="en" altLang="zh-CN" sz="2200" b="1" dirty="0">
                <a:solidFill>
                  <a:srgbClr val="0070C0"/>
                </a:solidFill>
                <a:latin typeface="Calibri" panose="020F0502020204030204" pitchFamily="34" charset="0"/>
                <a:cs typeface="Calibri" panose="020F0502020204030204" pitchFamily="34" charset="0"/>
                <a:hlinkClick r:id="rId6"/>
              </a:rPr>
              <a:t>https://github.com/MCG-NKU/E2FGVI</a:t>
            </a:r>
            <a:r>
              <a:rPr kumimoji="1" lang="en" altLang="zh-CN" sz="2200" b="1" dirty="0">
                <a:solidFill>
                  <a:srgbClr val="0070C0"/>
                </a:solidFill>
                <a:latin typeface="Calibri" panose="020F0502020204030204" pitchFamily="34" charset="0"/>
                <a:cs typeface="Calibri" panose="020F0502020204030204" pitchFamily="34" charset="0"/>
              </a:rPr>
              <a:t> </a:t>
            </a:r>
            <a:r>
              <a:rPr kumimoji="1" lang="en" altLang="zh-CN" sz="2200" b="1" dirty="0">
                <a:latin typeface="Calibri" panose="020F0502020204030204" pitchFamily="34" charset="0"/>
                <a:cs typeface="Calibri" panose="020F0502020204030204" pitchFamily="34" charset="0"/>
              </a:rPr>
              <a:t>(</a:t>
            </a:r>
            <a:r>
              <a:rPr kumimoji="1" lang="en-US" altLang="zh-CN" sz="2200" b="1" i="1" dirty="0">
                <a:latin typeface="Calibri" panose="020F0502020204030204" pitchFamily="34" charset="0"/>
                <a:cs typeface="Calibri" panose="020F0502020204030204" pitchFamily="34" charset="0"/>
              </a:rPr>
              <a:t>or scan the </a:t>
            </a:r>
            <a:r>
              <a:rPr kumimoji="1" lang="en-US" altLang="zh-CN" sz="2200" b="1" i="1" dirty="0" err="1">
                <a:latin typeface="Calibri" panose="020F0502020204030204" pitchFamily="34" charset="0"/>
                <a:cs typeface="Calibri" panose="020F0502020204030204" pitchFamily="34" charset="0"/>
              </a:rPr>
              <a:t>QRCode</a:t>
            </a:r>
            <a:r>
              <a:rPr kumimoji="1" lang="en" altLang="zh-CN" sz="2200" b="1" dirty="0">
                <a:latin typeface="Calibri" panose="020F0502020204030204" pitchFamily="34" charset="0"/>
                <a:cs typeface="Calibri" panose="020F0502020204030204" pitchFamily="34" charset="0"/>
              </a:rPr>
              <a:t>)</a:t>
            </a:r>
            <a:r>
              <a:rPr lang="en-US" altLang="zh-CN" sz="2200" dirty="0">
                <a:latin typeface="Calibri" panose="020F0502020204030204" pitchFamily="34" charset="0"/>
                <a:cs typeface="Calibri" panose="020F0502020204030204" pitchFamily="34" charset="0"/>
              </a:rPr>
              <a:t> </a:t>
            </a:r>
            <a:endParaRPr lang="zh-CN" altLang="en-US" sz="2200" dirty="0">
              <a:latin typeface="Calibri" panose="020F0502020204030204" pitchFamily="34" charset="0"/>
              <a:cs typeface="Calibri" panose="020F0502020204030204" pitchFamily="34" charset="0"/>
            </a:endParaRPr>
          </a:p>
        </p:txBody>
      </p:sp>
      <p:pic>
        <p:nvPicPr>
          <p:cNvPr id="3" name="音频 2">
            <a:hlinkClick r:id="" action="ppaction://media"/>
            <a:extLst>
              <a:ext uri="{FF2B5EF4-FFF2-40B4-BE49-F238E27FC236}">
                <a16:creationId xmlns:a16="http://schemas.microsoft.com/office/drawing/2014/main" id="{E763D3AB-8353-4B1A-9B90-6FAD2ABCD57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39857283"/>
      </p:ext>
    </p:extLst>
  </p:cSld>
  <p:clrMapOvr>
    <a:masterClrMapping/>
  </p:clrMapOvr>
  <mc:AlternateContent xmlns:mc="http://schemas.openxmlformats.org/markup-compatibility/2006">
    <mc:Choice xmlns:p14="http://schemas.microsoft.com/office/powerpoint/2010/main" Requires="p14">
      <p:transition spd="slow" p14:dur="2000" advTm="9436"/>
    </mc:Choice>
    <mc:Fallback>
      <p:transition spd="slow" advTm="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61D1ABAA-1304-4F55-ACA3-71A7B0781361}"/>
              </a:ext>
            </a:extLst>
          </p:cNvPr>
          <p:cNvSpPr/>
          <p:nvPr/>
        </p:nvSpPr>
        <p:spPr>
          <a:xfrm>
            <a:off x="0" y="1"/>
            <a:ext cx="12192000" cy="849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chemeClr val="tx1"/>
              </a:solidFill>
            </a:endParaRPr>
          </a:p>
        </p:txBody>
      </p:sp>
      <p:sp>
        <p:nvSpPr>
          <p:cNvPr id="3" name="标题 2">
            <a:extLst>
              <a:ext uri="{FF2B5EF4-FFF2-40B4-BE49-F238E27FC236}">
                <a16:creationId xmlns:a16="http://schemas.microsoft.com/office/drawing/2014/main" id="{358827BD-F845-411F-8E08-A94D7E6988A6}"/>
              </a:ext>
            </a:extLst>
          </p:cNvPr>
          <p:cNvSpPr>
            <a:spLocks noGrp="1"/>
          </p:cNvSpPr>
          <p:nvPr>
            <p:ph type="title" idx="4294967295"/>
          </p:nvPr>
        </p:nvSpPr>
        <p:spPr>
          <a:xfrm>
            <a:off x="201386" y="112487"/>
            <a:ext cx="11819164" cy="622300"/>
          </a:xfrm>
        </p:spPr>
        <p:txBody>
          <a:bodyPr>
            <a:normAutofit fontScale="90000"/>
          </a:bodyPr>
          <a:lstStyle/>
          <a:p>
            <a:r>
              <a:rPr lang="en-US" altLang="zh-CN" dirty="0">
                <a:solidFill>
                  <a:schemeClr val="bg1"/>
                </a:solidFill>
                <a:latin typeface="等线" panose="02010600030101010101" pitchFamily="2" charset="-122"/>
                <a:ea typeface="等线" panose="02010600030101010101" pitchFamily="2" charset="-122"/>
              </a:rPr>
              <a:t>The DEVIL is in the details</a:t>
            </a:r>
            <a:endParaRPr lang="zh-CN" altLang="en-US" dirty="0">
              <a:solidFill>
                <a:schemeClr val="bg1"/>
              </a:solidFill>
              <a:latin typeface="等线" panose="02010600030101010101" pitchFamily="2" charset="-122"/>
              <a:ea typeface="等线" panose="02010600030101010101" pitchFamily="2" charset="-122"/>
            </a:endParaRPr>
          </a:p>
        </p:txBody>
      </p:sp>
      <p:grpSp>
        <p:nvGrpSpPr>
          <p:cNvPr id="5" name="组合 4">
            <a:extLst>
              <a:ext uri="{FF2B5EF4-FFF2-40B4-BE49-F238E27FC236}">
                <a16:creationId xmlns:a16="http://schemas.microsoft.com/office/drawing/2014/main" id="{04A2C122-84EB-F3D1-8929-F5D7AED3D44C}"/>
              </a:ext>
            </a:extLst>
          </p:cNvPr>
          <p:cNvGrpSpPr/>
          <p:nvPr/>
        </p:nvGrpSpPr>
        <p:grpSpPr>
          <a:xfrm>
            <a:off x="-33274" y="6535369"/>
            <a:ext cx="12225274" cy="322630"/>
            <a:chOff x="-33274" y="6535369"/>
            <a:chExt cx="12225274" cy="322630"/>
          </a:xfrm>
        </p:grpSpPr>
        <p:sp>
          <p:nvSpPr>
            <p:cNvPr id="6" name="矩形 5">
              <a:extLst>
                <a:ext uri="{FF2B5EF4-FFF2-40B4-BE49-F238E27FC236}">
                  <a16:creationId xmlns:a16="http://schemas.microsoft.com/office/drawing/2014/main" id="{E10BFCB4-0CFC-61C6-52C3-6352E7683670}"/>
                </a:ext>
              </a:extLst>
            </p:cNvPr>
            <p:cNvSpPr/>
            <p:nvPr/>
          </p:nvSpPr>
          <p:spPr>
            <a:xfrm>
              <a:off x="0" y="6550221"/>
              <a:ext cx="12192000" cy="30777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sz="1400" dirty="0">
                <a:solidFill>
                  <a:schemeClr val="bg1"/>
                </a:solidFill>
              </a:endParaRPr>
            </a:p>
          </p:txBody>
        </p:sp>
        <p:sp>
          <p:nvSpPr>
            <p:cNvPr id="7" name="矩形 6">
              <a:extLst>
                <a:ext uri="{FF2B5EF4-FFF2-40B4-BE49-F238E27FC236}">
                  <a16:creationId xmlns:a16="http://schemas.microsoft.com/office/drawing/2014/main" id="{8A60D426-87CD-2562-25EE-B85ABFB78FA7}"/>
                </a:ext>
              </a:extLst>
            </p:cNvPr>
            <p:cNvSpPr/>
            <p:nvPr/>
          </p:nvSpPr>
          <p:spPr>
            <a:xfrm>
              <a:off x="-33274" y="6535369"/>
              <a:ext cx="3809056" cy="307777"/>
            </a:xfrm>
            <a:prstGeom prst="rect">
              <a:avLst/>
            </a:prstGeom>
          </p:spPr>
          <p:txBody>
            <a:bodyPr wrap="none">
              <a:spAutoFit/>
            </a:bodyPr>
            <a:lstStyle/>
            <a:p>
              <a:pPr algn="ctr"/>
              <a:r>
                <a:rPr lang="zh-CN" altLang="en-US" sz="1400" dirty="0">
                  <a:solidFill>
                    <a:schemeClr val="bg1"/>
                  </a:solidFill>
                </a:rPr>
                <a:t>南开大学媒体计算实验室</a:t>
              </a:r>
              <a:r>
                <a:rPr lang="en-US" altLang="zh-CN" sz="1400" dirty="0">
                  <a:solidFill>
                    <a:schemeClr val="bg1"/>
                  </a:solidFill>
                </a:rPr>
                <a:t>, http://</a:t>
              </a:r>
              <a:r>
                <a:rPr lang="en-US" altLang="zh-CN" sz="1400" dirty="0" err="1">
                  <a:solidFill>
                    <a:schemeClr val="bg1"/>
                  </a:solidFill>
                </a:rPr>
                <a:t>mmcheng.net</a:t>
              </a:r>
              <a:endParaRPr lang="zh-CN" altLang="en-US" sz="1400" dirty="0">
                <a:solidFill>
                  <a:schemeClr val="bg1"/>
                </a:solidFill>
              </a:endParaRPr>
            </a:p>
          </p:txBody>
        </p:sp>
        <p:sp>
          <p:nvSpPr>
            <p:cNvPr id="8" name="矩形 7">
              <a:extLst>
                <a:ext uri="{FF2B5EF4-FFF2-40B4-BE49-F238E27FC236}">
                  <a16:creationId xmlns:a16="http://schemas.microsoft.com/office/drawing/2014/main" id="{078C4478-2D6C-7287-CA21-B9F938FEBA5A}"/>
                </a:ext>
              </a:extLst>
            </p:cNvPr>
            <p:cNvSpPr/>
            <p:nvPr/>
          </p:nvSpPr>
          <p:spPr>
            <a:xfrm>
              <a:off x="6579176" y="6550221"/>
              <a:ext cx="5612435" cy="307777"/>
            </a:xfrm>
            <a:prstGeom prst="rect">
              <a:avLst/>
            </a:prstGeom>
          </p:spPr>
          <p:txBody>
            <a:bodyPr wrap="none">
              <a:spAutoFit/>
            </a:bodyPr>
            <a:lstStyle/>
            <a:p>
              <a:pPr algn="ctr"/>
              <a:r>
                <a:rPr lang="en-US" altLang="zh-CN" sz="1400" dirty="0">
                  <a:solidFill>
                    <a:schemeClr val="bg1"/>
                  </a:solidFill>
                </a:rPr>
                <a:t>Towards An End-to-End Framework for Flow-Guided Video Inpainting</a:t>
              </a:r>
              <a:endParaRPr lang="zh-CN" altLang="en-US" sz="1400" dirty="0">
                <a:solidFill>
                  <a:schemeClr val="bg1"/>
                </a:solidFill>
              </a:endParaRPr>
            </a:p>
          </p:txBody>
        </p:sp>
      </p:grpSp>
    </p:spTree>
    <p:extLst>
      <p:ext uri="{BB962C8B-B14F-4D97-AF65-F5344CB8AC3E}">
        <p14:creationId xmlns:p14="http://schemas.microsoft.com/office/powerpoint/2010/main" val="40822421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6.9"/>
</p:tagLst>
</file>

<file path=ppt/tags/tag2.xml><?xml version="1.0" encoding="utf-8"?>
<p:tagLst xmlns:a="http://schemas.openxmlformats.org/drawingml/2006/main" xmlns:r="http://schemas.openxmlformats.org/officeDocument/2006/relationships" xmlns:p="http://schemas.openxmlformats.org/presentationml/2006/main">
  <p:tag name="TIMING" val="|8.3"/>
</p:tagLst>
</file>

<file path=ppt/tags/tag3.xml><?xml version="1.0" encoding="utf-8"?>
<p:tagLst xmlns:a="http://schemas.openxmlformats.org/drawingml/2006/main" xmlns:r="http://schemas.openxmlformats.org/officeDocument/2006/relationships" xmlns:p="http://schemas.openxmlformats.org/presentationml/2006/main">
  <p:tag name="TIMING" val="|4.2"/>
</p:tagLst>
</file>

<file path=ppt/tags/tag4.xml><?xml version="1.0" encoding="utf-8"?>
<p:tagLst xmlns:a="http://schemas.openxmlformats.org/drawingml/2006/main" xmlns:r="http://schemas.openxmlformats.org/officeDocument/2006/relationships" xmlns:p="http://schemas.openxmlformats.org/presentationml/2006/main">
  <p:tag name="TIMING" val="|29.2|22.5"/>
</p:tagLst>
</file>

<file path=ppt/tags/tag5.xml><?xml version="1.0" encoding="utf-8"?>
<p:tagLst xmlns:a="http://schemas.openxmlformats.org/drawingml/2006/main" xmlns:r="http://schemas.openxmlformats.org/officeDocument/2006/relationships" xmlns:p="http://schemas.openxmlformats.org/presentationml/2006/main">
  <p:tag name="TIMING" val="|11.2|22|12.5|13.5|11.1"/>
</p:tagLst>
</file>

<file path=ppt/tags/tag6.xml><?xml version="1.0" encoding="utf-8"?>
<p:tagLst xmlns:a="http://schemas.openxmlformats.org/drawingml/2006/main" xmlns:r="http://schemas.openxmlformats.org/officeDocument/2006/relationships" xmlns:p="http://schemas.openxmlformats.org/presentationml/2006/main">
  <p:tag name="TIMING" val="|10.4|13.3"/>
</p:tagLst>
</file>

<file path=ppt/tags/tag7.xml><?xml version="1.0" encoding="utf-8"?>
<p:tagLst xmlns:a="http://schemas.openxmlformats.org/drawingml/2006/main" xmlns:r="http://schemas.openxmlformats.org/officeDocument/2006/relationships" xmlns:p="http://schemas.openxmlformats.org/presentationml/2006/main">
  <p:tag name="TIMING" val="|7.4"/>
</p:tagLst>
</file>

<file path=ppt/tags/tag8.xml><?xml version="1.0" encoding="utf-8"?>
<p:tagLst xmlns:a="http://schemas.openxmlformats.org/drawingml/2006/main" xmlns:r="http://schemas.openxmlformats.org/officeDocument/2006/relationships" xmlns:p="http://schemas.openxmlformats.org/presentationml/2006/main">
  <p:tag name="TIMING" val="|17.2|22.6"/>
</p:tagLst>
</file>

<file path=ppt/tags/tag9.xml><?xml version="1.0" encoding="utf-8"?>
<p:tagLst xmlns:a="http://schemas.openxmlformats.org/drawingml/2006/main" xmlns:r="http://schemas.openxmlformats.org/officeDocument/2006/relationships" xmlns:p="http://schemas.openxmlformats.org/presentationml/2006/main">
  <p:tag name="TIMING" val="|49.5"/>
</p:tagLst>
</file>

<file path=ppt/tags/tag10.xml><?xml version="1.0" encoding="utf-8"?>
<p:tagLst xmlns:a="http://schemas.openxmlformats.org/drawingml/2006/main" xmlns:r="http://schemas.openxmlformats.org/officeDocument/2006/relationships" xmlns:p="http://schemas.openxmlformats.org/presentationml/2006/main">
  <p:tag name="TIMING" val="|4.1"/>
</p:tagLst>
</file>

<file path=ppt/tags/tag11.xml><?xml version="1.0" encoding="utf-8"?>
<p:tagLst xmlns:a="http://schemas.openxmlformats.org/drawingml/2006/main" xmlns:r="http://schemas.openxmlformats.org/officeDocument/2006/relationships" xmlns:p="http://schemas.openxmlformats.org/presentationml/2006/main">
  <p:tag name="TIMING" val="|15.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6505</TotalTime>
  <Words>4104</Words>
  <Application>Microsoft Office PowerPoint</Application>
  <PresentationFormat>宽屏</PresentationFormat>
  <Paragraphs>591</Paragraphs>
  <Slides>36</Slides>
  <Notes>36</Notes>
  <HiddenSlides>1</HiddenSlides>
  <MMClips>60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36</vt:i4>
      </vt:variant>
    </vt:vector>
  </HeadingPairs>
  <TitlesOfParts>
    <vt:vector size="42" baseType="lpstr">
      <vt:lpstr>等线</vt:lpstr>
      <vt:lpstr>等线 Light</vt:lpstr>
      <vt:lpstr>Arial</vt:lpstr>
      <vt:lpstr>Calibri</vt:lpstr>
      <vt:lpstr>Cambria Math</vt:lpstr>
      <vt:lpstr>Office 主题​​</vt:lpstr>
      <vt:lpstr>Towards An End-to-End Framework for Flow-Guided Video Inpainting</vt:lpstr>
      <vt:lpstr>Background</vt:lpstr>
      <vt:lpstr>Background</vt:lpstr>
      <vt:lpstr>PowerPoint 演示文稿</vt:lpstr>
      <vt:lpstr>Background</vt:lpstr>
      <vt:lpstr>Motivation</vt:lpstr>
      <vt:lpstr>Motivation</vt:lpstr>
      <vt:lpstr>Motivation</vt:lpstr>
      <vt:lpstr>Method: Overview</vt:lpstr>
      <vt:lpstr>Method: Overview</vt:lpstr>
      <vt:lpstr>Method: Overview</vt:lpstr>
      <vt:lpstr>Method: Overview</vt:lpstr>
      <vt:lpstr>Method: Overview</vt:lpstr>
      <vt:lpstr>Method: End-to-end flow completion</vt:lpstr>
      <vt:lpstr>Method: Flow-guided feature propagation</vt:lpstr>
      <vt:lpstr>Method: Flow-guided feature propagation</vt:lpstr>
      <vt:lpstr>Method: Temporal focal transformer</vt:lpstr>
      <vt:lpstr>Method: Temporal focal transformer</vt:lpstr>
      <vt:lpstr>Quantitative results</vt:lpstr>
      <vt:lpstr>Quantitative results</vt:lpstr>
      <vt:lpstr>Qualitative results</vt:lpstr>
      <vt:lpstr>Qualitative results</vt:lpstr>
      <vt:lpstr>Qualitative results</vt:lpstr>
      <vt:lpstr>Qualitative results</vt:lpstr>
      <vt:lpstr>Qualitative results</vt:lpstr>
      <vt:lpstr>User study</vt:lpstr>
      <vt:lpstr>Ablation study: Flow completion</vt:lpstr>
      <vt:lpstr>Ablation study: Feature propagation</vt:lpstr>
      <vt:lpstr>Ablation study: Temporal focal transformer</vt:lpstr>
      <vt:lpstr>Failure cases</vt:lpstr>
      <vt:lpstr>Failure cases</vt:lpstr>
      <vt:lpstr>Recap: Relationships between previous methods</vt:lpstr>
      <vt:lpstr>Recap: Relationships between previous methods</vt:lpstr>
      <vt:lpstr>Recap: Relationships between previous methods</vt:lpstr>
      <vt:lpstr>Thank you</vt:lpstr>
      <vt:lpstr>The DEVIL is in the details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Towards An End-to-End Framework for Flow-Guided Video Inpainting</dc:title>
  <dc:creator>李震</dc:creator>
  <cp:lastModifiedBy>MingMing</cp:lastModifiedBy>
  <cp:revision>451</cp:revision>
  <cp:lastPrinted>2022-06-01T14:17:36Z</cp:lastPrinted>
  <dcterms:created xsi:type="dcterms:W3CDTF">2022-05-29T10:23:14Z</dcterms:created>
  <dcterms:modified xsi:type="dcterms:W3CDTF">2023-01-06T09:44:41Z</dcterms:modified>
</cp:coreProperties>
</file>