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6" r:id="rId2"/>
  </p:sldMasterIdLst>
  <p:notesMasterIdLst>
    <p:notesMasterId r:id="rId21"/>
  </p:notesMasterIdLst>
  <p:handoutMasterIdLst>
    <p:handoutMasterId r:id="rId22"/>
  </p:handoutMasterIdLst>
  <p:sldIdLst>
    <p:sldId id="439" r:id="rId3"/>
    <p:sldId id="2192" r:id="rId4"/>
    <p:sldId id="2195" r:id="rId5"/>
    <p:sldId id="448" r:id="rId6"/>
    <p:sldId id="449" r:id="rId7"/>
    <p:sldId id="450" r:id="rId8"/>
    <p:sldId id="1925" r:id="rId9"/>
    <p:sldId id="455" r:id="rId10"/>
    <p:sldId id="1926" r:id="rId11"/>
    <p:sldId id="1929" r:id="rId12"/>
    <p:sldId id="1857" r:id="rId13"/>
    <p:sldId id="1928" r:id="rId14"/>
    <p:sldId id="1948" r:id="rId15"/>
    <p:sldId id="1949" r:id="rId16"/>
    <p:sldId id="1956" r:id="rId17"/>
    <p:sldId id="2239" r:id="rId18"/>
    <p:sldId id="2176" r:id="rId19"/>
    <p:sldId id="224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sh"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D2D2F4"/>
    <a:srgbClr val="FFFFFF"/>
    <a:srgbClr val="984378"/>
    <a:srgbClr val="54C3F4"/>
    <a:srgbClr val="22304B"/>
    <a:srgbClr val="C77FAC"/>
    <a:srgbClr val="0062AC"/>
    <a:srgbClr val="ED6C00"/>
    <a:srgbClr val="E2287E"/>
    <a:srgbClr val="2CA7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96" autoAdjust="0"/>
    <p:restoredTop sz="60935" autoAdjust="0"/>
  </p:normalViewPr>
  <p:slideViewPr>
    <p:cSldViewPr snapToGrid="0">
      <p:cViewPr varScale="1">
        <p:scale>
          <a:sx n="82" d="100"/>
          <a:sy n="82" d="100"/>
        </p:scale>
        <p:origin x="56" y="884"/>
      </p:cViewPr>
      <p:guideLst/>
    </p:cSldViewPr>
  </p:slideViewPr>
  <p:outlineViewPr>
    <p:cViewPr>
      <p:scale>
        <a:sx n="33" d="100"/>
        <a:sy n="33" d="100"/>
      </p:scale>
      <p:origin x="0" y="-11914"/>
    </p:cViewPr>
  </p:outlineViewPr>
  <p:notesTextViewPr>
    <p:cViewPr>
      <p:scale>
        <a:sx n="3" d="2"/>
        <a:sy n="3" d="2"/>
      </p:scale>
      <p:origin x="0" y="0"/>
    </p:cViewPr>
  </p:notesTextViewPr>
  <p:sorterViewPr>
    <p:cViewPr>
      <p:scale>
        <a:sx n="200" d="100"/>
        <a:sy n="200" d="100"/>
      </p:scale>
      <p:origin x="0" y="0"/>
    </p:cViewPr>
  </p:sorterViewPr>
  <p:notesViewPr>
    <p:cSldViewPr snapToGrid="0">
      <p:cViewPr varScale="1">
        <p:scale>
          <a:sx n="78" d="100"/>
          <a:sy n="78" d="100"/>
        </p:scale>
        <p:origin x="2772" y="3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ResNet_50</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anchor="ctr" anchorCtr="1"/>
              <a:lstStyle/>
              <a:p>
                <a:pPr>
                  <a:defRPr lang="zh-CN" sz="24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Sheet1!$B$1:$D$1</c:f>
              <c:strCache>
                <c:ptCount val="3"/>
                <c:pt idx="0">
                  <c:v>AP</c:v>
                </c:pt>
                <c:pt idx="1">
                  <c:v>AP (M)</c:v>
                </c:pt>
                <c:pt idx="2">
                  <c:v>AP (L)</c:v>
                </c:pt>
              </c:strCache>
            </c:strRef>
          </c:cat>
          <c:val>
            <c:numRef>
              <c:f>Sheet1!$B$2:$D$2</c:f>
              <c:numCache>
                <c:formatCode>General</c:formatCode>
                <c:ptCount val="3"/>
                <c:pt idx="0">
                  <c:v>0.72399999999999998</c:v>
                </c:pt>
                <c:pt idx="1">
                  <c:v>0.69699999999999995</c:v>
                </c:pt>
                <c:pt idx="2">
                  <c:v>0.76500000000000001</c:v>
                </c:pt>
              </c:numCache>
            </c:numRef>
          </c:val>
          <c:extLst>
            <c:ext xmlns:c16="http://schemas.microsoft.com/office/drawing/2014/chart" uri="{C3380CC4-5D6E-409C-BE32-E72D297353CC}">
              <c16:uniqueId val="{00000000-8E09-4749-BC7A-89F233AEA941}"/>
            </c:ext>
          </c:extLst>
        </c:ser>
        <c:ser>
          <c:idx val="1"/>
          <c:order val="1"/>
          <c:tx>
            <c:strRef>
              <c:f>Sheet1!$A$3</c:f>
              <c:strCache>
                <c:ptCount val="1"/>
                <c:pt idx="0">
                  <c:v>Res2Net_50</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anchor="ctr" anchorCtr="1"/>
              <a:lstStyle/>
              <a:p>
                <a:pPr>
                  <a:defRPr lang="zh-CN" sz="24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Sheet1!$B$1:$D$1</c:f>
              <c:strCache>
                <c:ptCount val="3"/>
                <c:pt idx="0">
                  <c:v>AP</c:v>
                </c:pt>
                <c:pt idx="1">
                  <c:v>AP (M)</c:v>
                </c:pt>
                <c:pt idx="2">
                  <c:v>AP (L)</c:v>
                </c:pt>
              </c:strCache>
            </c:strRef>
          </c:cat>
          <c:val>
            <c:numRef>
              <c:f>Sheet1!$B$3:$D$3</c:f>
              <c:numCache>
                <c:formatCode>General</c:formatCode>
                <c:ptCount val="3"/>
                <c:pt idx="0">
                  <c:v>0.73699999999999999</c:v>
                </c:pt>
                <c:pt idx="1">
                  <c:v>0.70799999999999996</c:v>
                </c:pt>
                <c:pt idx="2">
                  <c:v>0.78200000000000003</c:v>
                </c:pt>
              </c:numCache>
            </c:numRef>
          </c:val>
          <c:extLst>
            <c:ext xmlns:c16="http://schemas.microsoft.com/office/drawing/2014/chart" uri="{C3380CC4-5D6E-409C-BE32-E72D297353CC}">
              <c16:uniqueId val="{00000001-8E09-4749-BC7A-89F233AEA941}"/>
            </c:ext>
          </c:extLst>
        </c:ser>
        <c:ser>
          <c:idx val="2"/>
          <c:order val="2"/>
          <c:tx>
            <c:strRef>
              <c:f>Sheet1!$A$4</c:f>
              <c:strCache>
                <c:ptCount val="1"/>
                <c:pt idx="0">
                  <c:v>Res2Net_v1b_50</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anchor="ctr" anchorCtr="1"/>
              <a:lstStyle/>
              <a:p>
                <a:pPr>
                  <a:defRPr lang="zh-CN" sz="24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Sheet1!$B$1:$D$1</c:f>
              <c:strCache>
                <c:ptCount val="3"/>
                <c:pt idx="0">
                  <c:v>AP</c:v>
                </c:pt>
                <c:pt idx="1">
                  <c:v>AP (M)</c:v>
                </c:pt>
                <c:pt idx="2">
                  <c:v>AP (L)</c:v>
                </c:pt>
              </c:strCache>
            </c:strRef>
          </c:cat>
          <c:val>
            <c:numRef>
              <c:f>Sheet1!$B$4:$D$4</c:f>
              <c:numCache>
                <c:formatCode>General</c:formatCode>
                <c:ptCount val="3"/>
                <c:pt idx="0">
                  <c:v>0.74299999999999999</c:v>
                </c:pt>
                <c:pt idx="1">
                  <c:v>0.71299999999999997</c:v>
                </c:pt>
                <c:pt idx="2">
                  <c:v>0.79200000000000004</c:v>
                </c:pt>
              </c:numCache>
            </c:numRef>
          </c:val>
          <c:extLst>
            <c:ext xmlns:c16="http://schemas.microsoft.com/office/drawing/2014/chart" uri="{C3380CC4-5D6E-409C-BE32-E72D297353CC}">
              <c16:uniqueId val="{00000002-8E09-4749-BC7A-89F233AEA941}"/>
            </c:ext>
          </c:extLst>
        </c:ser>
        <c:dLbls>
          <c:showLegendKey val="0"/>
          <c:showVal val="1"/>
          <c:showCatName val="0"/>
          <c:showSerName val="0"/>
          <c:showPercent val="0"/>
          <c:showBubbleSize val="0"/>
        </c:dLbls>
        <c:gapWidth val="164"/>
        <c:overlap val="-22"/>
        <c:axId val="1449258063"/>
        <c:axId val="1471101055"/>
      </c:barChart>
      <c:catAx>
        <c:axId val="1449258063"/>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2400" b="0" i="0" u="none" strike="noStrike" kern="1200" baseline="0">
                <a:solidFill>
                  <a:schemeClr val="tx1">
                    <a:lumMod val="65000"/>
                    <a:lumOff val="35000"/>
                  </a:schemeClr>
                </a:solidFill>
                <a:latin typeface="+mn-lt"/>
                <a:ea typeface="+mn-ea"/>
                <a:cs typeface="+mn-cs"/>
              </a:defRPr>
            </a:pPr>
            <a:endParaRPr lang="zh-CN"/>
          </a:p>
        </c:txPr>
        <c:crossAx val="1471101055"/>
        <c:crosses val="autoZero"/>
        <c:auto val="1"/>
        <c:lblAlgn val="ctr"/>
        <c:lblOffset val="100"/>
        <c:noMultiLvlLbl val="0"/>
      </c:catAx>
      <c:valAx>
        <c:axId val="1471101055"/>
        <c:scaling>
          <c:orientation val="minMax"/>
          <c:max val="0.8"/>
          <c:min val="0.68"/>
        </c:scaling>
        <c:delete val="1"/>
        <c:axPos val="l"/>
        <c:numFmt formatCode="General" sourceLinked="1"/>
        <c:majorTickMark val="none"/>
        <c:minorTickMark val="none"/>
        <c:tickLblPos val="nextTo"/>
        <c:crossAx val="1449258063"/>
        <c:crosses val="autoZero"/>
        <c:crossBetween val="between"/>
      </c:valAx>
      <c:spPr>
        <a:noFill/>
        <a:ln>
          <a:noFill/>
        </a:ln>
        <a:effectLst/>
      </c:spPr>
    </c:plotArea>
    <c:legend>
      <c:legendPos val="t"/>
      <c:layout>
        <c:manualLayout>
          <c:xMode val="edge"/>
          <c:yMode val="edge"/>
          <c:x val="4.7268645342495197E-2"/>
          <c:y val="0.12812499999999999"/>
          <c:w val="0.59528724929460197"/>
          <c:h val="0.25625639763779501"/>
        </c:manualLayout>
      </c:layout>
      <c:overlay val="0"/>
      <c:spPr>
        <a:noFill/>
        <a:ln>
          <a:noFill/>
        </a:ln>
        <a:effectLst/>
      </c:spPr>
      <c:txPr>
        <a:bodyPr rot="0" spcFirstLastPara="1" vertOverflow="ellipsis" vert="horz" wrap="square" anchor="ctr" anchorCtr="1"/>
        <a:lstStyle/>
        <a:p>
          <a:pPr>
            <a:defRPr lang="zh-CN" sz="24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sz="2400"/>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5"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5"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2023/1/6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EE64E-9A2D-4D02-BD46-DFCFC74B5EE4}" type="datetimeFigureOut">
              <a:rPr lang="en-US" smtClean="0"/>
              <a:t>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3604F-F5C7-412C-AE28-FF961BD94C8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这篇关于多尺度特征表达的论文引用最近超过了</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1300</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多次，被很多国际同行广泛使用，在部分领域（例如鲁棒性，泛化性研究）的优越性能也超乎了我们自己的预期。因此，我想在这个时候把相关的介绍分享出来。</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8ED3604F-F5C7-412C-AE28-FF961BD94C8A}"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采用我们的</a:t>
            </a:r>
            <a:r>
              <a:rPr lang="en-US" altLang="zh-CN" dirty="0"/>
              <a:t>Res2Net</a:t>
            </a:r>
            <a:r>
              <a:rPr lang="zh-CN" altLang="en-US" dirty="0"/>
              <a:t>提取特征，可以在更低的参数量，更少的计算量前提下获得更好的性能。</a:t>
            </a:r>
          </a:p>
        </p:txBody>
      </p:sp>
      <p:sp>
        <p:nvSpPr>
          <p:cNvPr id="4" name="灯片编号占位符 3"/>
          <p:cNvSpPr>
            <a:spLocks noGrp="1"/>
          </p:cNvSpPr>
          <p:nvPr>
            <p:ph type="sldNum" sz="quarter" idx="5"/>
          </p:nvPr>
        </p:nvSpPr>
        <p:spPr/>
        <p:txBody>
          <a:bodyPr/>
          <a:lstStyle/>
          <a:p>
            <a:fld id="{8ED3604F-F5C7-412C-AE28-FF961BD94C8A}" type="slidenum">
              <a:rPr lang="en-US" smtClean="0"/>
              <a:t>10</a:t>
            </a:fld>
            <a:endParaRPr lang="en-US"/>
          </a:p>
        </p:txBody>
      </p:sp>
    </p:spTree>
    <p:extLst>
      <p:ext uri="{BB962C8B-B14F-4D97-AF65-F5344CB8AC3E}">
        <p14:creationId xmlns:p14="http://schemas.microsoft.com/office/powerpoint/2010/main" val="1074545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我们的方法在</a:t>
            </a:r>
            <a:r>
              <a:rPr lang="en-US" altLang="zh-CN" dirty="0"/>
              <a:t>TPAMI</a:t>
            </a:r>
            <a:r>
              <a:rPr lang="zh-CN" altLang="en-US" dirty="0"/>
              <a:t>期刊审稿的过程中，有一个匿名审稿人非常负责。审稿人用自己实现的我们的方法来解决</a:t>
            </a:r>
            <a:r>
              <a:rPr lang="en-US" altLang="zh-CN" dirty="0"/>
              <a:t>Pose Estimation</a:t>
            </a:r>
            <a:r>
              <a:rPr lang="zh-CN" altLang="en-US" dirty="0"/>
              <a:t>问题，发现性能非常好。因此，我们也按照审稿人的建议，在后续的实验里面加入了姿态估计实验。</a:t>
            </a:r>
          </a:p>
        </p:txBody>
      </p:sp>
      <p:sp>
        <p:nvSpPr>
          <p:cNvPr id="4" name="灯片编号占位符 3"/>
          <p:cNvSpPr>
            <a:spLocks noGrp="1"/>
          </p:cNvSpPr>
          <p:nvPr>
            <p:ph type="sldNum" sz="quarter" idx="5"/>
          </p:nvPr>
        </p:nvSpPr>
        <p:spPr/>
        <p:txBody>
          <a:bodyPr/>
          <a:lstStyle/>
          <a:p>
            <a:fld id="{8ED3604F-F5C7-412C-AE28-FF961BD94C8A}" type="slidenum">
              <a:rPr lang="en-US" smtClean="0"/>
              <a:t>11</a:t>
            </a:fld>
            <a:endParaRPr lang="en-US"/>
          </a:p>
        </p:txBody>
      </p:sp>
    </p:spTree>
    <p:extLst>
      <p:ext uri="{BB962C8B-B14F-4D97-AF65-F5344CB8AC3E}">
        <p14:creationId xmlns:p14="http://schemas.microsoft.com/office/powerpoint/2010/main" val="80083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这张图展示了使用不同</a:t>
            </a:r>
            <a:r>
              <a:rPr lang="en-US" altLang="zh-CN" dirty="0"/>
              <a:t>backbone</a:t>
            </a:r>
            <a:r>
              <a:rPr lang="zh-CN" altLang="en-US" dirty="0"/>
              <a:t>模型进行姿态估计的性能对比。我们的方法相对于</a:t>
            </a:r>
            <a:r>
              <a:rPr lang="en-US" altLang="zh-CN" dirty="0" err="1"/>
              <a:t>ResNet</a:t>
            </a:r>
            <a:r>
              <a:rPr lang="zh-CN" altLang="en-US" dirty="0"/>
              <a:t>有大幅的提升。</a:t>
            </a:r>
          </a:p>
        </p:txBody>
      </p:sp>
      <p:sp>
        <p:nvSpPr>
          <p:cNvPr id="4" name="灯片编号占位符 3"/>
          <p:cNvSpPr>
            <a:spLocks noGrp="1"/>
          </p:cNvSpPr>
          <p:nvPr>
            <p:ph type="sldNum" sz="quarter" idx="5"/>
          </p:nvPr>
        </p:nvSpPr>
        <p:spPr/>
        <p:txBody>
          <a:bodyPr/>
          <a:lstStyle/>
          <a:p>
            <a:fld id="{8ED3604F-F5C7-412C-AE28-FF961BD94C8A}" type="slidenum">
              <a:rPr lang="en-US" smtClean="0"/>
              <a:t>12</a:t>
            </a:fld>
            <a:endParaRPr lang="en-US"/>
          </a:p>
        </p:txBody>
      </p:sp>
    </p:spTree>
    <p:extLst>
      <p:ext uri="{BB962C8B-B14F-4D97-AF65-F5344CB8AC3E}">
        <p14:creationId xmlns:p14="http://schemas.microsoft.com/office/powerpoint/2010/main" val="2150565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在全景分割任务中，我们在</a:t>
            </a:r>
            <a:r>
              <a:rPr lang="en-US" altLang="zh-CN" dirty="0"/>
              <a:t>detectron2</a:t>
            </a:r>
            <a:r>
              <a:rPr lang="zh-CN" altLang="en-US" dirty="0"/>
              <a:t> </a:t>
            </a:r>
            <a:r>
              <a:rPr lang="en-US" altLang="zh-CN" dirty="0"/>
              <a:t>benchmark</a:t>
            </a:r>
            <a:r>
              <a:rPr lang="zh-CN" altLang="en-US" dirty="0"/>
              <a:t>上进行了对比实验。</a:t>
            </a:r>
            <a:endParaRPr lang="en-US" altLang="zh-CN" dirty="0"/>
          </a:p>
        </p:txBody>
      </p:sp>
      <p:sp>
        <p:nvSpPr>
          <p:cNvPr id="4" name="灯片编号占位符 3"/>
          <p:cNvSpPr>
            <a:spLocks noGrp="1"/>
          </p:cNvSpPr>
          <p:nvPr>
            <p:ph type="sldNum" sz="quarter" idx="5"/>
          </p:nvPr>
        </p:nvSpPr>
        <p:spPr/>
        <p:txBody>
          <a:bodyPr/>
          <a:lstStyle/>
          <a:p>
            <a:fld id="{8ED3604F-F5C7-412C-AE28-FF961BD94C8A}" type="slidenum">
              <a:rPr lang="en-US" smtClean="0"/>
              <a:t>13</a:t>
            </a:fld>
            <a:endParaRPr lang="en-US"/>
          </a:p>
        </p:txBody>
      </p:sp>
    </p:spTree>
    <p:extLst>
      <p:ext uri="{BB962C8B-B14F-4D97-AF65-F5344CB8AC3E}">
        <p14:creationId xmlns:p14="http://schemas.microsoft.com/office/powerpoint/2010/main" val="3963561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Detectron2</a:t>
            </a:r>
            <a:r>
              <a:rPr kumimoji="1" lang="zh-CN" altLang="en-US" dirty="0"/>
              <a:t>是</a:t>
            </a:r>
            <a:r>
              <a:rPr kumimoji="1" lang="en-US" altLang="zh-CN" dirty="0"/>
              <a:t>Facebook AI research</a:t>
            </a:r>
            <a:r>
              <a:rPr kumimoji="1" lang="zh-CN" altLang="en-US" dirty="0"/>
              <a:t>推出的下一代软件系统，系统优化非常到位。我们的方法相比默认的</a:t>
            </a:r>
            <a:r>
              <a:rPr kumimoji="1" lang="en-US" altLang="zh-CN" dirty="0"/>
              <a:t>baseline</a:t>
            </a:r>
            <a:r>
              <a:rPr kumimoji="1" lang="zh-CN" altLang="en-US" dirty="0"/>
              <a:t>也有着大幅的提升。</a:t>
            </a:r>
          </a:p>
        </p:txBody>
      </p:sp>
      <p:sp>
        <p:nvSpPr>
          <p:cNvPr id="4" name="灯片编号占位符 3"/>
          <p:cNvSpPr>
            <a:spLocks noGrp="1"/>
          </p:cNvSpPr>
          <p:nvPr>
            <p:ph type="sldNum" sz="quarter" idx="5"/>
          </p:nvPr>
        </p:nvSpPr>
        <p:spPr/>
        <p:txBody>
          <a:bodyPr/>
          <a:lstStyle/>
          <a:p>
            <a:fld id="{8ED3604F-F5C7-412C-AE28-FF961BD94C8A}"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Res2net </a:t>
            </a:r>
            <a:r>
              <a:rPr kumimoji="1" lang="zh-CN" altLang="en-US" dirty="0"/>
              <a:t>的残差递进多尺度表征看似并行度受到影响。但是实际影响并不太大。即使是</a:t>
            </a:r>
            <a:r>
              <a:rPr kumimoji="1" lang="en-US" altLang="zh-CN" dirty="0" err="1"/>
              <a:t>ResNet</a:t>
            </a:r>
            <a:r>
              <a:rPr kumimoji="1" lang="en-US" altLang="zh-CN" dirty="0"/>
              <a:t>,</a:t>
            </a:r>
            <a:r>
              <a:rPr kumimoji="1" lang="zh-CN" altLang="en-US" dirty="0"/>
              <a:t>看似是一组</a:t>
            </a:r>
            <a:r>
              <a:rPr kumimoji="1" lang="en-US" altLang="zh-CN" dirty="0"/>
              <a:t>3x3</a:t>
            </a:r>
            <a:r>
              <a:rPr kumimoji="1" lang="zh-CN" altLang="en-US" dirty="0"/>
              <a:t>卷积并行执行，但是由于普通</a:t>
            </a:r>
            <a:r>
              <a:rPr kumimoji="1" lang="en-US" altLang="zh-CN" dirty="0"/>
              <a:t>GPU</a:t>
            </a:r>
            <a:r>
              <a:rPr kumimoji="1" lang="zh-CN" altLang="en-US" dirty="0"/>
              <a:t>的</a:t>
            </a:r>
            <a:r>
              <a:rPr kumimoji="1" lang="en-US" altLang="zh-CN" dirty="0"/>
              <a:t>CUDA</a:t>
            </a:r>
            <a:r>
              <a:rPr kumimoji="1" lang="zh-CN" altLang="en-US" dirty="0"/>
              <a:t>核心有限，其实也是一组执行之后再执行下一组的。我们的</a:t>
            </a:r>
            <a:r>
              <a:rPr kumimoji="1" lang="en-US" altLang="zh-CN" dirty="0"/>
              <a:t>Res2Net</a:t>
            </a:r>
            <a:r>
              <a:rPr kumimoji="1" lang="zh-CN" altLang="en-US" dirty="0"/>
              <a:t>默认是</a:t>
            </a:r>
            <a:r>
              <a:rPr kumimoji="1" lang="en-US" altLang="zh-CN" dirty="0"/>
              <a:t>4</a:t>
            </a:r>
            <a:r>
              <a:rPr kumimoji="1" lang="zh-CN" altLang="en-US" dirty="0"/>
              <a:t>个分组，实际执行速度差别并不大。此外，有一些细粒度优化很好的平台如清华的</a:t>
            </a:r>
            <a:r>
              <a:rPr kumimoji="1" lang="en-US" altLang="zh-CN" dirty="0"/>
              <a:t>Jittor</a:t>
            </a:r>
            <a:r>
              <a:rPr kumimoji="1" lang="zh-CN" altLang="en-US" dirty="0"/>
              <a:t>框架下效率会更高。右图展示了我们的方法和同期的性能比较强大的方法的性能和实际执行效率的对比。</a:t>
            </a:r>
          </a:p>
        </p:txBody>
      </p:sp>
      <p:sp>
        <p:nvSpPr>
          <p:cNvPr id="4" name="灯片编号占位符 3"/>
          <p:cNvSpPr>
            <a:spLocks noGrp="1"/>
          </p:cNvSpPr>
          <p:nvPr>
            <p:ph type="sldNum" sz="quarter" idx="5"/>
          </p:nvPr>
        </p:nvSpPr>
        <p:spPr/>
        <p:txBody>
          <a:bodyPr/>
          <a:lstStyle/>
          <a:p>
            <a:fld id="{8ED3604F-F5C7-412C-AE28-FF961BD94C8A}" type="slidenum">
              <a:rPr lang="en-US" smtClean="0"/>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自从我们的方法正式发表以后，被众多研究者应用于道路检测，医疗影像分析，交互式分割，行人重识别，类别激活图预测，深度估计等计算机视觉任务并取得了明显的性能提升。此外，相关技术也被其他研究者应用于语音分析，蛋白质结构预测等领域。这些领域的成功应用，表明多尺度建模能力不但对视觉任务非常重要，对于其他领域也很重要。</a:t>
            </a:r>
          </a:p>
        </p:txBody>
      </p:sp>
      <p:sp>
        <p:nvSpPr>
          <p:cNvPr id="4" name="灯片编号占位符 3"/>
          <p:cNvSpPr>
            <a:spLocks noGrp="1"/>
          </p:cNvSpPr>
          <p:nvPr>
            <p:ph type="sldNum" sz="quarter" idx="5"/>
          </p:nvPr>
        </p:nvSpPr>
        <p:spPr/>
        <p:txBody>
          <a:bodyPr/>
          <a:lstStyle/>
          <a:p>
            <a:fld id="{8ED3604F-F5C7-412C-AE28-FF961BD94C8A}" type="slidenum">
              <a:rPr lang="en-US" smtClean="0"/>
              <a:t>16</a:t>
            </a:fld>
            <a:endParaRPr lang="en-US"/>
          </a:p>
        </p:txBody>
      </p:sp>
    </p:spTree>
    <p:extLst>
      <p:ext uri="{BB962C8B-B14F-4D97-AF65-F5344CB8AC3E}">
        <p14:creationId xmlns:p14="http://schemas.microsoft.com/office/powerpoint/2010/main" val="3276754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dirty="0"/>
              <a:t>近期，我们的方法也被</a:t>
            </a:r>
            <a:r>
              <a:rPr lang="en-US" altLang="zh-CN" b="0" dirty="0"/>
              <a:t>Beckley</a:t>
            </a:r>
            <a:r>
              <a:rPr lang="zh-CN" altLang="en-US" b="0" dirty="0"/>
              <a:t>的</a:t>
            </a:r>
            <a:r>
              <a:rPr lang="en-US" altLang="zh-CN" b="0" dirty="0" err="1"/>
              <a:t>Hendrycks</a:t>
            </a:r>
            <a:r>
              <a:rPr lang="zh-CN" altLang="en-US" b="0" dirty="0"/>
              <a:t>博士及</a:t>
            </a:r>
            <a:r>
              <a:rPr lang="en-US" altLang="zh-CN" b="0" dirty="0"/>
              <a:t>ACM Fellow Dawn Song</a:t>
            </a:r>
            <a:r>
              <a:rPr lang="zh-CN" altLang="en-US" b="0" dirty="0"/>
              <a:t>应用于自然对抗样本和分布外泛化能力的研究。他们的实验结果表明，我们的方法能够大幅提升鲁棒性和泛化性。</a:t>
            </a:r>
          </a:p>
        </p:txBody>
      </p:sp>
      <p:sp>
        <p:nvSpPr>
          <p:cNvPr id="4" name="灯片编号占位符 3"/>
          <p:cNvSpPr>
            <a:spLocks noGrp="1"/>
          </p:cNvSpPr>
          <p:nvPr>
            <p:ph type="sldNum" sz="quarter" idx="5"/>
          </p:nvPr>
        </p:nvSpPr>
        <p:spPr/>
        <p:txBody>
          <a:bodyPr/>
          <a:lstStyle/>
          <a:p>
            <a:pPr>
              <a:defRPr/>
            </a:pPr>
            <a:fld id="{0CE43EAE-C5E8-43DB-805D-EE0EAC58D8F3}" type="slidenum">
              <a:rPr lang="en-US" altLang="zh-CN" smtClean="0"/>
              <a:pPr>
                <a:defRPr/>
              </a:pPr>
              <a:t>17</a:t>
            </a:fld>
            <a:endParaRPr lang="en-US" altLang="zh-CN" dirty="0"/>
          </a:p>
        </p:txBody>
      </p:sp>
    </p:spTree>
    <p:extLst>
      <p:ext uri="{BB962C8B-B14F-4D97-AF65-F5344CB8AC3E}">
        <p14:creationId xmlns:p14="http://schemas.microsoft.com/office/powerpoint/2010/main" val="4028891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多尺度能力对于几乎所有计算机视觉任务都至关重要。</a:t>
            </a:r>
            <a:r>
              <a:rPr lang="en-US" altLang="zh-CN" dirty="0"/>
              <a:t>Res2net</a:t>
            </a:r>
            <a:r>
              <a:rPr lang="zh-CN" altLang="en-US" dirty="0"/>
              <a:t>提供了</a:t>
            </a:r>
            <a:r>
              <a:rPr lang="zh-CN" altLang="en-US"/>
              <a:t>一种简单的不用增加计算量和参数量的多尺度增强方法。在提升性能的</a:t>
            </a:r>
            <a:r>
              <a:rPr lang="zh-CN" altLang="en-US" dirty="0"/>
              <a:t>同时，更强大的多尺度能力也可以提升视觉任务的鲁棒性和泛化</a:t>
            </a:r>
            <a:r>
              <a:rPr lang="zh-CN" altLang="en-US"/>
              <a:t>性。</a:t>
            </a:r>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t>18</a:t>
            </a:fld>
            <a:endParaRPr lang="en-US"/>
          </a:p>
        </p:txBody>
      </p:sp>
    </p:spTree>
    <p:extLst>
      <p:ext uri="{BB962C8B-B14F-4D97-AF65-F5344CB8AC3E}">
        <p14:creationId xmlns:p14="http://schemas.microsoft.com/office/powerpoint/2010/main" val="328806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多尺度信息在几乎所有视觉任务中都至关重要。我们先来看一个例子。这里我展示了一个图像中某个目标物体的全部信息。不知道大家是否能看出来这是什么物体？是一个树桩吗？</a:t>
            </a:r>
            <a:endParaRPr lang="en-US" altLang="zh-CN" dirty="0"/>
          </a:p>
        </p:txBody>
      </p:sp>
      <p:sp>
        <p:nvSpPr>
          <p:cNvPr id="4" name="灯片编号占位符 3"/>
          <p:cNvSpPr>
            <a:spLocks noGrp="1"/>
          </p:cNvSpPr>
          <p:nvPr>
            <p:ph type="sldNum" sz="quarter" idx="5"/>
          </p:nvPr>
        </p:nvSpPr>
        <p:spPr/>
        <p:txBody>
          <a:bodyPr/>
          <a:lstStyle/>
          <a:p>
            <a:fld id="{8ED3604F-F5C7-412C-AE28-FF961BD94C8A}" type="slidenum">
              <a:rPr lang="en-US" smtClean="0"/>
              <a:t>2</a:t>
            </a:fld>
            <a:endParaRPr lang="en-US"/>
          </a:p>
        </p:txBody>
      </p:sp>
    </p:spTree>
    <p:extLst>
      <p:ext uri="{BB962C8B-B14F-4D97-AF65-F5344CB8AC3E}">
        <p14:creationId xmlns:p14="http://schemas.microsoft.com/office/powerpoint/2010/main" val="2687333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我们看到整张图像的时候，我们很确信这个物体是一个长得像树桩的凳子。人类之所以能够非常快速鲁棒的感知视觉信息，就是因为我们非常善于利用视觉信号中的多尺度信息。对于几乎所有的计算机视觉任务，多尺度信息的高效建模都至关重要。例如，对于语义分割来讲，我们需要局部细节信息确定物体边界，需要整个物体级的信息识别物体类别，甚至有时候需要更大范围的周围环境信息才能做出鲁棒的判断。除了语义分割，目标检测、实例分割、目标跟踪等几乎所有视觉任务都需要强大的多尺度信息建模能力。</a:t>
            </a:r>
          </a:p>
        </p:txBody>
      </p:sp>
      <p:sp>
        <p:nvSpPr>
          <p:cNvPr id="4" name="灯片编号占位符 3"/>
          <p:cNvSpPr>
            <a:spLocks noGrp="1"/>
          </p:cNvSpPr>
          <p:nvPr>
            <p:ph type="sldNum" sz="quarter" idx="5"/>
          </p:nvPr>
        </p:nvSpPr>
        <p:spPr/>
        <p:txBody>
          <a:bodyPr/>
          <a:lstStyle/>
          <a:p>
            <a:fld id="{8ED3604F-F5C7-412C-AE28-FF961BD94C8A}" type="slidenum">
              <a:rPr lang="en-US" smtClean="0"/>
              <a:t>3</a:t>
            </a:fld>
            <a:endParaRPr lang="en-US"/>
          </a:p>
        </p:txBody>
      </p:sp>
    </p:spTree>
    <p:extLst>
      <p:ext uri="{BB962C8B-B14F-4D97-AF65-F5344CB8AC3E}">
        <p14:creationId xmlns:p14="http://schemas.microsoft.com/office/powerpoint/2010/main" val="3679222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卷积神经网络已经在计算机视觉的几乎所有分支领域都替代了传统方法。以大家比较熟悉的</a:t>
            </a:r>
            <a:r>
              <a:rPr kumimoji="1" lang="en-US" altLang="zh-CN" dirty="0"/>
              <a:t>VGG</a:t>
            </a:r>
            <a:r>
              <a:rPr kumimoji="1" lang="zh-CN" altLang="en-US" dirty="0"/>
              <a:t>网络为例，卷积神经网络相对传统方法最大的优势就是可以自动地学习多尺度信息。对图像特征不断进行卷积和</a:t>
            </a:r>
            <a:r>
              <a:rPr kumimoji="1" lang="en-US" altLang="zh-CN" dirty="0"/>
              <a:t>Pooling</a:t>
            </a:r>
            <a:r>
              <a:rPr kumimoji="1" lang="zh-CN" altLang="en-US" dirty="0"/>
              <a:t>的过程，也是自动地学习更大尺度特征的过程。越靠后的卷积层的特征对应的感受野也越大，对应更大尺度的特征。如果我们随便选一层，问大家这层卷积特征对应原图中最大的感受野有多大。很多人都可以快速算出来。这一方面说明了大家对</a:t>
            </a:r>
            <a:r>
              <a:rPr kumimoji="1" lang="en-US" altLang="zh-CN" dirty="0"/>
              <a:t>VGG</a:t>
            </a:r>
            <a:r>
              <a:rPr kumimoji="1" lang="zh-CN" altLang="en-US" dirty="0"/>
              <a:t>网络很熟悉。另一方面也说明了</a:t>
            </a:r>
            <a:r>
              <a:rPr kumimoji="1" lang="en-US" altLang="zh-CN" dirty="0"/>
              <a:t>VGG</a:t>
            </a:r>
            <a:r>
              <a:rPr kumimoji="1" lang="zh-CN" altLang="en-US" dirty="0"/>
              <a:t>网络中的每一层特征对应的尺度相对比较单一。这种多尺度表示能力的匮乏性和我们之前分析的几乎所有的计算机视觉任务在决策过程中都需要丰富的多尺度信息相矛盾。这种多尺度表征能力的不足，限制了</a:t>
            </a:r>
            <a:r>
              <a:rPr kumimoji="1" lang="en-US" altLang="zh-CN" dirty="0"/>
              <a:t>VGG</a:t>
            </a:r>
            <a:r>
              <a:rPr kumimoji="1" lang="zh-CN" altLang="en-US" dirty="0"/>
              <a:t>网络取得更好的性能。</a:t>
            </a:r>
          </a:p>
        </p:txBody>
      </p:sp>
      <p:sp>
        <p:nvSpPr>
          <p:cNvPr id="4" name="灯片编号占位符 3"/>
          <p:cNvSpPr>
            <a:spLocks noGrp="1"/>
          </p:cNvSpPr>
          <p:nvPr>
            <p:ph type="sldNum" sz="quarter" idx="5"/>
          </p:nvPr>
        </p:nvSpPr>
        <p:spPr/>
        <p:txBody>
          <a:bodyPr/>
          <a:lstStyle/>
          <a:p>
            <a:fld id="{8ED3604F-F5C7-412C-AE28-FF961BD94C8A}"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CVPR 2016</a:t>
            </a:r>
            <a:r>
              <a:rPr kumimoji="1" lang="zh-CN" altLang="en-US" dirty="0"/>
              <a:t>年最佳论文</a:t>
            </a:r>
            <a:r>
              <a:rPr kumimoji="1" lang="en-US" altLang="zh-CN" dirty="0" err="1"/>
              <a:t>ResNet</a:t>
            </a:r>
            <a:r>
              <a:rPr kumimoji="1" lang="zh-CN" altLang="en-US" dirty="0"/>
              <a:t>很好的改进了</a:t>
            </a:r>
            <a:r>
              <a:rPr kumimoji="1" lang="en-US" altLang="zh-CN" dirty="0"/>
              <a:t>VGG</a:t>
            </a:r>
            <a:r>
              <a:rPr kumimoji="1" lang="zh-CN" altLang="en-US" dirty="0"/>
              <a:t>网络多尺度表达能力不足的问题。虽然</a:t>
            </a:r>
            <a:r>
              <a:rPr kumimoji="1" lang="en-US" altLang="zh-CN" dirty="0" err="1"/>
              <a:t>ResNet</a:t>
            </a:r>
            <a:r>
              <a:rPr kumimoji="1" lang="zh-CN" altLang="en-US" dirty="0"/>
              <a:t>论文中的分析是从函数拟合的角度进行分析的。我们也可以从另一个角度去理解</a:t>
            </a:r>
            <a:r>
              <a:rPr kumimoji="1" lang="en-US" altLang="zh-CN" dirty="0" err="1"/>
              <a:t>ResNet</a:t>
            </a:r>
            <a:r>
              <a:rPr kumimoji="1" lang="zh-CN" altLang="en-US" dirty="0"/>
              <a:t>网络。当输入特征</a:t>
            </a:r>
            <a:r>
              <a:rPr kumimoji="1" lang="en-US" altLang="zh-CN" dirty="0"/>
              <a:t>x</a:t>
            </a:r>
            <a:r>
              <a:rPr kumimoji="1" lang="zh-CN" altLang="en-US" dirty="0"/>
              <a:t>经过卷积层之后，其输出特征</a:t>
            </a:r>
            <a:r>
              <a:rPr kumimoji="1" lang="en-US" altLang="zh-CN" dirty="0"/>
              <a:t>F(x)</a:t>
            </a:r>
            <a:r>
              <a:rPr kumimoji="1" lang="zh-CN" altLang="en-US" dirty="0"/>
              <a:t>具有比</a:t>
            </a:r>
            <a:r>
              <a:rPr kumimoji="1" lang="en-US" altLang="zh-CN" dirty="0"/>
              <a:t>x</a:t>
            </a:r>
            <a:r>
              <a:rPr kumimoji="1" lang="zh-CN" altLang="en-US" dirty="0"/>
              <a:t>更大的感受野。如果</a:t>
            </a:r>
            <a:r>
              <a:rPr kumimoji="1" lang="en-US" altLang="zh-CN" dirty="0"/>
              <a:t>x</a:t>
            </a:r>
            <a:r>
              <a:rPr kumimoji="1" lang="zh-CN" altLang="en-US" dirty="0"/>
              <a:t>通过跳层链接直接输出，则感受野不变。也就是说</a:t>
            </a:r>
            <a:r>
              <a:rPr kumimoji="1" lang="en-US" altLang="zh-CN" dirty="0" err="1"/>
              <a:t>ResNet</a:t>
            </a:r>
            <a:r>
              <a:rPr kumimoji="1" lang="zh-CN" altLang="en-US" dirty="0"/>
              <a:t>的一个单元可以支持</a:t>
            </a:r>
            <a:r>
              <a:rPr kumimoji="1" lang="en-US" altLang="zh-CN" dirty="0"/>
              <a:t>2</a:t>
            </a:r>
            <a:r>
              <a:rPr kumimoji="1" lang="zh-CN" altLang="en-US" dirty="0"/>
              <a:t>种不同的等效感受野变化。当我们用</a:t>
            </a:r>
            <a:r>
              <a:rPr kumimoji="1" lang="en-US" altLang="zh-CN" dirty="0"/>
              <a:t>n</a:t>
            </a:r>
            <a:r>
              <a:rPr kumimoji="1" lang="zh-CN" altLang="en-US" dirty="0"/>
              <a:t>个</a:t>
            </a:r>
            <a:r>
              <a:rPr kumimoji="1" lang="en-US" altLang="zh-CN" dirty="0" err="1"/>
              <a:t>ResNet</a:t>
            </a:r>
            <a:r>
              <a:rPr kumimoji="1" lang="zh-CN" altLang="en-US" dirty="0"/>
              <a:t>单元组合在一起的时候，就有</a:t>
            </a:r>
            <a:r>
              <a:rPr kumimoji="1" lang="en-US" altLang="zh-CN" dirty="0"/>
              <a:t>2</a:t>
            </a:r>
            <a:r>
              <a:rPr kumimoji="1" lang="zh-CN" altLang="en-US" dirty="0"/>
              <a:t>的</a:t>
            </a:r>
            <a:r>
              <a:rPr kumimoji="1" lang="en-US" altLang="zh-CN" dirty="0"/>
              <a:t>n</a:t>
            </a:r>
            <a:r>
              <a:rPr kumimoji="1" lang="zh-CN" altLang="en-US" dirty="0"/>
              <a:t>次方中不同的感受野大小组合，因而具有更强的多尺度表达能力。这也就从多尺度特征表达的角度揭示了</a:t>
            </a:r>
            <a:r>
              <a:rPr kumimoji="1" lang="en-US" altLang="zh-CN" dirty="0" err="1"/>
              <a:t>ResNet</a:t>
            </a:r>
            <a:r>
              <a:rPr kumimoji="1" lang="zh-CN" altLang="en-US" dirty="0"/>
              <a:t>全面优于</a:t>
            </a:r>
            <a:r>
              <a:rPr kumimoji="1" lang="en-US" altLang="zh-CN" dirty="0"/>
              <a:t>VGG</a:t>
            </a:r>
            <a:r>
              <a:rPr kumimoji="1" lang="zh-CN" altLang="en-US" dirty="0"/>
              <a:t>网络的原因。如果从这个角度去观察，</a:t>
            </a:r>
            <a:r>
              <a:rPr kumimoji="1" lang="en-US" altLang="zh-CN" dirty="0"/>
              <a:t>CVPR 2017</a:t>
            </a:r>
            <a:r>
              <a:rPr kumimoji="1" lang="zh-CN" altLang="en-US" dirty="0"/>
              <a:t>年的最佳论文</a:t>
            </a:r>
            <a:r>
              <a:rPr kumimoji="1" lang="en-US" altLang="zh-CN" dirty="0"/>
              <a:t>DenseNet</a:t>
            </a:r>
            <a:r>
              <a:rPr kumimoji="1" lang="zh-CN" altLang="en-US" dirty="0"/>
              <a:t>则通过更多的跳层链接进一步增强了多尺度表达的能力。</a:t>
            </a:r>
          </a:p>
        </p:txBody>
      </p:sp>
      <p:sp>
        <p:nvSpPr>
          <p:cNvPr id="4" name="灯片编号占位符 3"/>
          <p:cNvSpPr>
            <a:spLocks noGrp="1"/>
          </p:cNvSpPr>
          <p:nvPr>
            <p:ph type="sldNum" sz="quarter" idx="5"/>
          </p:nvPr>
        </p:nvSpPr>
        <p:spPr/>
        <p:txBody>
          <a:bodyPr/>
          <a:lstStyle/>
          <a:p>
            <a:fld id="{8ED3604F-F5C7-412C-AE28-FF961BD94C8A}"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我们的方法从卷积神经网络中的最基本的常用单元入手。我们对于主流卷积神经网络中广泛存在的残差瓶颈结构进行多尺度增强。如右图所示，对于输入特征，我们首先通过</a:t>
            </a:r>
            <a:r>
              <a:rPr lang="en-US" altLang="zh-CN" dirty="0"/>
              <a:t>1x1</a:t>
            </a:r>
            <a:r>
              <a:rPr lang="zh-CN" altLang="en-US" dirty="0"/>
              <a:t>卷积进行通道数的调控。然后将这些特征分为</a:t>
            </a:r>
            <a:r>
              <a:rPr lang="en-US" altLang="zh-CN" dirty="0"/>
              <a:t>4</a:t>
            </a:r>
            <a:r>
              <a:rPr lang="zh-CN" altLang="en-US" dirty="0"/>
              <a:t>份。例如，</a:t>
            </a:r>
            <a:r>
              <a:rPr lang="en-US" altLang="zh-CN" dirty="0"/>
              <a:t>x2</a:t>
            </a:r>
            <a:r>
              <a:rPr lang="zh-CN" altLang="en-US" dirty="0"/>
              <a:t>可以经过一次卷积直接输出，其卷积结果可以进一步和</a:t>
            </a:r>
            <a:r>
              <a:rPr lang="en-US" altLang="zh-CN" dirty="0"/>
              <a:t>x3</a:t>
            </a:r>
            <a:r>
              <a:rPr lang="zh-CN" altLang="en-US" dirty="0"/>
              <a:t>相加再经过一次卷积后输出。这种做法的优势显而易见。比如说，输出</a:t>
            </a:r>
            <a:r>
              <a:rPr lang="en-US" altLang="zh-CN" dirty="0"/>
              <a:t>y4</a:t>
            </a:r>
            <a:r>
              <a:rPr lang="zh-CN" altLang="en-US" dirty="0"/>
              <a:t>可以是</a:t>
            </a:r>
            <a:r>
              <a:rPr lang="en-US" altLang="zh-CN" dirty="0"/>
              <a:t>x4</a:t>
            </a:r>
            <a:r>
              <a:rPr lang="zh-CN" altLang="en-US" dirty="0"/>
              <a:t>经过一次卷积，也可以是</a:t>
            </a:r>
            <a:r>
              <a:rPr lang="en-US" altLang="zh-CN" dirty="0"/>
              <a:t>x3</a:t>
            </a:r>
            <a:r>
              <a:rPr lang="zh-CN" altLang="en-US" dirty="0"/>
              <a:t>经过</a:t>
            </a:r>
            <a:r>
              <a:rPr lang="en-US" altLang="zh-CN" dirty="0"/>
              <a:t>2</a:t>
            </a:r>
            <a:r>
              <a:rPr lang="zh-CN" altLang="en-US" dirty="0"/>
              <a:t>次卷积，还可以是</a:t>
            </a:r>
            <a:r>
              <a:rPr lang="en-US" altLang="zh-CN" dirty="0"/>
              <a:t>x2</a:t>
            </a:r>
            <a:r>
              <a:rPr lang="zh-CN" altLang="en-US" dirty="0"/>
              <a:t>经过三次卷积。这种操作使得尺度种类组合爆炸，进而提供非常丰富的多尺度特征。虽然右侧的图看着更复杂，但是采用这种方式提升多尺度能力，仅需要增加十多行代码。而且，右侧的模块计算量和参数量小于左侧。左侧图中计算量最大的是</a:t>
            </a:r>
            <a:r>
              <a:rPr lang="en-US" altLang="zh-CN" dirty="0"/>
              <a:t>3x3</a:t>
            </a:r>
            <a:r>
              <a:rPr lang="zh-CN" altLang="en-US" dirty="0"/>
              <a:t>卷积。假如我们有</a:t>
            </a:r>
            <a:r>
              <a:rPr lang="en-US" altLang="zh-CN" dirty="0"/>
              <a:t>512</a:t>
            </a:r>
            <a:r>
              <a:rPr lang="zh-CN" altLang="en-US" dirty="0"/>
              <a:t>个通道，这里的计算量是</a:t>
            </a:r>
            <a:r>
              <a:rPr lang="en-US" altLang="zh-CN" dirty="0"/>
              <a:t>512x3x3x512</a:t>
            </a:r>
            <a:r>
              <a:rPr lang="zh-CN" altLang="en-US" dirty="0"/>
              <a:t>。像右图所示的分为四份之后，每一个</a:t>
            </a:r>
            <a:r>
              <a:rPr lang="en-US" altLang="zh-CN" dirty="0"/>
              <a:t>3x3</a:t>
            </a:r>
            <a:r>
              <a:rPr lang="zh-CN" altLang="en-US" dirty="0"/>
              <a:t>的卷积仅需要左侧</a:t>
            </a:r>
            <a:r>
              <a:rPr lang="en-US" altLang="zh-CN" dirty="0"/>
              <a:t>1/16</a:t>
            </a:r>
            <a:r>
              <a:rPr lang="zh-CN" altLang="en-US" dirty="0"/>
              <a:t>的计算量。因此，如果简单的分割为</a:t>
            </a:r>
            <a:r>
              <a:rPr lang="en-US" altLang="zh-CN" dirty="0"/>
              <a:t>4</a:t>
            </a:r>
            <a:r>
              <a:rPr lang="zh-CN" altLang="en-US" dirty="0"/>
              <a:t>块而不大幅增加通道数，右侧的计算量只有左侧的不到</a:t>
            </a:r>
            <a:r>
              <a:rPr lang="en-US" altLang="zh-CN" dirty="0"/>
              <a:t>1/4</a:t>
            </a:r>
            <a:r>
              <a:rPr lang="zh-CN" altLang="en-US" dirty="0"/>
              <a:t>。</a:t>
            </a:r>
          </a:p>
          <a:p>
            <a:endParaRPr lang="en-US" dirty="0"/>
          </a:p>
        </p:txBody>
      </p:sp>
      <p:sp>
        <p:nvSpPr>
          <p:cNvPr id="4" name="Slide Number Placeholder 3"/>
          <p:cNvSpPr>
            <a:spLocks noGrp="1"/>
          </p:cNvSpPr>
          <p:nvPr>
            <p:ph type="sldNum" sz="quarter" idx="5"/>
          </p:nvPr>
        </p:nvSpPr>
        <p:spPr/>
        <p:txBody>
          <a:bodyPr/>
          <a:lstStyle/>
          <a:p>
            <a:fld id="{8ED3604F-F5C7-412C-AE28-FF961BD94C8A}"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虽然该方法很简单。但是这种增强的多尺度表征在很多任务上取得了优异的性能提升。以分类任务为例，我们在</a:t>
            </a:r>
            <a:r>
              <a:rPr kumimoji="1" lang="en-US" altLang="zh-CN" dirty="0" err="1"/>
              <a:t>mmdetection</a:t>
            </a:r>
            <a:r>
              <a:rPr kumimoji="1" lang="zh-CN" altLang="en-US" dirty="0"/>
              <a:t>上进行了对比实验。该</a:t>
            </a:r>
            <a:r>
              <a:rPr kumimoji="1" lang="en-US" altLang="zh-CN" dirty="0"/>
              <a:t>benchmark</a:t>
            </a:r>
            <a:r>
              <a:rPr kumimoji="1" lang="zh-CN" altLang="en-US" dirty="0"/>
              <a:t>是由商汤科技和香港中文联合牵头维护的一个优化程度非常高的函数库。与之前在该</a:t>
            </a:r>
            <a:r>
              <a:rPr kumimoji="1" lang="en-US" altLang="zh-CN" dirty="0"/>
              <a:t>benchmark</a:t>
            </a:r>
            <a:r>
              <a:rPr kumimoji="1" lang="zh-CN" altLang="en-US" dirty="0"/>
              <a:t>上长时间排名榜首的微软公司的</a:t>
            </a:r>
            <a:r>
              <a:rPr kumimoji="1" lang="en-US" altLang="zh-CN" dirty="0" err="1"/>
              <a:t>HRNet</a:t>
            </a:r>
            <a:r>
              <a:rPr kumimoji="1" lang="zh-CN" altLang="en-US" dirty="0"/>
              <a:t>相比，我们的方法仅需要</a:t>
            </a:r>
            <a:r>
              <a:rPr kumimoji="1" lang="en-US" altLang="zh-CN" dirty="0"/>
              <a:t>1/3</a:t>
            </a:r>
            <a:r>
              <a:rPr kumimoji="1" lang="zh-CN" altLang="en-US" dirty="0"/>
              <a:t>左右的参数量和</a:t>
            </a:r>
            <a:r>
              <a:rPr kumimoji="1" lang="en-US" altLang="zh-CN" dirty="0"/>
              <a:t>1/4</a:t>
            </a:r>
            <a:r>
              <a:rPr kumimoji="1" lang="zh-CN" altLang="en-US" dirty="0"/>
              <a:t>左右的计算量就可以取得更好的性能，识别错误率更低。</a:t>
            </a:r>
          </a:p>
        </p:txBody>
      </p:sp>
      <p:sp>
        <p:nvSpPr>
          <p:cNvPr id="4" name="灯片编号占位符 3"/>
          <p:cNvSpPr>
            <a:spLocks noGrp="1"/>
          </p:cNvSpPr>
          <p:nvPr>
            <p:ph type="sldNum" sz="quarter" idx="5"/>
          </p:nvPr>
        </p:nvSpPr>
        <p:spPr/>
        <p:txBody>
          <a:bodyPr/>
          <a:lstStyle/>
          <a:p>
            <a:fld id="{8ED3604F-F5C7-412C-AE28-FF961BD94C8A}"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在物体检测任务上，我们的方法也超越了之前最好的方法</a:t>
            </a:r>
            <a:r>
              <a:rPr kumimoji="1" lang="en-US" altLang="zh-CN" dirty="0" err="1"/>
              <a:t>HRNet</a:t>
            </a:r>
            <a:r>
              <a:rPr kumimoji="1" lang="zh-CN" altLang="en-US" dirty="0"/>
              <a:t>。这里的参数量和计算量的节省幅度并没有分类任务那么大，一个重要原因是我们的方法只有特征提取骨干网络有所节省，其余部分和</a:t>
            </a:r>
            <a:r>
              <a:rPr kumimoji="1" lang="en-US" altLang="zh-CN" dirty="0" err="1"/>
              <a:t>HRNet</a:t>
            </a:r>
            <a:r>
              <a:rPr kumimoji="1" lang="zh-CN" altLang="en-US" dirty="0"/>
              <a:t>保持一致。</a:t>
            </a:r>
          </a:p>
        </p:txBody>
      </p:sp>
      <p:sp>
        <p:nvSpPr>
          <p:cNvPr id="4" name="灯片编号占位符 3"/>
          <p:cNvSpPr>
            <a:spLocks noGrp="1"/>
          </p:cNvSpPr>
          <p:nvPr>
            <p:ph type="sldNum" sz="quarter" idx="5"/>
          </p:nvPr>
        </p:nvSpPr>
        <p:spPr/>
        <p:txBody>
          <a:bodyPr/>
          <a:lstStyle/>
          <a:p>
            <a:fld id="{8ED3604F-F5C7-412C-AE28-FF961BD94C8A}"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我们也在</a:t>
            </a:r>
            <a:r>
              <a:rPr lang="en-US" altLang="zh-CN" dirty="0"/>
              <a:t>MS-COCO</a:t>
            </a:r>
            <a:r>
              <a:rPr lang="zh-CN" altLang="en-US" dirty="0"/>
              <a:t>数据集上用</a:t>
            </a:r>
            <a:r>
              <a:rPr lang="en-US" altLang="zh-CN" dirty="0"/>
              <a:t>Mask RCNN</a:t>
            </a:r>
            <a:r>
              <a:rPr lang="zh-CN" altLang="en-US" dirty="0"/>
              <a:t>方法做了实验。</a:t>
            </a:r>
          </a:p>
        </p:txBody>
      </p:sp>
      <p:sp>
        <p:nvSpPr>
          <p:cNvPr id="4" name="灯片编号占位符 3"/>
          <p:cNvSpPr>
            <a:spLocks noGrp="1"/>
          </p:cNvSpPr>
          <p:nvPr>
            <p:ph type="sldNum" sz="quarter" idx="5"/>
          </p:nvPr>
        </p:nvSpPr>
        <p:spPr/>
        <p:txBody>
          <a:bodyPr/>
          <a:lstStyle/>
          <a:p>
            <a:fld id="{8ED3604F-F5C7-412C-AE28-FF961BD94C8A}" type="slidenum">
              <a:rPr lang="en-US" smtClean="0"/>
              <a:t>9</a:t>
            </a:fld>
            <a:endParaRPr lang="en-US"/>
          </a:p>
        </p:txBody>
      </p:sp>
    </p:spTree>
    <p:extLst>
      <p:ext uri="{BB962C8B-B14F-4D97-AF65-F5344CB8AC3E}">
        <p14:creationId xmlns:p14="http://schemas.microsoft.com/office/powerpoint/2010/main" val="1990349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852551"/>
          </a:xfrm>
          <a:solidFill>
            <a:srgbClr val="0062AC"/>
          </a:solidFill>
        </p:spPr>
        <p:txBody>
          <a:bodyPr anchor="ctr"/>
          <a:lstStyle>
            <a:lvl1pPr algn="ctr">
              <a:defRPr sz="60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Tree>
    <p:extLst>
      <p:ext uri="{BB962C8B-B14F-4D97-AF65-F5344CB8AC3E}">
        <p14:creationId xmlns:p14="http://schemas.microsoft.com/office/powerpoint/2010/main" val="52870567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94447" y="1"/>
            <a:ext cx="11797552" cy="669129"/>
          </a:xfrm>
          <a:noFill/>
        </p:spPr>
        <p:txBody>
          <a:bodyPr>
            <a:noAutofit/>
          </a:bodyPr>
          <a:lstStyle>
            <a:lvl1pPr>
              <a:defRPr sz="4000" b="1" baseline="0">
                <a:solidFill>
                  <a:schemeClr val="tx1"/>
                </a:solidFill>
                <a:latin typeface="Calibri" panose="020F0502020204030204" pitchFamily="34" charset="0"/>
                <a:ea typeface="黑体" panose="02010609060101010101" pitchFamily="49" charset="-122"/>
              </a:defRPr>
            </a:lvl1pPr>
          </a:lstStyle>
          <a:p>
            <a:r>
              <a:rPr lang="zh-CN" altLang="en-US"/>
              <a:t>单击此处编辑母版标题样式</a:t>
            </a:r>
            <a:endParaRPr lang="en-US" dirty="0"/>
          </a:p>
        </p:txBody>
      </p:sp>
      <p:sp>
        <p:nvSpPr>
          <p:cNvPr id="3" name="Content Placeholder 2"/>
          <p:cNvSpPr>
            <a:spLocks noGrp="1"/>
          </p:cNvSpPr>
          <p:nvPr>
            <p:ph idx="1"/>
          </p:nvPr>
        </p:nvSpPr>
        <p:spPr>
          <a:xfrm>
            <a:off x="394447" y="789709"/>
            <a:ext cx="11355295" cy="5852155"/>
          </a:xfrm>
        </p:spPr>
        <p:txBody>
          <a:bodyPr/>
          <a:lstStyle>
            <a:lvl1pPr>
              <a:lnSpc>
                <a:spcPct val="120000"/>
              </a:lnSpc>
              <a:defRPr sz="3200" b="1" i="0" baseline="0">
                <a:ea typeface="黑体" panose="02010609060101010101" pitchFamily="49" charset="-122"/>
              </a:defRPr>
            </a:lvl1pPr>
            <a:lvl2pPr>
              <a:lnSpc>
                <a:spcPct val="120000"/>
              </a:lnSpc>
              <a:defRPr sz="3000" b="0" i="0" baseline="0">
                <a:ea typeface="华文楷体" panose="02010600040101010101" pitchFamily="2" charset="-122"/>
              </a:defRPr>
            </a:lvl2pPr>
            <a:lvl3pPr>
              <a:lnSpc>
                <a:spcPct val="120000"/>
              </a:lnSpc>
              <a:defRPr sz="2800" b="0" i="0" baseline="0">
                <a:ea typeface="华文新魏" panose="02010800040101010101" pitchFamily="2" charset="-122"/>
              </a:defRPr>
            </a:lvl3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9" name="Line 1"/>
          <p:cNvSpPr>
            <a:spLocks noChangeShapeType="1"/>
          </p:cNvSpPr>
          <p:nvPr/>
        </p:nvSpPr>
        <p:spPr bwMode="auto">
          <a:xfrm>
            <a:off x="0" y="669131"/>
            <a:ext cx="12192000" cy="0"/>
          </a:xfrm>
          <a:prstGeom prst="line">
            <a:avLst/>
          </a:prstGeom>
          <a:noFill/>
          <a:ln w="25400">
            <a:solidFill>
              <a:srgbClr val="0062AC"/>
            </a:solidFill>
            <a:miter lim="800000"/>
          </a:ln>
          <a:effectLst/>
        </p:spPr>
        <p:txBody>
          <a:bodyPr/>
          <a:lstStyle/>
          <a:p>
            <a:pPr>
              <a:buFont typeface="Times New Roman" panose="02020603050405020304" pitchFamily="16" charset="0"/>
              <a:buNone/>
              <a:defRPr/>
            </a:pPr>
            <a:endParaRPr lang="en-GB">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722484268"/>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extBox 9"/>
          <p:cNvSpPr txBox="1"/>
          <p:nvPr/>
        </p:nvSpPr>
        <p:spPr>
          <a:xfrm>
            <a:off x="11293947" y="6580997"/>
            <a:ext cx="898052" cy="306705"/>
          </a:xfrm>
          <a:prstGeom prst="rect">
            <a:avLst/>
          </a:prstGeom>
          <a:solidFill>
            <a:srgbClr val="ED6C00"/>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400" dirty="0">
              <a:ln>
                <a:noFill/>
              </a:ln>
              <a:solidFill>
                <a:schemeClr val="bg1"/>
              </a:solidFill>
            </a:endParaRPr>
          </a:p>
        </p:txBody>
      </p:sp>
      <p:sp>
        <p:nvSpPr>
          <p:cNvPr id="2" name="Title Placeholder 1"/>
          <p:cNvSpPr>
            <a:spLocks noGrp="1"/>
          </p:cNvSpPr>
          <p:nvPr>
            <p:ph type="title"/>
          </p:nvPr>
        </p:nvSpPr>
        <p:spPr>
          <a:xfrm>
            <a:off x="0" y="1"/>
            <a:ext cx="11178636" cy="890648"/>
          </a:xfrm>
          <a:prstGeom prst="rect">
            <a:avLst/>
          </a:prstGeom>
          <a:solidFill>
            <a:srgbClr val="0062AC"/>
          </a:solidFill>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394447" y="991590"/>
            <a:ext cx="11355295" cy="518537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3" name="TextBox 12"/>
          <p:cNvSpPr txBox="1"/>
          <p:nvPr/>
        </p:nvSpPr>
        <p:spPr>
          <a:xfrm>
            <a:off x="3528060" y="6581140"/>
            <a:ext cx="7370233" cy="306705"/>
          </a:xfrm>
          <a:prstGeom prst="rect">
            <a:avLst/>
          </a:prstGeom>
          <a:solidFill>
            <a:schemeClr val="accent5">
              <a:lumMod val="75000"/>
            </a:schemeClr>
          </a:solid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b="0" dirty="0">
                <a:solidFill>
                  <a:schemeClr val="bg1"/>
                </a:solidFill>
              </a:rPr>
              <a:t>大规模图像的多粒度语义理解</a:t>
            </a:r>
          </a:p>
        </p:txBody>
      </p:sp>
      <p:sp>
        <p:nvSpPr>
          <p:cNvPr id="14" name="TextBox 13"/>
          <p:cNvSpPr txBox="1"/>
          <p:nvPr/>
        </p:nvSpPr>
        <p:spPr>
          <a:xfrm>
            <a:off x="0" y="6581140"/>
            <a:ext cx="3528060" cy="306705"/>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chemeClr val="bg1"/>
                </a:solidFill>
                <a:effectLst/>
                <a:uLnTx/>
                <a:uFillTx/>
                <a:latin typeface="+mn-lt"/>
                <a:ea typeface="+mn-ea"/>
                <a:cs typeface="+mn-cs"/>
              </a:rPr>
              <a:t>程明明</a:t>
            </a:r>
            <a:r>
              <a:rPr kumimoji="0" lang="en-US" altLang="zh-CN" sz="1400" b="0" i="0" u="none" strike="noStrike" kern="1200" cap="none" spc="0" normalizeH="0" baseline="0" noProof="0" dirty="0">
                <a:ln>
                  <a:noFill/>
                </a:ln>
                <a:solidFill>
                  <a:schemeClr val="bg1"/>
                </a:solidFill>
                <a:effectLst/>
                <a:uLnTx/>
                <a:uFillTx/>
                <a:latin typeface="+mn-lt"/>
                <a:ea typeface="+mn-ea"/>
                <a:cs typeface="+mn-cs"/>
              </a:rPr>
              <a:t>, http://mmcheng.net</a:t>
            </a:r>
          </a:p>
        </p:txBody>
      </p:sp>
      <p:sp>
        <p:nvSpPr>
          <p:cNvPr id="12" name="TextBox 11"/>
          <p:cNvSpPr txBox="1"/>
          <p:nvPr/>
        </p:nvSpPr>
        <p:spPr>
          <a:xfrm>
            <a:off x="10898293" y="6581140"/>
            <a:ext cx="1292860" cy="306705"/>
          </a:xfrm>
          <a:prstGeom prst="rect">
            <a:avLst/>
          </a:prstGeom>
          <a:solidFill>
            <a:schemeClr val="accent5">
              <a:lumMod val="50000"/>
            </a:schemeClr>
          </a:solidFill>
        </p:spPr>
        <p:txBody>
          <a:bodyPr wrap="square" rtlCol="0">
            <a:spAutoFit/>
          </a:bodyPr>
          <a:lstStyle/>
          <a:p>
            <a:pPr algn="ctr"/>
            <a:fld id="{C603BFBC-EF15-48A5-8249-0FEAC4BE5DBB}" type="slidenum">
              <a:rPr lang="en-US" sz="1400" smtClean="0">
                <a:solidFill>
                  <a:schemeClr val="bg1"/>
                </a:solidFill>
              </a:rPr>
              <a:t>‹#›</a:t>
            </a:fld>
            <a:endParaRPr lang="en-US" sz="1400" dirty="0">
              <a:solidFill>
                <a:schemeClr val="bg1"/>
              </a:solidFill>
            </a:endParaRPr>
          </a:p>
        </p:txBody>
      </p:sp>
      <p:sp>
        <p:nvSpPr>
          <p:cNvPr id="8" name="TextBox 9">
            <a:extLst>
              <a:ext uri="{FF2B5EF4-FFF2-40B4-BE49-F238E27FC236}">
                <a16:creationId xmlns:a16="http://schemas.microsoft.com/office/drawing/2014/main" id="{910C8E17-22EA-4C8E-BBB9-886F1CDF9F8D}"/>
              </a:ext>
            </a:extLst>
          </p:cNvPr>
          <p:cNvSpPr txBox="1"/>
          <p:nvPr userDrawn="1"/>
        </p:nvSpPr>
        <p:spPr>
          <a:xfrm>
            <a:off x="11293947" y="6580997"/>
            <a:ext cx="898052" cy="306705"/>
          </a:xfrm>
          <a:prstGeom prst="rect">
            <a:avLst/>
          </a:prstGeom>
          <a:solidFill>
            <a:srgbClr val="ED6C00"/>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400" dirty="0">
              <a:ln>
                <a:noFill/>
              </a:ln>
              <a:solidFill>
                <a:schemeClr val="bg1"/>
              </a:solidFill>
            </a:endParaRPr>
          </a:p>
        </p:txBody>
      </p:sp>
      <p:sp>
        <p:nvSpPr>
          <p:cNvPr id="9" name="TextBox 12">
            <a:extLst>
              <a:ext uri="{FF2B5EF4-FFF2-40B4-BE49-F238E27FC236}">
                <a16:creationId xmlns:a16="http://schemas.microsoft.com/office/drawing/2014/main" id="{347D2DB4-8576-4F7C-A99E-E76A3EE27489}"/>
              </a:ext>
            </a:extLst>
          </p:cNvPr>
          <p:cNvSpPr txBox="1"/>
          <p:nvPr userDrawn="1"/>
        </p:nvSpPr>
        <p:spPr>
          <a:xfrm>
            <a:off x="3528060" y="6581140"/>
            <a:ext cx="7370233" cy="307777"/>
          </a:xfrm>
          <a:prstGeom prst="rect">
            <a:avLst/>
          </a:prstGeom>
          <a:solidFill>
            <a:schemeClr val="accent5">
              <a:lumMod val="75000"/>
            </a:schemeClr>
          </a:solid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0" dirty="0">
                <a:solidFill>
                  <a:schemeClr val="bg1"/>
                </a:solidFill>
              </a:rPr>
              <a:t>Res2Net: A New Multi-scale Backbone Architecture</a:t>
            </a:r>
            <a:endParaRPr lang="zh-CN" altLang="en-US" sz="1400" b="0" dirty="0">
              <a:solidFill>
                <a:schemeClr val="bg1"/>
              </a:solidFill>
            </a:endParaRPr>
          </a:p>
        </p:txBody>
      </p:sp>
      <p:sp>
        <p:nvSpPr>
          <p:cNvPr id="11" name="TextBox 13">
            <a:extLst>
              <a:ext uri="{FF2B5EF4-FFF2-40B4-BE49-F238E27FC236}">
                <a16:creationId xmlns:a16="http://schemas.microsoft.com/office/drawing/2014/main" id="{963DC187-1FE2-4E5B-80FE-9DBFC51913C4}"/>
              </a:ext>
            </a:extLst>
          </p:cNvPr>
          <p:cNvSpPr txBox="1"/>
          <p:nvPr userDrawn="1"/>
        </p:nvSpPr>
        <p:spPr>
          <a:xfrm>
            <a:off x="0" y="6581140"/>
            <a:ext cx="3528060" cy="306705"/>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chemeClr val="bg1"/>
                </a:solidFill>
                <a:effectLst/>
                <a:uLnTx/>
                <a:uFillTx/>
                <a:latin typeface="+mn-lt"/>
                <a:ea typeface="+mn-ea"/>
                <a:cs typeface="+mn-cs"/>
              </a:rPr>
              <a:t>程明明</a:t>
            </a:r>
            <a:r>
              <a:rPr kumimoji="0" lang="en-US" altLang="zh-CN" sz="1400" b="0" i="0" u="none" strike="noStrike" kern="1200" cap="none" spc="0" normalizeH="0" baseline="0" noProof="0" dirty="0">
                <a:ln>
                  <a:noFill/>
                </a:ln>
                <a:solidFill>
                  <a:schemeClr val="bg1"/>
                </a:solidFill>
                <a:effectLst/>
                <a:uLnTx/>
                <a:uFillTx/>
                <a:latin typeface="+mn-lt"/>
                <a:ea typeface="+mn-ea"/>
                <a:cs typeface="+mn-cs"/>
              </a:rPr>
              <a:t>, http://mmcheng.net</a:t>
            </a:r>
          </a:p>
        </p:txBody>
      </p:sp>
      <p:sp>
        <p:nvSpPr>
          <p:cNvPr id="15" name="TextBox 11">
            <a:extLst>
              <a:ext uri="{FF2B5EF4-FFF2-40B4-BE49-F238E27FC236}">
                <a16:creationId xmlns:a16="http://schemas.microsoft.com/office/drawing/2014/main" id="{857E9A8B-C89C-4BE4-8C0E-52EAB0780073}"/>
              </a:ext>
            </a:extLst>
          </p:cNvPr>
          <p:cNvSpPr txBox="1"/>
          <p:nvPr userDrawn="1"/>
        </p:nvSpPr>
        <p:spPr>
          <a:xfrm>
            <a:off x="10898293" y="6581140"/>
            <a:ext cx="1292860" cy="306705"/>
          </a:xfrm>
          <a:prstGeom prst="rect">
            <a:avLst/>
          </a:prstGeom>
          <a:solidFill>
            <a:schemeClr val="accent5">
              <a:lumMod val="50000"/>
            </a:schemeClr>
          </a:solidFill>
        </p:spPr>
        <p:txBody>
          <a:bodyPr wrap="square" rtlCol="0">
            <a:spAutoFit/>
          </a:bodyPr>
          <a:lstStyle/>
          <a:p>
            <a:pPr algn="ctr"/>
            <a:fld id="{C603BFBC-EF15-48A5-8249-0FEAC4BE5DBB}" type="slidenum">
              <a:rPr lang="en-US" sz="1400" smtClean="0">
                <a:solidFill>
                  <a:schemeClr val="bg1"/>
                </a:solidFill>
              </a:rPr>
              <a:t>‹#›</a:t>
            </a:fld>
            <a:endParaRPr lang="en-US" sz="1400" dirty="0">
              <a:solidFill>
                <a:schemeClr val="bg1"/>
              </a:solidFill>
            </a:endParaRPr>
          </a:p>
        </p:txBody>
      </p:sp>
    </p:spTree>
    <p:extLst>
      <p:ext uri="{BB962C8B-B14F-4D97-AF65-F5344CB8AC3E}">
        <p14:creationId xmlns:p14="http://schemas.microsoft.com/office/powerpoint/2010/main" val="2561558760"/>
      </p:ext>
    </p:extLst>
  </p:cSld>
  <p:clrMap bg1="lt1" tx1="dk1" bg2="lt2" tx2="dk2" accent1="accent1" accent2="accent2" accent3="accent3" accent4="accent4" accent5="accent5" accent6="accent6" hlink="hlink" folHlink="folHlink"/>
  <p:sldLayoutIdLst>
    <p:sldLayoutId id="2147483657" r:id="rId1"/>
    <p:sldLayoutId id="2147483658" r:id="rId2"/>
  </p:sldLayoutIdLst>
  <p:hf hdr="0" ftr="0" dt="0"/>
  <p:txStyles>
    <p:titleStyle>
      <a:lvl1pPr algn="l" defTabSz="914400" rtl="0" eaLnBrk="1" latinLnBrk="0" hangingPunct="1">
        <a:lnSpc>
          <a:spcPct val="90000"/>
        </a:lnSpc>
        <a:spcBef>
          <a:spcPct val="0"/>
        </a:spcBef>
        <a:buNone/>
        <a:defRPr sz="44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hyperlink" Target="http://mmcheng.net/"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github.com/Res2Net/mmdetectio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github.com/Res2Net/Res2Net-Pose-Estimation"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github.com/Res2Net/Res2Net-detectron2/blob/master/configs/COCO-PanopticSegmentation/panoptic_fpn_R_50_3x.yaml" TargetMode="External"/><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github.com/Res2Net/Res2Net-detectron2/blob/master/configs/COCO-PanopticSegmentation/panoptic_fpn_R2_101_3x.yaml" TargetMode="External"/><Relationship Id="rId4" Type="http://schemas.openxmlformats.org/officeDocument/2006/relationships/hyperlink" Target="https://github.com/Res2Net/Res2Net-detectron2/blob/master/configs/COCO-PanopticSegmentation/panoptic_fpn_R_101_3x.yaml" TargetMode="External"/><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0.png"/><Relationship Id="rId5" Type="http://schemas.openxmlformats.org/officeDocument/2006/relationships/image" Target="../media/image19.tif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mmcheng.net/res2net/" TargetMode="External"/><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tiff"/><Relationship Id="rId11" Type="http://schemas.openxmlformats.org/officeDocument/2006/relationships/image" Target="../media/image29.jpeg"/><Relationship Id="rId5" Type="http://schemas.openxmlformats.org/officeDocument/2006/relationships/image" Target="../media/image23.tiff"/><Relationship Id="rId10" Type="http://schemas.openxmlformats.org/officeDocument/2006/relationships/image" Target="../media/image28.tiff"/><Relationship Id="rId4" Type="http://schemas.openxmlformats.org/officeDocument/2006/relationships/image" Target="../media/image22.tiff"/><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7.xml"/><Relationship Id="rId7"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github.com/Res2Net/mmdetectio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128" y="0"/>
            <a:ext cx="12200255" cy="3218815"/>
          </a:xfrm>
        </p:spPr>
        <p:txBody>
          <a:bodyPr>
            <a:noAutofit/>
          </a:bodyPr>
          <a:lstStyle/>
          <a:p>
            <a:r>
              <a:rPr lang="en-US" altLang="zh-CN" sz="7200" b="1" dirty="0">
                <a:latin typeface="+mn-lt"/>
                <a:ea typeface="黑体" panose="02010609060101010101" pitchFamily="49" charset="-122"/>
              </a:rPr>
              <a:t>Res2Net: A New Multi-scale Backbone Architecture</a:t>
            </a:r>
            <a:br>
              <a:rPr lang="en-US" altLang="zh-CN" sz="7200" b="1" dirty="0">
                <a:latin typeface="+mn-lt"/>
                <a:ea typeface="黑体" panose="02010609060101010101" pitchFamily="49" charset="-122"/>
              </a:rPr>
            </a:br>
            <a:r>
              <a:rPr lang="en-US" altLang="zh-CN" sz="3600" b="1" dirty="0">
                <a:solidFill>
                  <a:srgbClr val="FFFF00"/>
                </a:solidFill>
                <a:latin typeface="+mn-lt"/>
                <a:ea typeface="黑体" panose="02010609060101010101" pitchFamily="49" charset="-122"/>
              </a:rPr>
              <a:t>IEEE TPAMI 2021 (Date of publication: 2019/8)</a:t>
            </a:r>
            <a:endParaRPr lang="zh-CN" altLang="en-US" sz="7200" b="1" dirty="0">
              <a:solidFill>
                <a:srgbClr val="FFFF00"/>
              </a:solidFill>
              <a:latin typeface="+mn-lt"/>
              <a:ea typeface="黑体" panose="02010609060101010101" pitchFamily="49" charset="-122"/>
            </a:endParaRPr>
          </a:p>
        </p:txBody>
      </p:sp>
      <p:sp>
        <p:nvSpPr>
          <p:cNvPr id="5" name="Subtitle 2"/>
          <p:cNvSpPr txBox="1"/>
          <p:nvPr/>
        </p:nvSpPr>
        <p:spPr>
          <a:xfrm>
            <a:off x="1075411" y="3431851"/>
            <a:ext cx="10041175" cy="24231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1350"/>
              </a:spcBef>
            </a:pPr>
            <a:r>
              <a:rPr lang="en-US" altLang="zh-CN" sz="4800" dirty="0">
                <a:ln w="0"/>
                <a:effectLst>
                  <a:outerShdw blurRad="38100" dist="19050" dir="2700000" algn="tl" rotWithShape="0">
                    <a:schemeClr val="dk1">
                      <a:alpha val="40000"/>
                    </a:schemeClr>
                  </a:outerShdw>
                </a:effectLst>
                <a:ea typeface="华文楷体" panose="02010600040101010101" pitchFamily="2" charset="-122"/>
              </a:rPr>
              <a:t>Ming-Ming Cheng</a:t>
            </a:r>
          </a:p>
          <a:p>
            <a:pPr>
              <a:spcBef>
                <a:spcPts val="1350"/>
              </a:spcBef>
            </a:pPr>
            <a:r>
              <a:rPr lang="en-US" altLang="zh-CN" sz="4000" dirty="0">
                <a:ln w="0"/>
                <a:effectLst>
                  <a:outerShdw blurRad="38100" dist="19050" dir="2700000" algn="tl" rotWithShape="0">
                    <a:schemeClr val="dk1">
                      <a:alpha val="40000"/>
                    </a:schemeClr>
                  </a:outerShdw>
                </a:effectLst>
                <a:ea typeface="华文楷体" panose="02010600040101010101" pitchFamily="2" charset="-122"/>
              </a:rPr>
              <a:t>Nankai University</a:t>
            </a:r>
          </a:p>
          <a:p>
            <a:pPr>
              <a:spcBef>
                <a:spcPts val="1350"/>
              </a:spcBef>
            </a:pPr>
            <a:r>
              <a:rPr lang="en-US" altLang="zh-CN" sz="4800" dirty="0">
                <a:ln w="0"/>
                <a:effectLst>
                  <a:outerShdw blurRad="38100" dist="19050" dir="2700000" algn="tl" rotWithShape="0">
                    <a:schemeClr val="dk1">
                      <a:alpha val="40000"/>
                    </a:schemeClr>
                  </a:outerShdw>
                </a:effectLst>
                <a:ea typeface="华文楷体" panose="02010600040101010101" pitchFamily="2" charset="-122"/>
                <a:hlinkClick r:id="rId4"/>
              </a:rPr>
              <a:t>http://mmcheng.net</a:t>
            </a:r>
            <a:r>
              <a:rPr lang="en-US" altLang="zh-CN" sz="4800" dirty="0">
                <a:ln w="0"/>
                <a:effectLst>
                  <a:outerShdw blurRad="38100" dist="19050" dir="2700000" algn="tl" rotWithShape="0">
                    <a:schemeClr val="dk1">
                      <a:alpha val="40000"/>
                    </a:schemeClr>
                  </a:outerShdw>
                </a:effectLst>
                <a:ea typeface="华文楷体" panose="02010600040101010101" pitchFamily="2" charset="-122"/>
              </a:rPr>
              <a:t> </a:t>
            </a:r>
          </a:p>
          <a:p>
            <a:pPr>
              <a:spcBef>
                <a:spcPts val="1350"/>
              </a:spcBef>
            </a:pPr>
            <a:endParaRPr lang="en-US" altLang="zh-CN" sz="3600" dirty="0">
              <a:ln w="0"/>
              <a:effectLst>
                <a:outerShdw blurRad="38100" dist="19050" dir="2700000" algn="tl" rotWithShape="0">
                  <a:schemeClr val="dk1">
                    <a:alpha val="40000"/>
                  </a:schemeClr>
                </a:outerShdw>
              </a:effectLst>
              <a:ea typeface="华文楷体" panose="02010600040101010101" pitchFamily="2" charset="-122"/>
            </a:endParaRPr>
          </a:p>
          <a:p>
            <a:pPr>
              <a:spcBef>
                <a:spcPts val="1350"/>
              </a:spcBef>
            </a:pPr>
            <a:endParaRPr lang="en-US" altLang="zh-CN" sz="3600" dirty="0">
              <a:ln w="0"/>
              <a:effectLst>
                <a:outerShdw blurRad="38100" dist="19050" dir="2700000" algn="tl" rotWithShape="0">
                  <a:schemeClr val="dk1">
                    <a:alpha val="40000"/>
                  </a:schemeClr>
                </a:outerShdw>
              </a:effectLst>
              <a:ea typeface="华文楷体" panose="02010600040101010101" pitchFamily="2" charset="-122"/>
            </a:endParaRPr>
          </a:p>
          <a:p>
            <a:pPr>
              <a:spcBef>
                <a:spcPts val="1350"/>
              </a:spcBef>
            </a:pPr>
            <a:endParaRPr lang="en-US" altLang="zh-CN" sz="1800" dirty="0">
              <a:ln w="0"/>
              <a:effectLst>
                <a:outerShdw blurRad="38100" dist="19050" dir="2700000" algn="tl" rotWithShape="0">
                  <a:schemeClr val="dk1">
                    <a:alpha val="40000"/>
                  </a:schemeClr>
                </a:outerShdw>
              </a:effectLst>
              <a:ea typeface="华文楷体" panose="02010600040101010101" pitchFamily="2" charset="-122"/>
            </a:endParaRPr>
          </a:p>
          <a:p>
            <a:pPr>
              <a:spcBef>
                <a:spcPts val="1350"/>
              </a:spcBef>
            </a:pPr>
            <a:endParaRPr lang="en-US" altLang="zh-CN" sz="1800" dirty="0">
              <a:ln w="0"/>
              <a:effectLst>
                <a:outerShdw blurRad="38100" dist="19050" dir="2700000" algn="tl" rotWithShape="0">
                  <a:schemeClr val="dk1">
                    <a:alpha val="40000"/>
                  </a:schemeClr>
                </a:outerShdw>
              </a:effectLst>
              <a:ea typeface="华文楷体" panose="02010600040101010101" pitchFamily="2" charset="-122"/>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A New Multi-scale Backbone</a:t>
            </a:r>
            <a:endParaRPr lang="zh-CN" altLang="en-US" dirty="0"/>
          </a:p>
        </p:txBody>
      </p:sp>
      <p:sp>
        <p:nvSpPr>
          <p:cNvPr id="5" name="内容占位符 4"/>
          <p:cNvSpPr>
            <a:spLocks noGrp="1"/>
          </p:cNvSpPr>
          <p:nvPr>
            <p:ph idx="1"/>
          </p:nvPr>
        </p:nvSpPr>
        <p:spPr/>
        <p:txBody>
          <a:bodyPr/>
          <a:lstStyle/>
          <a:p>
            <a:pPr lvl="0"/>
            <a:r>
              <a:rPr lang="en-US" altLang="zh-CN" dirty="0"/>
              <a:t>Instance segmentation</a:t>
            </a:r>
          </a:p>
          <a:p>
            <a:pPr lvl="1"/>
            <a:r>
              <a:rPr lang="en-US" altLang="zh-CN" dirty="0"/>
              <a:t>Mask-RCNN, MS-COCO</a:t>
            </a:r>
          </a:p>
          <a:p>
            <a:pPr lvl="1"/>
            <a:r>
              <a:rPr lang="en-GB" altLang="zh-CN" dirty="0">
                <a:hlinkClick r:id="rId3"/>
              </a:rPr>
              <a:t>https://github.com/Res2Net/mmdetection</a:t>
            </a:r>
            <a:endParaRPr lang="en-US" altLang="zh-CN" dirty="0"/>
          </a:p>
          <a:p>
            <a:pPr lvl="1"/>
            <a:endParaRPr lang="en-US" altLang="zh-CN" dirty="0"/>
          </a:p>
          <a:p>
            <a:endParaRPr lang="zh-CN" altLang="en-US" dirty="0"/>
          </a:p>
        </p:txBody>
      </p:sp>
      <p:graphicFrame>
        <p:nvGraphicFramePr>
          <p:cNvPr id="4" name="表格 3"/>
          <p:cNvGraphicFramePr>
            <a:graphicFrameLocks noGrp="1"/>
          </p:cNvGraphicFramePr>
          <p:nvPr/>
        </p:nvGraphicFramePr>
        <p:xfrm>
          <a:off x="806823" y="2979339"/>
          <a:ext cx="10530542" cy="2997500"/>
        </p:xfrm>
        <a:graphic>
          <a:graphicData uri="http://schemas.openxmlformats.org/drawingml/2006/table">
            <a:tbl>
              <a:tblPr/>
              <a:tblGrid>
                <a:gridCol w="3318078">
                  <a:extLst>
                    <a:ext uri="{9D8B030D-6E8A-4147-A177-3AD203B41FA5}">
                      <a16:colId xmlns:a16="http://schemas.microsoft.com/office/drawing/2014/main" val="20000"/>
                    </a:ext>
                  </a:extLst>
                </a:gridCol>
                <a:gridCol w="2155259">
                  <a:extLst>
                    <a:ext uri="{9D8B030D-6E8A-4147-A177-3AD203B41FA5}">
                      <a16:colId xmlns:a16="http://schemas.microsoft.com/office/drawing/2014/main" val="20001"/>
                    </a:ext>
                  </a:extLst>
                </a:gridCol>
                <a:gridCol w="1655114">
                  <a:extLst>
                    <a:ext uri="{9D8B030D-6E8A-4147-A177-3AD203B41FA5}">
                      <a16:colId xmlns:a16="http://schemas.microsoft.com/office/drawing/2014/main" val="20002"/>
                    </a:ext>
                  </a:extLst>
                </a:gridCol>
                <a:gridCol w="1635435">
                  <a:extLst>
                    <a:ext uri="{9D8B030D-6E8A-4147-A177-3AD203B41FA5}">
                      <a16:colId xmlns:a16="http://schemas.microsoft.com/office/drawing/2014/main" val="20003"/>
                    </a:ext>
                  </a:extLst>
                </a:gridCol>
                <a:gridCol w="1766656">
                  <a:extLst>
                    <a:ext uri="{9D8B030D-6E8A-4147-A177-3AD203B41FA5}">
                      <a16:colId xmlns:a16="http://schemas.microsoft.com/office/drawing/2014/main" val="20004"/>
                    </a:ext>
                  </a:extLst>
                </a:gridCol>
              </a:tblGrid>
              <a:tr h="0">
                <a:tc>
                  <a:txBody>
                    <a:bodyPr/>
                    <a:lstStyle/>
                    <a:p>
                      <a:pPr algn="ctr"/>
                      <a:r>
                        <a:rPr lang="en-GB" sz="3200" b="1">
                          <a:effectLst/>
                        </a:rPr>
                        <a:t>Backbone</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dirty="0">
                          <a:effectLst/>
                        </a:rPr>
                        <a:t>Params.</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a:effectLst/>
                        </a:rPr>
                        <a:t>GFLOPs</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a:effectLst/>
                        </a:rPr>
                        <a:t>box AP</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a:effectLst/>
                        </a:rPr>
                        <a:t>mask AP</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0">
                <a:tc>
                  <a:txBody>
                    <a:bodyPr/>
                    <a:lstStyle/>
                    <a:p>
                      <a:pPr algn="ctr"/>
                      <a:r>
                        <a:rPr lang="en-GB" sz="3200">
                          <a:effectLst/>
                        </a:rPr>
                        <a:t>R-101-FPN</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a:effectLst/>
                        </a:rPr>
                        <a:t>63.17M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a:effectLst/>
                        </a:rPr>
                        <a:t>351.65</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a:effectLst/>
                        </a:rPr>
                        <a:t>40.3</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a:effectLst/>
                        </a:rPr>
                        <a:t>36.5</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00248">
                <a:tc>
                  <a:txBody>
                    <a:bodyPr/>
                    <a:lstStyle/>
                    <a:p>
                      <a:pPr algn="ctr"/>
                      <a:r>
                        <a:rPr lang="en-GB" sz="3200" dirty="0">
                          <a:effectLst/>
                        </a:rPr>
                        <a:t>X-101-64x4d-FPN</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GB" sz="3200" dirty="0">
                          <a:effectLst/>
                        </a:rPr>
                        <a:t>101.9M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dirty="0">
                          <a:effectLst/>
                        </a:rPr>
                        <a:t>508.87</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dirty="0">
                          <a:effectLst/>
                        </a:rPr>
                        <a:t>42.0</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a:effectLst/>
                        </a:rPr>
                        <a:t>37.7</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10002"/>
                  </a:ext>
                </a:extLst>
              </a:tr>
              <a:tr h="253902">
                <a:tc>
                  <a:txBody>
                    <a:bodyPr/>
                    <a:lstStyle/>
                    <a:p>
                      <a:pPr algn="ctr"/>
                      <a:r>
                        <a:rPr lang="en-GB" sz="3200" dirty="0">
                          <a:effectLst/>
                        </a:rPr>
                        <a:t>HRNetV2p-W48</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dirty="0">
                          <a:solidFill>
                            <a:srgbClr val="C00000"/>
                          </a:solidFill>
                          <a:effectLst/>
                        </a:rPr>
                        <a:t>86.01M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b="1" dirty="0">
                          <a:solidFill>
                            <a:srgbClr val="C00000"/>
                          </a:solidFill>
                          <a:effectLst/>
                        </a:rPr>
                        <a:t>528.17</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b="1" dirty="0">
                          <a:solidFill>
                            <a:srgbClr val="C00000"/>
                          </a:solidFill>
                          <a:effectLst/>
                        </a:rPr>
                        <a:t>42.9</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b="1">
                          <a:solidFill>
                            <a:srgbClr val="C00000"/>
                          </a:solidFill>
                          <a:effectLst/>
                        </a:rPr>
                        <a:t>38.3</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80187">
                <a:tc>
                  <a:txBody>
                    <a:bodyPr/>
                    <a:lstStyle/>
                    <a:p>
                      <a:pPr algn="ctr"/>
                      <a:r>
                        <a:rPr lang="en-GB" sz="3200" dirty="0">
                          <a:effectLst/>
                        </a:rPr>
                        <a:t>Res2Net-101</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GB" sz="3200" b="1" dirty="0">
                          <a:solidFill>
                            <a:srgbClr val="C00000"/>
                          </a:solidFill>
                          <a:effectLst/>
                        </a:rPr>
                        <a:t>63.83M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b="1" dirty="0">
                          <a:solidFill>
                            <a:srgbClr val="C00000"/>
                          </a:solidFill>
                          <a:effectLst/>
                        </a:rPr>
                        <a:t>362.18</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b="1" dirty="0">
                          <a:solidFill>
                            <a:srgbClr val="C00000"/>
                          </a:solidFill>
                          <a:effectLst/>
                        </a:rPr>
                        <a:t>43.3</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b="1" dirty="0">
                          <a:solidFill>
                            <a:srgbClr val="C00000"/>
                          </a:solidFill>
                          <a:effectLst/>
                        </a:rPr>
                        <a:t>38.6</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10004"/>
                  </a:ext>
                </a:extLst>
              </a:tr>
            </a:tbl>
          </a:graphicData>
        </a:graphic>
      </p:graphicFrame>
      <p:grpSp>
        <p:nvGrpSpPr>
          <p:cNvPr id="6" name="组合 5"/>
          <p:cNvGrpSpPr/>
          <p:nvPr/>
        </p:nvGrpSpPr>
        <p:grpSpPr>
          <a:xfrm>
            <a:off x="6591300" y="785712"/>
            <a:ext cx="3932926" cy="1130300"/>
            <a:chOff x="5067300" y="785712"/>
            <a:chExt cx="3932926" cy="1130300"/>
          </a:xfrm>
        </p:grpSpPr>
        <p:pic>
          <p:nvPicPr>
            <p:cNvPr id="7" name="图片 6"/>
            <p:cNvPicPr>
              <a:picLocks noChangeAspect="1"/>
            </p:cNvPicPr>
            <p:nvPr/>
          </p:nvPicPr>
          <p:blipFill rotWithShape="1">
            <a:blip r:embed="rId4" cstate="screen"/>
            <a:srcRect/>
            <a:stretch>
              <a:fillRect/>
            </a:stretch>
          </p:blipFill>
          <p:spPr>
            <a:xfrm>
              <a:off x="5067300" y="785712"/>
              <a:ext cx="3848100" cy="596900"/>
            </a:xfrm>
            <a:prstGeom prst="rect">
              <a:avLst/>
            </a:prstGeom>
          </p:spPr>
        </p:pic>
        <p:pic>
          <p:nvPicPr>
            <p:cNvPr id="8" name="图片 7"/>
            <p:cNvPicPr>
              <a:picLocks noChangeAspect="1"/>
            </p:cNvPicPr>
            <p:nvPr/>
          </p:nvPicPr>
          <p:blipFill>
            <a:blip r:embed="rId5"/>
            <a:stretch>
              <a:fillRect/>
            </a:stretch>
          </p:blipFill>
          <p:spPr>
            <a:xfrm>
              <a:off x="5067300" y="1382612"/>
              <a:ext cx="3932926" cy="533400"/>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A New Multi-scale Backbone</a:t>
            </a:r>
            <a:endParaRPr lang="zh-CN" altLang="en-US" dirty="0"/>
          </a:p>
        </p:txBody>
      </p:sp>
      <p:sp>
        <p:nvSpPr>
          <p:cNvPr id="5" name="内容占位符 4"/>
          <p:cNvSpPr>
            <a:spLocks noGrp="1"/>
          </p:cNvSpPr>
          <p:nvPr>
            <p:ph idx="1"/>
          </p:nvPr>
        </p:nvSpPr>
        <p:spPr/>
        <p:txBody>
          <a:bodyPr/>
          <a:lstStyle/>
          <a:p>
            <a:r>
              <a:rPr lang="en-US" altLang="zh-CN" dirty="0"/>
              <a:t>Pose Estimation (COCO 2017)</a:t>
            </a:r>
          </a:p>
          <a:p>
            <a:endParaRPr lang="zh-CN" altLang="en-US" dirty="0"/>
          </a:p>
        </p:txBody>
      </p:sp>
      <p:pic>
        <p:nvPicPr>
          <p:cNvPr id="6" name="图片 5"/>
          <p:cNvPicPr>
            <a:picLocks noChangeAspect="1"/>
          </p:cNvPicPr>
          <p:nvPr/>
        </p:nvPicPr>
        <p:blipFill>
          <a:blip r:embed="rId3"/>
          <a:stretch>
            <a:fillRect/>
          </a:stretch>
        </p:blipFill>
        <p:spPr>
          <a:xfrm>
            <a:off x="865633" y="1383456"/>
            <a:ext cx="10855180" cy="508836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A New Multi-scale Backbone</a:t>
            </a:r>
            <a:endParaRPr lang="zh-CN" altLang="en-US" dirty="0"/>
          </a:p>
        </p:txBody>
      </p:sp>
      <p:sp>
        <p:nvSpPr>
          <p:cNvPr id="5" name="内容占位符 4"/>
          <p:cNvSpPr>
            <a:spLocks noGrp="1"/>
          </p:cNvSpPr>
          <p:nvPr>
            <p:ph idx="1"/>
          </p:nvPr>
        </p:nvSpPr>
        <p:spPr/>
        <p:txBody>
          <a:bodyPr/>
          <a:lstStyle/>
          <a:p>
            <a:r>
              <a:rPr lang="en-US" altLang="zh-CN" dirty="0"/>
              <a:t>Pose Estimation (COCO 2017)</a:t>
            </a:r>
          </a:p>
          <a:p>
            <a:pPr lvl="1"/>
            <a:r>
              <a:rPr lang="en-GB" altLang="zh-CN" sz="2400" dirty="0">
                <a:hlinkClick r:id="rId3"/>
              </a:rPr>
              <a:t>https://github.com/Res2Net/Res2Net-Pose-Estimation</a:t>
            </a:r>
            <a:endParaRPr lang="en-GB" altLang="zh-CN" sz="2400" dirty="0"/>
          </a:p>
          <a:p>
            <a:pPr lvl="1"/>
            <a:r>
              <a:rPr lang="en-US" altLang="zh-CN" sz="2400" dirty="0">
                <a:ln w="0"/>
              </a:rPr>
              <a:t>Key-point method: </a:t>
            </a:r>
            <a:r>
              <a:rPr lang="en-US" altLang="zh-CN" sz="2400" dirty="0" err="1">
                <a:ln w="0"/>
              </a:rPr>
              <a:t>SimpleBaseline</a:t>
            </a:r>
            <a:r>
              <a:rPr lang="en-US" altLang="zh-CN" sz="2400" dirty="0">
                <a:ln w="0"/>
              </a:rPr>
              <a:t> [Xiao et. al., ECCV'18].</a:t>
            </a:r>
            <a:endParaRPr lang="en-US" altLang="zh-CN" sz="2400" dirty="0"/>
          </a:p>
          <a:p>
            <a:endParaRPr lang="zh-CN" altLang="en-US" dirty="0"/>
          </a:p>
        </p:txBody>
      </p:sp>
      <p:graphicFrame>
        <p:nvGraphicFramePr>
          <p:cNvPr id="3" name="图表 2"/>
          <p:cNvGraphicFramePr/>
          <p:nvPr/>
        </p:nvGraphicFramePr>
        <p:xfrm>
          <a:off x="1473605" y="1882068"/>
          <a:ext cx="8815613" cy="466712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A New Multi-scale Backbone</a:t>
            </a:r>
            <a:endParaRPr kumimoji="1" lang="zh-CN" altLang="en-US" dirty="0"/>
          </a:p>
        </p:txBody>
      </p:sp>
      <p:sp>
        <p:nvSpPr>
          <p:cNvPr id="3" name="内容占位符 2"/>
          <p:cNvSpPr>
            <a:spLocks noGrp="1"/>
          </p:cNvSpPr>
          <p:nvPr>
            <p:ph idx="1"/>
          </p:nvPr>
        </p:nvSpPr>
        <p:spPr/>
        <p:txBody>
          <a:bodyPr/>
          <a:lstStyle/>
          <a:p>
            <a:r>
              <a:rPr kumimoji="1" lang="en-US" altLang="zh-CN" dirty="0"/>
              <a:t>Panoramic segmentation</a:t>
            </a:r>
            <a:r>
              <a:rPr kumimoji="1" lang="zh-CN" altLang="en-US" dirty="0"/>
              <a:t> </a:t>
            </a:r>
            <a:r>
              <a:rPr kumimoji="1" lang="en-US" altLang="zh-CN" dirty="0"/>
              <a:t>(Detectron2)</a:t>
            </a:r>
            <a:endParaRPr kumimoji="1" lang="zh-CN" altLang="en-US" dirty="0"/>
          </a:p>
        </p:txBody>
      </p:sp>
      <p:pic>
        <p:nvPicPr>
          <p:cNvPr id="4" name="图片 3"/>
          <p:cNvPicPr>
            <a:picLocks noChangeAspect="1"/>
          </p:cNvPicPr>
          <p:nvPr/>
        </p:nvPicPr>
        <p:blipFill>
          <a:blip r:embed="rId3"/>
          <a:stretch>
            <a:fillRect/>
          </a:stretch>
        </p:blipFill>
        <p:spPr>
          <a:xfrm>
            <a:off x="394446" y="1453925"/>
            <a:ext cx="11355295" cy="505964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A New Multi-scale Backbone</a:t>
            </a:r>
            <a:endParaRPr kumimoji="1" lang="zh-CN" altLang="en-US" dirty="0"/>
          </a:p>
        </p:txBody>
      </p:sp>
      <p:sp>
        <p:nvSpPr>
          <p:cNvPr id="3" name="内容占位符 2"/>
          <p:cNvSpPr>
            <a:spLocks noGrp="1"/>
          </p:cNvSpPr>
          <p:nvPr>
            <p:ph idx="1"/>
          </p:nvPr>
        </p:nvSpPr>
        <p:spPr/>
        <p:txBody>
          <a:bodyPr/>
          <a:lstStyle/>
          <a:p>
            <a:r>
              <a:rPr kumimoji="1" lang="en-US" altLang="zh-CN" dirty="0"/>
              <a:t>Panoramic segmentation (Detectron2, MS-COCO)</a:t>
            </a:r>
            <a:endParaRPr kumimoji="1" lang="zh-CN" altLang="en-US" dirty="0"/>
          </a:p>
        </p:txBody>
      </p:sp>
      <p:graphicFrame>
        <p:nvGraphicFramePr>
          <p:cNvPr id="6" name="表格 5"/>
          <p:cNvGraphicFramePr>
            <a:graphicFrameLocks noGrp="1"/>
          </p:cNvGraphicFramePr>
          <p:nvPr/>
        </p:nvGraphicFramePr>
        <p:xfrm>
          <a:off x="585926" y="1589898"/>
          <a:ext cx="11163816" cy="2398000"/>
        </p:xfrm>
        <a:graphic>
          <a:graphicData uri="http://schemas.openxmlformats.org/drawingml/2006/table">
            <a:tbl>
              <a:tblPr>
                <a:tableStyleId>{69CF1AB2-1976-4502-BF36-3FF5EA218861}</a:tableStyleId>
              </a:tblPr>
              <a:tblGrid>
                <a:gridCol w="3204839">
                  <a:extLst>
                    <a:ext uri="{9D8B030D-6E8A-4147-A177-3AD203B41FA5}">
                      <a16:colId xmlns:a16="http://schemas.microsoft.com/office/drawing/2014/main" val="20000"/>
                    </a:ext>
                  </a:extLst>
                </a:gridCol>
                <a:gridCol w="2956264">
                  <a:extLst>
                    <a:ext uri="{9D8B030D-6E8A-4147-A177-3AD203B41FA5}">
                      <a16:colId xmlns:a16="http://schemas.microsoft.com/office/drawing/2014/main" val="20001"/>
                    </a:ext>
                  </a:extLst>
                </a:gridCol>
                <a:gridCol w="1748203">
                  <a:extLst>
                    <a:ext uri="{9D8B030D-6E8A-4147-A177-3AD203B41FA5}">
                      <a16:colId xmlns:a16="http://schemas.microsoft.com/office/drawing/2014/main" val="20002"/>
                    </a:ext>
                  </a:extLst>
                </a:gridCol>
                <a:gridCol w="1833231">
                  <a:extLst>
                    <a:ext uri="{9D8B030D-6E8A-4147-A177-3AD203B41FA5}">
                      <a16:colId xmlns:a16="http://schemas.microsoft.com/office/drawing/2014/main" val="20003"/>
                    </a:ext>
                  </a:extLst>
                </a:gridCol>
                <a:gridCol w="1421279">
                  <a:extLst>
                    <a:ext uri="{9D8B030D-6E8A-4147-A177-3AD203B41FA5}">
                      <a16:colId xmlns:a16="http://schemas.microsoft.com/office/drawing/2014/main" val="20004"/>
                    </a:ext>
                  </a:extLst>
                </a:gridCol>
              </a:tblGrid>
              <a:tr h="264028">
                <a:tc>
                  <a:txBody>
                    <a:bodyPr/>
                    <a:lstStyle/>
                    <a:p>
                      <a:r>
                        <a:rPr lang="en-GB" sz="3200" dirty="0">
                          <a:effectLst/>
                        </a:rPr>
                        <a:t>Name</a:t>
                      </a:r>
                      <a:endParaRPr lang="en-GB" sz="3200" b="1" dirty="0">
                        <a:effectLst/>
                      </a:endParaRPr>
                    </a:p>
                  </a:txBody>
                  <a:tcPr marL="121138" marR="121138" marT="55910" marB="55910" anchor="b"/>
                </a:tc>
                <a:tc>
                  <a:txBody>
                    <a:bodyPr/>
                    <a:lstStyle/>
                    <a:p>
                      <a:r>
                        <a:rPr lang="en-GB" sz="3200" dirty="0">
                          <a:effectLst/>
                        </a:rPr>
                        <a:t>Train</a:t>
                      </a:r>
                      <a:r>
                        <a:rPr lang="zh-CN" altLang="en-US" sz="3200" dirty="0">
                          <a:effectLst/>
                        </a:rPr>
                        <a:t> </a:t>
                      </a:r>
                      <a:r>
                        <a:rPr lang="en-GB" sz="3200" dirty="0">
                          <a:effectLst/>
                        </a:rPr>
                        <a:t>mem</a:t>
                      </a:r>
                      <a:r>
                        <a:rPr lang="zh-CN" altLang="en-US" sz="3200" dirty="0">
                          <a:effectLst/>
                        </a:rPr>
                        <a:t> </a:t>
                      </a:r>
                      <a:r>
                        <a:rPr lang="en-GB" sz="3200" dirty="0">
                          <a:effectLst/>
                        </a:rPr>
                        <a:t>(GB)</a:t>
                      </a:r>
                      <a:endParaRPr lang="en-GB" sz="3200" b="1" dirty="0">
                        <a:effectLst/>
                      </a:endParaRPr>
                    </a:p>
                  </a:txBody>
                  <a:tcPr marL="121138" marR="121138" marT="55910" marB="55910" anchor="b"/>
                </a:tc>
                <a:tc>
                  <a:txBody>
                    <a:bodyPr/>
                    <a:lstStyle/>
                    <a:p>
                      <a:r>
                        <a:rPr lang="en-GB" sz="3200" dirty="0">
                          <a:effectLst/>
                        </a:rPr>
                        <a:t>Box</a:t>
                      </a:r>
                      <a:r>
                        <a:rPr lang="zh-CN" altLang="en-US" sz="3200" dirty="0">
                          <a:effectLst/>
                        </a:rPr>
                        <a:t> </a:t>
                      </a:r>
                      <a:r>
                        <a:rPr lang="en-GB" sz="3200" dirty="0">
                          <a:effectLst/>
                        </a:rPr>
                        <a:t>AP</a:t>
                      </a:r>
                      <a:endParaRPr lang="en-GB" sz="3200" b="1" dirty="0">
                        <a:effectLst/>
                      </a:endParaRPr>
                    </a:p>
                  </a:txBody>
                  <a:tcPr marL="121138" marR="121138" marT="55910" marB="55910" anchor="b"/>
                </a:tc>
                <a:tc>
                  <a:txBody>
                    <a:bodyPr/>
                    <a:lstStyle/>
                    <a:p>
                      <a:r>
                        <a:rPr lang="en-GB" sz="3200" dirty="0">
                          <a:effectLst/>
                        </a:rPr>
                        <a:t>Mask</a:t>
                      </a:r>
                      <a:r>
                        <a:rPr lang="zh-CN" altLang="en-US" sz="3200" dirty="0">
                          <a:effectLst/>
                        </a:rPr>
                        <a:t> </a:t>
                      </a:r>
                      <a:r>
                        <a:rPr lang="en-GB" sz="3200" dirty="0">
                          <a:effectLst/>
                        </a:rPr>
                        <a:t>AP</a:t>
                      </a:r>
                      <a:endParaRPr lang="en-GB" sz="3200" b="1" dirty="0">
                        <a:effectLst/>
                      </a:endParaRPr>
                    </a:p>
                  </a:txBody>
                  <a:tcPr marL="121138" marR="121138" marT="55910" marB="55910" anchor="b"/>
                </a:tc>
                <a:tc>
                  <a:txBody>
                    <a:bodyPr/>
                    <a:lstStyle/>
                    <a:p>
                      <a:pPr algn="ctr"/>
                      <a:r>
                        <a:rPr lang="en-GB" sz="3200" dirty="0">
                          <a:effectLst/>
                        </a:rPr>
                        <a:t>PQ</a:t>
                      </a:r>
                      <a:endParaRPr lang="en-GB" sz="3200" b="1" dirty="0">
                        <a:effectLst/>
                      </a:endParaRPr>
                    </a:p>
                  </a:txBody>
                  <a:tcPr marL="121138" marR="121138" marT="55910" marB="55910" anchor="b"/>
                </a:tc>
                <a:extLst>
                  <a:ext uri="{0D108BD9-81ED-4DB2-BD59-A6C34878D82A}">
                    <a16:rowId xmlns:a16="http://schemas.microsoft.com/office/drawing/2014/main" val="10000"/>
                  </a:ext>
                </a:extLst>
              </a:tr>
              <a:tr h="0">
                <a:tc>
                  <a:txBody>
                    <a:bodyPr/>
                    <a:lstStyle/>
                    <a:p>
                      <a:pPr algn="l"/>
                      <a:r>
                        <a:rPr lang="en-GB" sz="3200" u="none" strike="noStrike">
                          <a:effectLst/>
                          <a:hlinkClick r:id="rId3"/>
                        </a:rPr>
                        <a:t>R50-FPN</a:t>
                      </a:r>
                      <a:endParaRPr lang="en-GB" sz="3200">
                        <a:effectLst/>
                      </a:endParaRPr>
                    </a:p>
                  </a:txBody>
                  <a:tcPr marL="121138" marR="121138" marT="55910" marB="55910" anchor="ctr"/>
                </a:tc>
                <a:tc>
                  <a:txBody>
                    <a:bodyPr/>
                    <a:lstStyle/>
                    <a:p>
                      <a:pPr algn="ctr"/>
                      <a:r>
                        <a:rPr lang="en-US" altLang="zh-CN" sz="3200" dirty="0">
                          <a:effectLst/>
                        </a:rPr>
                        <a:t>4.8</a:t>
                      </a:r>
                    </a:p>
                  </a:txBody>
                  <a:tcPr marL="121138" marR="121138" marT="55910" marB="55910" anchor="ctr"/>
                </a:tc>
                <a:tc>
                  <a:txBody>
                    <a:bodyPr/>
                    <a:lstStyle/>
                    <a:p>
                      <a:pPr algn="ctr"/>
                      <a:r>
                        <a:rPr lang="en-US" altLang="zh-CN" sz="3200" dirty="0">
                          <a:effectLst/>
                        </a:rPr>
                        <a:t>40.0</a:t>
                      </a:r>
                    </a:p>
                  </a:txBody>
                  <a:tcPr marL="121138" marR="121138" marT="55910" marB="55910" anchor="ctr"/>
                </a:tc>
                <a:tc>
                  <a:txBody>
                    <a:bodyPr/>
                    <a:lstStyle/>
                    <a:p>
                      <a:pPr algn="ctr"/>
                      <a:r>
                        <a:rPr lang="en-US" altLang="zh-CN" sz="3200" dirty="0">
                          <a:effectLst/>
                        </a:rPr>
                        <a:t>36.5</a:t>
                      </a:r>
                    </a:p>
                  </a:txBody>
                  <a:tcPr marL="121138" marR="121138" marT="55910" marB="55910" anchor="ctr"/>
                </a:tc>
                <a:tc>
                  <a:txBody>
                    <a:bodyPr/>
                    <a:lstStyle/>
                    <a:p>
                      <a:pPr algn="ctr"/>
                      <a:r>
                        <a:rPr lang="en-US" altLang="zh-CN" sz="3200" dirty="0">
                          <a:effectLst/>
                        </a:rPr>
                        <a:t>41.5</a:t>
                      </a:r>
                    </a:p>
                  </a:txBody>
                  <a:tcPr marL="121138" marR="121138" marT="55910" marB="55910" anchor="ctr"/>
                </a:tc>
                <a:extLst>
                  <a:ext uri="{0D108BD9-81ED-4DB2-BD59-A6C34878D82A}">
                    <a16:rowId xmlns:a16="http://schemas.microsoft.com/office/drawing/2014/main" val="10001"/>
                  </a:ext>
                </a:extLst>
              </a:tr>
              <a:tr h="0">
                <a:tc>
                  <a:txBody>
                    <a:bodyPr/>
                    <a:lstStyle/>
                    <a:p>
                      <a:pPr algn="l"/>
                      <a:r>
                        <a:rPr lang="en-GB" sz="3200" u="none" strike="noStrike">
                          <a:effectLst/>
                          <a:hlinkClick r:id="rId4"/>
                        </a:rPr>
                        <a:t>R101-FPN</a:t>
                      </a:r>
                      <a:endParaRPr lang="en-GB" sz="3200">
                        <a:effectLst/>
                      </a:endParaRPr>
                    </a:p>
                  </a:txBody>
                  <a:tcPr marL="121138" marR="121138" marT="55910" marB="55910" anchor="ctr"/>
                </a:tc>
                <a:tc>
                  <a:txBody>
                    <a:bodyPr/>
                    <a:lstStyle/>
                    <a:p>
                      <a:pPr algn="ctr"/>
                      <a:r>
                        <a:rPr lang="en-US" altLang="zh-CN" sz="3200" dirty="0">
                          <a:effectLst/>
                        </a:rPr>
                        <a:t>6.0</a:t>
                      </a:r>
                    </a:p>
                  </a:txBody>
                  <a:tcPr marL="121138" marR="121138" marT="55910" marB="55910" anchor="ctr"/>
                </a:tc>
                <a:tc>
                  <a:txBody>
                    <a:bodyPr/>
                    <a:lstStyle/>
                    <a:p>
                      <a:pPr algn="ctr"/>
                      <a:r>
                        <a:rPr lang="en-US" altLang="zh-CN" sz="3200">
                          <a:effectLst/>
                        </a:rPr>
                        <a:t>42.4</a:t>
                      </a:r>
                    </a:p>
                  </a:txBody>
                  <a:tcPr marL="121138" marR="121138" marT="55910" marB="55910" anchor="ctr"/>
                </a:tc>
                <a:tc>
                  <a:txBody>
                    <a:bodyPr/>
                    <a:lstStyle/>
                    <a:p>
                      <a:pPr algn="ctr"/>
                      <a:r>
                        <a:rPr lang="en-US" altLang="zh-CN" sz="3200" dirty="0">
                          <a:effectLst/>
                        </a:rPr>
                        <a:t>38.5</a:t>
                      </a:r>
                    </a:p>
                  </a:txBody>
                  <a:tcPr marL="121138" marR="121138" marT="55910" marB="55910" anchor="ctr"/>
                </a:tc>
                <a:tc>
                  <a:txBody>
                    <a:bodyPr/>
                    <a:lstStyle/>
                    <a:p>
                      <a:pPr algn="ctr"/>
                      <a:r>
                        <a:rPr lang="en-US" altLang="zh-CN" sz="3200">
                          <a:effectLst/>
                        </a:rPr>
                        <a:t>43.0</a:t>
                      </a:r>
                    </a:p>
                  </a:txBody>
                  <a:tcPr marL="121138" marR="121138" marT="55910" marB="55910" anchor="ctr"/>
                </a:tc>
                <a:extLst>
                  <a:ext uri="{0D108BD9-81ED-4DB2-BD59-A6C34878D82A}">
                    <a16:rowId xmlns:a16="http://schemas.microsoft.com/office/drawing/2014/main" val="10002"/>
                  </a:ext>
                </a:extLst>
              </a:tr>
              <a:tr h="0">
                <a:tc>
                  <a:txBody>
                    <a:bodyPr/>
                    <a:lstStyle/>
                    <a:p>
                      <a:pPr algn="l"/>
                      <a:r>
                        <a:rPr lang="en-GB" sz="3200" u="none" strike="noStrike">
                          <a:effectLst/>
                          <a:hlinkClick r:id="rId5"/>
                        </a:rPr>
                        <a:t>Res2Net101-FPN</a:t>
                      </a:r>
                      <a:endParaRPr lang="en-GB" sz="3200">
                        <a:effectLst/>
                      </a:endParaRPr>
                    </a:p>
                  </a:txBody>
                  <a:tcPr marL="121138" marR="121138" marT="55910" marB="55910" anchor="ctr"/>
                </a:tc>
                <a:tc>
                  <a:txBody>
                    <a:bodyPr/>
                    <a:lstStyle/>
                    <a:p>
                      <a:pPr algn="ctr"/>
                      <a:r>
                        <a:rPr lang="en-US" altLang="zh-CN" sz="3200" dirty="0">
                          <a:effectLst/>
                        </a:rPr>
                        <a:t>6.0</a:t>
                      </a:r>
                    </a:p>
                  </a:txBody>
                  <a:tcPr marL="121138" marR="121138" marT="55910" marB="55910" anchor="ctr"/>
                </a:tc>
                <a:tc>
                  <a:txBody>
                    <a:bodyPr/>
                    <a:lstStyle/>
                    <a:p>
                      <a:pPr algn="ctr"/>
                      <a:r>
                        <a:rPr lang="en-US" altLang="zh-CN" sz="3200" dirty="0">
                          <a:effectLst/>
                        </a:rPr>
                        <a:t>44.0</a:t>
                      </a:r>
                    </a:p>
                  </a:txBody>
                  <a:tcPr marL="121138" marR="121138" marT="55910" marB="55910" anchor="ctr"/>
                </a:tc>
                <a:tc>
                  <a:txBody>
                    <a:bodyPr/>
                    <a:lstStyle/>
                    <a:p>
                      <a:pPr algn="ctr"/>
                      <a:r>
                        <a:rPr lang="en-US" altLang="zh-CN" sz="3200">
                          <a:effectLst/>
                        </a:rPr>
                        <a:t>39.6</a:t>
                      </a:r>
                    </a:p>
                  </a:txBody>
                  <a:tcPr marL="121138" marR="121138" marT="55910" marB="55910" anchor="ctr"/>
                </a:tc>
                <a:tc>
                  <a:txBody>
                    <a:bodyPr/>
                    <a:lstStyle/>
                    <a:p>
                      <a:pPr algn="ctr"/>
                      <a:r>
                        <a:rPr lang="en-US" altLang="zh-CN" sz="3200" dirty="0">
                          <a:effectLst/>
                        </a:rPr>
                        <a:t>44.5</a:t>
                      </a:r>
                    </a:p>
                  </a:txBody>
                  <a:tcPr marL="121138" marR="121138" marT="55910" marB="55910" anchor="ctr"/>
                </a:tc>
                <a:extLst>
                  <a:ext uri="{0D108BD9-81ED-4DB2-BD59-A6C34878D82A}">
                    <a16:rowId xmlns:a16="http://schemas.microsoft.com/office/drawing/2014/main" val="10003"/>
                  </a:ext>
                </a:extLst>
              </a:tr>
            </a:tbl>
          </a:graphicData>
        </a:graphic>
      </p:graphicFrame>
      <p:sp>
        <p:nvSpPr>
          <p:cNvPr id="7" name="矩形 6"/>
          <p:cNvSpPr/>
          <p:nvPr/>
        </p:nvSpPr>
        <p:spPr>
          <a:xfrm>
            <a:off x="585926" y="4057400"/>
            <a:ext cx="11163816" cy="954107"/>
          </a:xfrm>
          <a:prstGeom prst="rect">
            <a:avLst/>
          </a:prstGeom>
        </p:spPr>
        <p:txBody>
          <a:bodyPr wrap="square">
            <a:spAutoFit/>
          </a:bodyPr>
          <a:lstStyle/>
          <a:p>
            <a:pPr algn="just"/>
            <a:r>
              <a:rPr lang="en-GB" altLang="zh-CN" sz="2800" dirty="0">
                <a:solidFill>
                  <a:srgbClr val="24292E"/>
                </a:solidFill>
                <a:latin typeface="Calibri" panose="020F0502020204030204" pitchFamily="34" charset="0"/>
                <a:cs typeface="Calibri" panose="020F0502020204030204" pitchFamily="34" charset="0"/>
              </a:rPr>
              <a:t>Detectron2 is Facebook AI Research's next generation software system that implements state-of-the-art object detection algorithms.</a:t>
            </a:r>
            <a:endParaRPr lang="zh-CN" altLang="en-US" sz="2800" dirty="0">
              <a:latin typeface="Calibri" panose="020F0502020204030204" pitchFamily="34" charset="0"/>
              <a:cs typeface="Calibri" panose="020F0502020204030204" pitchFamily="34" charset="0"/>
            </a:endParaRPr>
          </a:p>
        </p:txBody>
      </p:sp>
      <p:grpSp>
        <p:nvGrpSpPr>
          <p:cNvPr id="11" name="组合 10"/>
          <p:cNvGrpSpPr/>
          <p:nvPr/>
        </p:nvGrpSpPr>
        <p:grpSpPr>
          <a:xfrm>
            <a:off x="1633910" y="5268102"/>
            <a:ext cx="7787488" cy="999716"/>
            <a:chOff x="603718" y="5193248"/>
            <a:chExt cx="7787488" cy="999716"/>
          </a:xfrm>
        </p:grpSpPr>
        <p:pic>
          <p:nvPicPr>
            <p:cNvPr id="4" name="图片 3"/>
            <p:cNvPicPr>
              <a:picLocks noChangeAspect="1"/>
            </p:cNvPicPr>
            <p:nvPr/>
          </p:nvPicPr>
          <p:blipFill rotWithShape="1">
            <a:blip r:embed="rId6" cstate="screen"/>
            <a:srcRect t="12394"/>
            <a:stretch>
              <a:fillRect/>
            </a:stretch>
          </p:blipFill>
          <p:spPr>
            <a:xfrm>
              <a:off x="4509317" y="5193248"/>
              <a:ext cx="3881889" cy="522404"/>
            </a:xfrm>
            <a:prstGeom prst="rect">
              <a:avLst/>
            </a:prstGeom>
          </p:spPr>
        </p:pic>
        <p:pic>
          <p:nvPicPr>
            <p:cNvPr id="5" name="图片 4"/>
            <p:cNvPicPr>
              <a:picLocks noChangeAspect="1"/>
            </p:cNvPicPr>
            <p:nvPr/>
          </p:nvPicPr>
          <p:blipFill rotWithShape="1">
            <a:blip r:embed="rId7" cstate="screen"/>
            <a:srcRect/>
            <a:stretch>
              <a:fillRect/>
            </a:stretch>
          </p:blipFill>
          <p:spPr>
            <a:xfrm>
              <a:off x="4485409" y="5634164"/>
              <a:ext cx="3905797" cy="542524"/>
            </a:xfrm>
            <a:prstGeom prst="rect">
              <a:avLst/>
            </a:prstGeom>
          </p:spPr>
        </p:pic>
        <p:pic>
          <p:nvPicPr>
            <p:cNvPr id="8" name="图片 7"/>
            <p:cNvPicPr>
              <a:picLocks noChangeAspect="1"/>
            </p:cNvPicPr>
            <p:nvPr/>
          </p:nvPicPr>
          <p:blipFill>
            <a:blip r:embed="rId8" cstate="screen"/>
            <a:stretch>
              <a:fillRect/>
            </a:stretch>
          </p:blipFill>
          <p:spPr>
            <a:xfrm>
              <a:off x="615695" y="5193248"/>
              <a:ext cx="3645623" cy="440916"/>
            </a:xfrm>
            <a:prstGeom prst="rect">
              <a:avLst/>
            </a:prstGeom>
          </p:spPr>
        </p:pic>
        <p:pic>
          <p:nvPicPr>
            <p:cNvPr id="9" name="图片 8"/>
            <p:cNvPicPr>
              <a:picLocks noChangeAspect="1"/>
            </p:cNvPicPr>
            <p:nvPr/>
          </p:nvPicPr>
          <p:blipFill>
            <a:blip r:embed="rId9"/>
            <a:stretch>
              <a:fillRect/>
            </a:stretch>
          </p:blipFill>
          <p:spPr>
            <a:xfrm>
              <a:off x="603718" y="5634164"/>
              <a:ext cx="3657600" cy="558800"/>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A New Multi-scale Backbone</a:t>
            </a:r>
            <a:endParaRPr lang="zh-CN" altLang="en-US" dirty="0"/>
          </a:p>
        </p:txBody>
      </p:sp>
      <p:sp>
        <p:nvSpPr>
          <p:cNvPr id="5" name="内容占位符 4"/>
          <p:cNvSpPr>
            <a:spLocks noGrp="1"/>
          </p:cNvSpPr>
          <p:nvPr>
            <p:ph idx="1"/>
          </p:nvPr>
        </p:nvSpPr>
        <p:spPr/>
        <p:txBody>
          <a:bodyPr/>
          <a:lstStyle/>
          <a:p>
            <a:r>
              <a:rPr lang="en-US" altLang="zh-CN" dirty="0"/>
              <a:t>Res2Net &amp;</a:t>
            </a:r>
            <a:r>
              <a:rPr lang="zh-CN" altLang="en-US" dirty="0"/>
              <a:t> </a:t>
            </a:r>
            <a:r>
              <a:rPr lang="en-US" altLang="zh-CN" dirty="0"/>
              <a:t>Jittor (2080Ti, 224x224)</a:t>
            </a:r>
          </a:p>
          <a:p>
            <a:pPr lvl="1"/>
            <a:r>
              <a:rPr lang="en-US" altLang="zh-CN" dirty="0" err="1"/>
              <a:t>PyTorch</a:t>
            </a:r>
            <a:r>
              <a:rPr lang="en-US" altLang="zh-CN" dirty="0"/>
              <a:t> 643 fps, Jittor 710 fps.</a:t>
            </a:r>
          </a:p>
        </p:txBody>
      </p:sp>
      <p:pic>
        <p:nvPicPr>
          <p:cNvPr id="4" name="图片 3"/>
          <p:cNvPicPr>
            <a:picLocks noChangeAspect="1"/>
          </p:cNvPicPr>
          <p:nvPr/>
        </p:nvPicPr>
        <p:blipFill rotWithShape="1">
          <a:blip r:embed="rId5" cstate="screen"/>
          <a:srcRect/>
          <a:stretch>
            <a:fillRect/>
          </a:stretch>
        </p:blipFill>
        <p:spPr>
          <a:xfrm>
            <a:off x="1307025" y="2313028"/>
            <a:ext cx="4320157" cy="3415509"/>
          </a:xfrm>
          <a:prstGeom prst="rect">
            <a:avLst/>
          </a:prstGeom>
        </p:spPr>
      </p:pic>
      <p:sp>
        <p:nvSpPr>
          <p:cNvPr id="10" name="矩形 9"/>
          <p:cNvSpPr/>
          <p:nvPr/>
        </p:nvSpPr>
        <p:spPr>
          <a:xfrm>
            <a:off x="1987983" y="5792273"/>
            <a:ext cx="2246126" cy="645160"/>
          </a:xfrm>
          <a:prstGeom prst="rect">
            <a:avLst/>
          </a:prstGeom>
        </p:spPr>
        <p:txBody>
          <a:bodyPr wrap="square">
            <a:spAutoFit/>
          </a:bodyPr>
          <a:lstStyle/>
          <a:p>
            <a:pPr algn="ctr"/>
            <a:r>
              <a:rPr lang="en-GB" altLang="zh-CN" sz="3600" dirty="0" err="1">
                <a:solidFill>
                  <a:srgbClr val="212529"/>
                </a:solidFill>
                <a:latin typeface="Calibri" panose="020F0502020204030204" pitchFamily="34" charset="0"/>
                <a:cs typeface="Calibri" panose="020F0502020204030204" pitchFamily="34" charset="0"/>
              </a:rPr>
              <a:t>Jittor</a:t>
            </a:r>
          </a:p>
        </p:txBody>
      </p:sp>
      <p:pic>
        <p:nvPicPr>
          <p:cNvPr id="6" name="音频 5">
            <a:hlinkClick r:id="" action="ppaction://media"/>
            <a:extLst>
              <a:ext uri="{FF2B5EF4-FFF2-40B4-BE49-F238E27FC236}">
                <a16:creationId xmlns:a16="http://schemas.microsoft.com/office/drawing/2014/main" id="{A8A5F5CB-E0C3-45D1-B333-ECE2704305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6000" y="6096000"/>
            <a:ext cx="609600" cy="609600"/>
          </a:xfrm>
          <a:prstGeom prst="rect">
            <a:avLst/>
          </a:prstGeom>
        </p:spPr>
      </p:pic>
      <p:pic>
        <p:nvPicPr>
          <p:cNvPr id="13" name="图片 12">
            <a:extLst>
              <a:ext uri="{FF2B5EF4-FFF2-40B4-BE49-F238E27FC236}">
                <a16:creationId xmlns:a16="http://schemas.microsoft.com/office/drawing/2014/main" id="{9D295982-15AE-4C7C-B575-5047EE627A4C}"/>
              </a:ext>
            </a:extLst>
          </p:cNvPr>
          <p:cNvPicPr>
            <a:picLocks noChangeAspect="1"/>
          </p:cNvPicPr>
          <p:nvPr/>
        </p:nvPicPr>
        <p:blipFill rotWithShape="1">
          <a:blip r:embed="rId7" cstate="screen"/>
          <a:srcRect/>
          <a:stretch>
            <a:fillRect/>
          </a:stretch>
        </p:blipFill>
        <p:spPr>
          <a:xfrm>
            <a:off x="5944361" y="1620221"/>
            <a:ext cx="6136568" cy="4475779"/>
          </a:xfrm>
          <a:prstGeom prst="rect">
            <a:avLst/>
          </a:prstGeom>
        </p:spPr>
      </p:pic>
      <p:sp>
        <p:nvSpPr>
          <p:cNvPr id="14" name="矩形 13">
            <a:extLst>
              <a:ext uri="{FF2B5EF4-FFF2-40B4-BE49-F238E27FC236}">
                <a16:creationId xmlns:a16="http://schemas.microsoft.com/office/drawing/2014/main" id="{EE7DF08E-C919-4627-9F07-C69BE2489491}"/>
              </a:ext>
            </a:extLst>
          </p:cNvPr>
          <p:cNvSpPr/>
          <p:nvPr/>
        </p:nvSpPr>
        <p:spPr>
          <a:xfrm>
            <a:off x="8854506" y="1758435"/>
            <a:ext cx="3060830" cy="461665"/>
          </a:xfrm>
          <a:prstGeom prst="rect">
            <a:avLst/>
          </a:prstGeom>
        </p:spPr>
        <p:txBody>
          <a:bodyPr wrap="square">
            <a:spAutoFit/>
          </a:bodyPr>
          <a:lstStyle/>
          <a:p>
            <a:pPr algn="r"/>
            <a:r>
              <a:rPr kumimoji="1" lang="en-US" altLang="zh-CN" sz="2400" b="1" dirty="0">
                <a:solidFill>
                  <a:srgbClr val="984378"/>
                </a:solidFill>
              </a:rPr>
              <a:t>Tested on GTX 1080Ti</a:t>
            </a:r>
            <a:endParaRPr lang="zh-CN" altLang="en-US" sz="2400" b="1" dirty="0">
              <a:solidFill>
                <a:srgbClr val="984378"/>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101446"/>
    </mc:Choice>
    <mc:Fallback xmlns="">
      <p:transition spd="slow" advTm="101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A New Multi-scale Backbone</a:t>
            </a:r>
            <a:endParaRPr kumimoji="1" lang="zh-CN" altLang="en-US" dirty="0"/>
          </a:p>
        </p:txBody>
      </p:sp>
      <p:sp>
        <p:nvSpPr>
          <p:cNvPr id="3" name="内容占位符 2"/>
          <p:cNvSpPr>
            <a:spLocks noGrp="1"/>
          </p:cNvSpPr>
          <p:nvPr>
            <p:ph idx="1"/>
          </p:nvPr>
        </p:nvSpPr>
        <p:spPr/>
        <p:txBody>
          <a:bodyPr/>
          <a:lstStyle/>
          <a:p>
            <a:r>
              <a:rPr kumimoji="1" lang="en-US" altLang="zh-CN" dirty="0"/>
              <a:t>SOTA for 18 applications</a:t>
            </a:r>
          </a:p>
          <a:p>
            <a:pPr lvl="1"/>
            <a:r>
              <a:rPr kumimoji="1" lang="en-US" altLang="zh-CN" dirty="0">
                <a:hlinkClick r:id="rId3"/>
              </a:rPr>
              <a:t>https://mmcheng.net/res2net/</a:t>
            </a:r>
            <a:r>
              <a:rPr kumimoji="1" lang="en-US" altLang="zh-CN" dirty="0"/>
              <a:t> </a:t>
            </a:r>
          </a:p>
          <a:p>
            <a:endParaRPr kumimoji="1" lang="en-US" altLang="zh-CN" sz="2400" dirty="0"/>
          </a:p>
        </p:txBody>
      </p:sp>
      <p:pic>
        <p:nvPicPr>
          <p:cNvPr id="5" name="图片 4"/>
          <p:cNvPicPr>
            <a:picLocks noChangeAspect="1"/>
          </p:cNvPicPr>
          <p:nvPr/>
        </p:nvPicPr>
        <p:blipFill rotWithShape="1">
          <a:blip r:embed="rId4" cstate="screen"/>
          <a:srcRect/>
          <a:stretch>
            <a:fillRect/>
          </a:stretch>
        </p:blipFill>
        <p:spPr>
          <a:xfrm>
            <a:off x="505367" y="2138582"/>
            <a:ext cx="2571821" cy="1769535"/>
          </a:xfrm>
          <a:prstGeom prst="rect">
            <a:avLst/>
          </a:prstGeom>
        </p:spPr>
      </p:pic>
      <p:grpSp>
        <p:nvGrpSpPr>
          <p:cNvPr id="8" name="组合 7"/>
          <p:cNvGrpSpPr/>
          <p:nvPr/>
        </p:nvGrpSpPr>
        <p:grpSpPr>
          <a:xfrm>
            <a:off x="3172667" y="2138580"/>
            <a:ext cx="3401687" cy="1764715"/>
            <a:chOff x="69591" y="2186568"/>
            <a:chExt cx="7528413" cy="3715684"/>
          </a:xfrm>
        </p:grpSpPr>
        <p:pic>
          <p:nvPicPr>
            <p:cNvPr id="6" name="图片 5"/>
            <p:cNvPicPr>
              <a:picLocks noChangeAspect="1"/>
            </p:cNvPicPr>
            <p:nvPr/>
          </p:nvPicPr>
          <p:blipFill rotWithShape="1">
            <a:blip r:embed="rId5" cstate="screen"/>
            <a:srcRect/>
            <a:stretch>
              <a:fillRect/>
            </a:stretch>
          </p:blipFill>
          <p:spPr>
            <a:xfrm>
              <a:off x="69591" y="2189901"/>
              <a:ext cx="3785971" cy="3712351"/>
            </a:xfrm>
            <a:prstGeom prst="rect">
              <a:avLst/>
            </a:prstGeom>
          </p:spPr>
        </p:pic>
        <p:pic>
          <p:nvPicPr>
            <p:cNvPr id="7" name="图片 6"/>
            <p:cNvPicPr>
              <a:picLocks noChangeAspect="1"/>
            </p:cNvPicPr>
            <p:nvPr/>
          </p:nvPicPr>
          <p:blipFill rotWithShape="1">
            <a:blip r:embed="rId6" cstate="screen"/>
            <a:srcRect/>
            <a:stretch>
              <a:fillRect/>
            </a:stretch>
          </p:blipFill>
          <p:spPr>
            <a:xfrm>
              <a:off x="3864989" y="2186568"/>
              <a:ext cx="3733015" cy="3715684"/>
            </a:xfrm>
            <a:prstGeom prst="rect">
              <a:avLst/>
            </a:prstGeom>
          </p:spPr>
        </p:pic>
      </p:grpSp>
      <p:pic>
        <p:nvPicPr>
          <p:cNvPr id="9" name="图片 8"/>
          <p:cNvPicPr>
            <a:picLocks noChangeAspect="1"/>
          </p:cNvPicPr>
          <p:nvPr/>
        </p:nvPicPr>
        <p:blipFill rotWithShape="1">
          <a:blip r:embed="rId7" cstate="screen"/>
          <a:srcRect/>
          <a:stretch>
            <a:fillRect/>
          </a:stretch>
        </p:blipFill>
        <p:spPr>
          <a:xfrm>
            <a:off x="9170340" y="2138580"/>
            <a:ext cx="2442003" cy="1763130"/>
          </a:xfrm>
          <a:prstGeom prst="rect">
            <a:avLst/>
          </a:prstGeom>
        </p:spPr>
      </p:pic>
      <p:pic>
        <p:nvPicPr>
          <p:cNvPr id="10" name="图片 9"/>
          <p:cNvPicPr>
            <a:picLocks noChangeAspect="1"/>
          </p:cNvPicPr>
          <p:nvPr/>
        </p:nvPicPr>
        <p:blipFill>
          <a:blip r:embed="rId8" cstate="screen"/>
          <a:stretch>
            <a:fillRect/>
          </a:stretch>
        </p:blipFill>
        <p:spPr>
          <a:xfrm>
            <a:off x="3189138" y="4363672"/>
            <a:ext cx="3385215" cy="1609177"/>
          </a:xfrm>
          <a:prstGeom prst="rect">
            <a:avLst/>
          </a:prstGeom>
        </p:spPr>
      </p:pic>
      <p:sp>
        <p:nvSpPr>
          <p:cNvPr id="11" name="TextBox 15"/>
          <p:cNvSpPr txBox="1"/>
          <p:nvPr/>
        </p:nvSpPr>
        <p:spPr>
          <a:xfrm>
            <a:off x="737043" y="3903297"/>
            <a:ext cx="2108468" cy="460375"/>
          </a:xfrm>
          <a:prstGeom prst="rect">
            <a:avLst/>
          </a:prstGeom>
          <a:noFill/>
        </p:spPr>
        <p:txBody>
          <a:bodyPr wrap="square" rtlCol="0">
            <a:spAutoFit/>
          </a:bodyPr>
          <a:lstStyle/>
          <a:p>
            <a:pPr algn="ctr"/>
            <a:r>
              <a:rPr lang="en-US" altLang="zh-CN" sz="2400" dirty="0">
                <a:ln w="0"/>
                <a:solidFill>
                  <a:schemeClr val="tx1"/>
                </a:solidFill>
                <a:effectLst/>
              </a:rPr>
              <a:t>Vector Road</a:t>
            </a:r>
          </a:p>
        </p:txBody>
      </p:sp>
      <p:sp>
        <p:nvSpPr>
          <p:cNvPr id="12" name="TextBox 15"/>
          <p:cNvSpPr txBox="1"/>
          <p:nvPr/>
        </p:nvSpPr>
        <p:spPr>
          <a:xfrm>
            <a:off x="9170340" y="3901710"/>
            <a:ext cx="2398519" cy="460375"/>
          </a:xfrm>
          <a:prstGeom prst="rect">
            <a:avLst/>
          </a:prstGeom>
          <a:noFill/>
        </p:spPr>
        <p:txBody>
          <a:bodyPr wrap="square" rtlCol="0">
            <a:spAutoFit/>
          </a:bodyPr>
          <a:lstStyle/>
          <a:p>
            <a:pPr algn="ctr"/>
            <a:r>
              <a:rPr lang="zh-CN" altLang="en-US" sz="2400" dirty="0">
                <a:ln w="0"/>
                <a:solidFill>
                  <a:schemeClr val="tx1"/>
                </a:solidFill>
                <a:effectLst/>
              </a:rPr>
              <a:t>行人重识别</a:t>
            </a:r>
            <a:endParaRPr lang="en-US" altLang="zh-CN" sz="2400" dirty="0">
              <a:ln w="0"/>
              <a:solidFill>
                <a:schemeClr val="tx1"/>
              </a:solidFill>
              <a:effectLst/>
            </a:endParaRPr>
          </a:p>
        </p:txBody>
      </p:sp>
      <p:sp>
        <p:nvSpPr>
          <p:cNvPr id="13" name="TextBox 15"/>
          <p:cNvSpPr txBox="1"/>
          <p:nvPr/>
        </p:nvSpPr>
        <p:spPr>
          <a:xfrm>
            <a:off x="3338876" y="5979825"/>
            <a:ext cx="3085566" cy="460375"/>
          </a:xfrm>
          <a:prstGeom prst="rect">
            <a:avLst/>
          </a:prstGeom>
          <a:noFill/>
        </p:spPr>
        <p:txBody>
          <a:bodyPr wrap="square" rtlCol="0">
            <a:spAutoFit/>
          </a:bodyPr>
          <a:lstStyle/>
          <a:p>
            <a:pPr algn="ctr"/>
            <a:r>
              <a:rPr lang="zh-CN" altLang="en-US" sz="2400" dirty="0">
                <a:ln w="0"/>
                <a:solidFill>
                  <a:schemeClr val="tx1"/>
                </a:solidFill>
                <a:effectLst/>
              </a:rPr>
              <a:t>深度估计</a:t>
            </a:r>
            <a:endParaRPr lang="en-US" altLang="zh-CN" sz="2400" dirty="0">
              <a:ln w="0"/>
              <a:solidFill>
                <a:schemeClr val="tx1"/>
              </a:solidFill>
              <a:effectLst/>
            </a:endParaRPr>
          </a:p>
        </p:txBody>
      </p:sp>
      <p:sp>
        <p:nvSpPr>
          <p:cNvPr id="14" name="TextBox 15"/>
          <p:cNvSpPr txBox="1"/>
          <p:nvPr/>
        </p:nvSpPr>
        <p:spPr>
          <a:xfrm>
            <a:off x="3451316" y="3907594"/>
            <a:ext cx="2860686" cy="460375"/>
          </a:xfrm>
          <a:prstGeom prst="rect">
            <a:avLst/>
          </a:prstGeom>
          <a:noFill/>
        </p:spPr>
        <p:txBody>
          <a:bodyPr wrap="square" rtlCol="0">
            <a:spAutoFit/>
          </a:bodyPr>
          <a:lstStyle/>
          <a:p>
            <a:pPr algn="ctr"/>
            <a:r>
              <a:rPr lang="en-US" altLang="zh-CN" sz="2400" dirty="0">
                <a:ln w="0"/>
                <a:solidFill>
                  <a:schemeClr val="tx1"/>
                </a:solidFill>
                <a:effectLst/>
              </a:rPr>
              <a:t>CT</a:t>
            </a:r>
            <a:r>
              <a:rPr lang="zh-CN" altLang="en-US" sz="2400" dirty="0">
                <a:ln w="0"/>
                <a:solidFill>
                  <a:schemeClr val="tx1"/>
                </a:solidFill>
                <a:effectLst/>
              </a:rPr>
              <a:t> </a:t>
            </a:r>
            <a:r>
              <a:rPr lang="en-US" altLang="zh-CN" sz="2400" dirty="0">
                <a:ln w="0"/>
                <a:solidFill>
                  <a:schemeClr val="tx1"/>
                </a:solidFill>
                <a:effectLst/>
              </a:rPr>
              <a:t>Analysis</a:t>
            </a:r>
          </a:p>
        </p:txBody>
      </p:sp>
      <p:pic>
        <p:nvPicPr>
          <p:cNvPr id="15" name="图片 14"/>
          <p:cNvPicPr>
            <a:picLocks noChangeAspect="1"/>
          </p:cNvPicPr>
          <p:nvPr/>
        </p:nvPicPr>
        <p:blipFill rotWithShape="1">
          <a:blip r:embed="rId9" cstate="screen"/>
          <a:srcRect/>
          <a:stretch>
            <a:fillRect/>
          </a:stretch>
        </p:blipFill>
        <p:spPr>
          <a:xfrm>
            <a:off x="518065" y="4366244"/>
            <a:ext cx="2559123" cy="1606605"/>
          </a:xfrm>
          <a:prstGeom prst="rect">
            <a:avLst/>
          </a:prstGeom>
        </p:spPr>
      </p:pic>
      <p:pic>
        <p:nvPicPr>
          <p:cNvPr id="16" name="图片 15"/>
          <p:cNvPicPr>
            <a:picLocks noChangeAspect="1"/>
          </p:cNvPicPr>
          <p:nvPr/>
        </p:nvPicPr>
        <p:blipFill rotWithShape="1">
          <a:blip r:embed="rId10" cstate="screen"/>
          <a:srcRect/>
          <a:stretch>
            <a:fillRect/>
          </a:stretch>
        </p:blipFill>
        <p:spPr>
          <a:xfrm>
            <a:off x="6651139" y="2138580"/>
            <a:ext cx="2442416" cy="1763131"/>
          </a:xfrm>
          <a:prstGeom prst="rect">
            <a:avLst/>
          </a:prstGeom>
        </p:spPr>
      </p:pic>
      <p:sp>
        <p:nvSpPr>
          <p:cNvPr id="17" name="TextBox 15"/>
          <p:cNvSpPr txBox="1"/>
          <p:nvPr/>
        </p:nvSpPr>
        <p:spPr>
          <a:xfrm>
            <a:off x="518065" y="5979825"/>
            <a:ext cx="2539459" cy="460375"/>
          </a:xfrm>
          <a:prstGeom prst="rect">
            <a:avLst/>
          </a:prstGeom>
          <a:noFill/>
        </p:spPr>
        <p:txBody>
          <a:bodyPr wrap="square" rtlCol="0">
            <a:spAutoFit/>
          </a:bodyPr>
          <a:lstStyle/>
          <a:p>
            <a:pPr algn="ctr"/>
            <a:r>
              <a:rPr lang="zh-CN" altLang="en-US" sz="2400" dirty="0">
                <a:ln w="0"/>
              </a:rPr>
              <a:t>类别激活图预测</a:t>
            </a:r>
            <a:endParaRPr lang="en-US" altLang="zh-CN" sz="2400" dirty="0">
              <a:ln w="0"/>
              <a:solidFill>
                <a:schemeClr val="tx1"/>
              </a:solidFill>
              <a:effectLst/>
            </a:endParaRPr>
          </a:p>
        </p:txBody>
      </p:sp>
      <p:pic>
        <p:nvPicPr>
          <p:cNvPr id="4098" name="Picture 2">
            <a:extLst>
              <a:ext uri="{FF2B5EF4-FFF2-40B4-BE49-F238E27FC236}">
                <a16:creationId xmlns:a16="http://schemas.microsoft.com/office/drawing/2014/main" id="{91956F3F-BB50-4C9E-A9A5-8AC212FB606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7130" t="1955" b="1"/>
          <a:stretch/>
        </p:blipFill>
        <p:spPr bwMode="auto">
          <a:xfrm>
            <a:off x="6703091" y="4291213"/>
            <a:ext cx="4909252" cy="169888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5">
            <a:extLst>
              <a:ext uri="{FF2B5EF4-FFF2-40B4-BE49-F238E27FC236}">
                <a16:creationId xmlns:a16="http://schemas.microsoft.com/office/drawing/2014/main" id="{F8120ACF-B094-4B3E-8240-7F6624CD8345}"/>
              </a:ext>
            </a:extLst>
          </p:cNvPr>
          <p:cNvSpPr txBox="1"/>
          <p:nvPr/>
        </p:nvSpPr>
        <p:spPr>
          <a:xfrm>
            <a:off x="6673086" y="3908117"/>
            <a:ext cx="2398519" cy="460375"/>
          </a:xfrm>
          <a:prstGeom prst="rect">
            <a:avLst/>
          </a:prstGeom>
          <a:noFill/>
        </p:spPr>
        <p:txBody>
          <a:bodyPr wrap="square" rtlCol="0">
            <a:spAutoFit/>
          </a:bodyPr>
          <a:lstStyle/>
          <a:p>
            <a:pPr algn="ctr"/>
            <a:r>
              <a:rPr lang="zh-CN" altLang="en-US" sz="2400" dirty="0">
                <a:ln w="0"/>
                <a:solidFill>
                  <a:schemeClr val="tx1"/>
                </a:solidFill>
                <a:effectLst/>
              </a:rPr>
              <a:t>交互式分割</a:t>
            </a:r>
            <a:endParaRPr lang="en-US" altLang="zh-CN" sz="2400" dirty="0">
              <a:ln w="0"/>
              <a:solidFill>
                <a:schemeClr val="tx1"/>
              </a:solidFill>
              <a:effectLst/>
            </a:endParaRPr>
          </a:p>
        </p:txBody>
      </p:sp>
      <p:sp>
        <p:nvSpPr>
          <p:cNvPr id="19" name="TextBox 15">
            <a:extLst>
              <a:ext uri="{FF2B5EF4-FFF2-40B4-BE49-F238E27FC236}">
                <a16:creationId xmlns:a16="http://schemas.microsoft.com/office/drawing/2014/main" id="{06DD6C78-F51C-428C-B0E8-36FE4A622239}"/>
              </a:ext>
            </a:extLst>
          </p:cNvPr>
          <p:cNvSpPr txBox="1"/>
          <p:nvPr/>
        </p:nvSpPr>
        <p:spPr>
          <a:xfrm>
            <a:off x="7894295" y="5855604"/>
            <a:ext cx="2398519" cy="460375"/>
          </a:xfrm>
          <a:prstGeom prst="rect">
            <a:avLst/>
          </a:prstGeom>
          <a:noFill/>
        </p:spPr>
        <p:txBody>
          <a:bodyPr wrap="square" rtlCol="0">
            <a:spAutoFit/>
          </a:bodyPr>
          <a:lstStyle/>
          <a:p>
            <a:pPr algn="ctr"/>
            <a:r>
              <a:rPr lang="zh-CN" altLang="en-US" sz="2400" dirty="0">
                <a:ln w="0"/>
                <a:solidFill>
                  <a:schemeClr val="tx1"/>
                </a:solidFill>
                <a:effectLst/>
              </a:rPr>
              <a:t>蛋白质结构预测</a:t>
            </a:r>
            <a:endParaRPr lang="en-US" altLang="zh-CN" sz="2400" dirty="0">
              <a:ln w="0"/>
              <a:solidFill>
                <a:schemeClr val="tx1"/>
              </a:solidFill>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523D42-A155-4F3A-A54A-B9E0E4E03EAB}"/>
              </a:ext>
            </a:extLst>
          </p:cNvPr>
          <p:cNvSpPr>
            <a:spLocks noGrp="1"/>
          </p:cNvSpPr>
          <p:nvPr>
            <p:ph type="title"/>
          </p:nvPr>
        </p:nvSpPr>
        <p:spPr/>
        <p:txBody>
          <a:bodyPr/>
          <a:lstStyle/>
          <a:p>
            <a:r>
              <a:rPr lang="en-US" altLang="zh-CN" dirty="0">
                <a:sym typeface="+mn-ea"/>
              </a:rPr>
              <a:t>A New Multi-scale Backbone</a:t>
            </a:r>
            <a:endParaRPr lang="zh-CN" altLang="en-US" dirty="0"/>
          </a:p>
        </p:txBody>
      </p:sp>
      <p:sp>
        <p:nvSpPr>
          <p:cNvPr id="3" name="内容占位符 2">
            <a:extLst>
              <a:ext uri="{FF2B5EF4-FFF2-40B4-BE49-F238E27FC236}">
                <a16:creationId xmlns:a16="http://schemas.microsoft.com/office/drawing/2014/main" id="{E1FAD9F3-B4EE-4D27-8459-0C440C306003}"/>
              </a:ext>
            </a:extLst>
          </p:cNvPr>
          <p:cNvSpPr>
            <a:spLocks noGrp="1"/>
          </p:cNvSpPr>
          <p:nvPr>
            <p:ph idx="1"/>
          </p:nvPr>
        </p:nvSpPr>
        <p:spPr/>
        <p:txBody>
          <a:bodyPr/>
          <a:lstStyle/>
          <a:p>
            <a:endParaRPr lang="en-US" altLang="zh-CN" dirty="0"/>
          </a:p>
          <a:p>
            <a:endParaRPr lang="zh-CN" altLang="en-US" dirty="0"/>
          </a:p>
        </p:txBody>
      </p:sp>
      <p:grpSp>
        <p:nvGrpSpPr>
          <p:cNvPr id="30" name="组合 29">
            <a:extLst>
              <a:ext uri="{FF2B5EF4-FFF2-40B4-BE49-F238E27FC236}">
                <a16:creationId xmlns:a16="http://schemas.microsoft.com/office/drawing/2014/main" id="{09894A03-121D-46C8-A348-E47624E75CF0}"/>
              </a:ext>
            </a:extLst>
          </p:cNvPr>
          <p:cNvGrpSpPr/>
          <p:nvPr/>
        </p:nvGrpSpPr>
        <p:grpSpPr>
          <a:xfrm>
            <a:off x="2063552" y="794975"/>
            <a:ext cx="4033926" cy="1296144"/>
            <a:chOff x="394406" y="1124744"/>
            <a:chExt cx="4033926" cy="1296144"/>
          </a:xfrm>
        </p:grpSpPr>
        <p:sp>
          <p:nvSpPr>
            <p:cNvPr id="21" name="矩形 20">
              <a:extLst>
                <a:ext uri="{FF2B5EF4-FFF2-40B4-BE49-F238E27FC236}">
                  <a16:creationId xmlns:a16="http://schemas.microsoft.com/office/drawing/2014/main" id="{C1475D64-5F2F-4157-8969-FFB9C188A741}"/>
                </a:ext>
              </a:extLst>
            </p:cNvPr>
            <p:cNvSpPr/>
            <p:nvPr/>
          </p:nvSpPr>
          <p:spPr>
            <a:xfrm>
              <a:off x="394406" y="1124744"/>
              <a:ext cx="4033926" cy="1296144"/>
            </a:xfrm>
            <a:prstGeom prst="rect">
              <a:avLst/>
            </a:prstGeom>
            <a:solidFill>
              <a:srgbClr val="D9D9D9">
                <a:alpha val="89804"/>
              </a:srgbClr>
            </a:solidFill>
          </p:spPr>
          <p:txBody>
            <a:bodyPr rtlCol="0" anchor="ctr">
              <a:noAutofit/>
            </a:bodyPr>
            <a:lstStyle/>
            <a:p>
              <a:pPr algn="ctr" fontAlgn="base">
                <a:spcBef>
                  <a:spcPct val="0"/>
                </a:spcBef>
                <a:spcAft>
                  <a:spcPct val="0"/>
                </a:spcAft>
                <a:defRPr/>
              </a:pPr>
              <a:endParaRPr lang="zh-CN" altLang="en-US" sz="2400" dirty="0">
                <a:solidFill>
                  <a:prstClr val="black"/>
                </a:solidFill>
                <a:latin typeface="+mn-ea"/>
                <a:ea typeface="方正大黑简体"/>
              </a:endParaRPr>
            </a:p>
          </p:txBody>
        </p:sp>
        <p:sp>
          <p:nvSpPr>
            <p:cNvPr id="22" name="文本框 21">
              <a:extLst>
                <a:ext uri="{FF2B5EF4-FFF2-40B4-BE49-F238E27FC236}">
                  <a16:creationId xmlns:a16="http://schemas.microsoft.com/office/drawing/2014/main" id="{58C5CD1F-FE78-4712-8563-1E781110F014}"/>
                </a:ext>
              </a:extLst>
            </p:cNvPr>
            <p:cNvSpPr txBox="1"/>
            <p:nvPr/>
          </p:nvSpPr>
          <p:spPr bwMode="auto">
            <a:xfrm>
              <a:off x="1703557" y="1628800"/>
              <a:ext cx="2722558" cy="710964"/>
            </a:xfrm>
            <a:prstGeom prst="rect">
              <a:avLst/>
            </a:prstGeom>
            <a:noFill/>
            <a:ln>
              <a:noFill/>
            </a:ln>
          </p:spPr>
          <p:txBody>
            <a:bodyPr wrap="square" lIns="0" rIns="0" rtlCol="0">
              <a:spAutoFit/>
            </a:bodyPr>
            <a:lstStyle/>
            <a:p>
              <a:pPr fontAlgn="base">
                <a:lnSpc>
                  <a:spcPct val="150000"/>
                </a:lnSpc>
                <a:spcBef>
                  <a:spcPct val="0"/>
                </a:spcBef>
                <a:spcAft>
                  <a:spcPct val="0"/>
                </a:spcAft>
                <a:defRPr/>
              </a:pPr>
              <a:r>
                <a:rPr lang="en-US" altLang="zh-CN" sz="1600" b="1" dirty="0">
                  <a:solidFill>
                    <a:prstClr val="black">
                      <a:lumMod val="75000"/>
                      <a:lumOff val="25000"/>
                    </a:prstClr>
                  </a:solidFill>
                  <a:effectLst>
                    <a:glow rad="101600">
                      <a:prstClr val="white"/>
                    </a:glow>
                  </a:effectLst>
                  <a:latin typeface="+mn-ea"/>
                  <a:ea typeface="方正大黑简体"/>
                  <a:cs typeface="+mn-ea"/>
                </a:rPr>
                <a:t>UC Berkley</a:t>
              </a:r>
              <a:r>
                <a:rPr lang="zh-CN" altLang="en-US" sz="1600" b="1" dirty="0">
                  <a:solidFill>
                    <a:prstClr val="black">
                      <a:lumMod val="75000"/>
                      <a:lumOff val="25000"/>
                    </a:prstClr>
                  </a:solidFill>
                  <a:effectLst>
                    <a:glow rad="101600">
                      <a:prstClr val="white"/>
                    </a:glow>
                  </a:effectLst>
                  <a:latin typeface="+mn-ea"/>
                  <a:ea typeface="方正大黑简体"/>
                  <a:cs typeface="+mn-ea"/>
                </a:rPr>
                <a:t>博士</a:t>
              </a:r>
              <a:endParaRPr lang="en-US" altLang="zh-CN" sz="1600" b="1" dirty="0">
                <a:solidFill>
                  <a:prstClr val="black">
                    <a:lumMod val="75000"/>
                    <a:lumOff val="25000"/>
                  </a:prstClr>
                </a:solidFill>
                <a:effectLst>
                  <a:glow rad="101600">
                    <a:prstClr val="white"/>
                  </a:glow>
                </a:effectLst>
                <a:latin typeface="+mn-ea"/>
                <a:ea typeface="方正大黑简体"/>
                <a:cs typeface="+mn-ea"/>
              </a:endParaRPr>
            </a:p>
            <a:p>
              <a:pPr fontAlgn="base">
                <a:lnSpc>
                  <a:spcPct val="110000"/>
                </a:lnSpc>
                <a:spcBef>
                  <a:spcPct val="0"/>
                </a:spcBef>
                <a:spcAft>
                  <a:spcPct val="0"/>
                </a:spcAft>
                <a:defRPr/>
              </a:pPr>
              <a:r>
                <a:rPr lang="en-US" altLang="zh-CN" sz="1600" b="1" dirty="0">
                  <a:solidFill>
                    <a:prstClr val="black">
                      <a:lumMod val="75000"/>
                      <a:lumOff val="25000"/>
                    </a:prstClr>
                  </a:solidFill>
                  <a:effectLst>
                    <a:glow rad="101600">
                      <a:prstClr val="white"/>
                    </a:glow>
                  </a:effectLst>
                  <a:latin typeface="+mn-ea"/>
                  <a:ea typeface="方正大黑简体"/>
                  <a:cs typeface="+mn-ea"/>
                </a:rPr>
                <a:t>GELU(</a:t>
              </a:r>
              <a:r>
                <a:rPr lang="zh-CN" altLang="en-US" sz="1600" b="1" dirty="0">
                  <a:solidFill>
                    <a:prstClr val="black">
                      <a:lumMod val="75000"/>
                      <a:lumOff val="25000"/>
                    </a:prstClr>
                  </a:solidFill>
                  <a:effectLst>
                    <a:glow rad="101600">
                      <a:prstClr val="white"/>
                    </a:glow>
                  </a:effectLst>
                  <a:latin typeface="+mn-ea"/>
                  <a:ea typeface="方正大黑简体"/>
                  <a:cs typeface="+mn-ea"/>
                </a:rPr>
                <a:t>常用激活函数</a:t>
              </a:r>
              <a:r>
                <a:rPr lang="en-US" altLang="zh-CN" sz="1600" b="1" dirty="0">
                  <a:solidFill>
                    <a:prstClr val="black">
                      <a:lumMod val="75000"/>
                      <a:lumOff val="25000"/>
                    </a:prstClr>
                  </a:solidFill>
                  <a:effectLst>
                    <a:glow rad="101600">
                      <a:prstClr val="white"/>
                    </a:glow>
                  </a:effectLst>
                  <a:latin typeface="+mn-ea"/>
                  <a:ea typeface="方正大黑简体"/>
                  <a:cs typeface="+mn-ea"/>
                </a:rPr>
                <a:t>)</a:t>
              </a:r>
              <a:r>
                <a:rPr lang="zh-CN" altLang="en-US" sz="1600" b="1" dirty="0">
                  <a:solidFill>
                    <a:prstClr val="black">
                      <a:lumMod val="75000"/>
                      <a:lumOff val="25000"/>
                    </a:prstClr>
                  </a:solidFill>
                  <a:effectLst>
                    <a:glow rad="101600">
                      <a:prstClr val="white"/>
                    </a:glow>
                  </a:effectLst>
                  <a:latin typeface="+mn-ea"/>
                  <a:ea typeface="方正大黑简体"/>
                  <a:cs typeface="+mn-ea"/>
                </a:rPr>
                <a:t>发明人</a:t>
              </a:r>
              <a:endParaRPr lang="en-US" altLang="zh-CN" sz="1600" b="1" dirty="0">
                <a:solidFill>
                  <a:prstClr val="black">
                    <a:lumMod val="75000"/>
                    <a:lumOff val="25000"/>
                  </a:prstClr>
                </a:solidFill>
                <a:effectLst>
                  <a:glow rad="101600">
                    <a:prstClr val="white"/>
                  </a:glow>
                </a:effectLst>
                <a:latin typeface="+mn-ea"/>
                <a:ea typeface="方正大黑简体"/>
                <a:cs typeface="+mn-ea"/>
              </a:endParaRPr>
            </a:p>
          </p:txBody>
        </p:sp>
        <p:sp>
          <p:nvSpPr>
            <p:cNvPr id="23" name="文本框 22">
              <a:extLst>
                <a:ext uri="{FF2B5EF4-FFF2-40B4-BE49-F238E27FC236}">
                  <a16:creationId xmlns:a16="http://schemas.microsoft.com/office/drawing/2014/main" id="{BC42BF9C-C9F2-4A2F-8876-2DCBCCEAD2B8}"/>
                </a:ext>
              </a:extLst>
            </p:cNvPr>
            <p:cNvSpPr txBox="1"/>
            <p:nvPr/>
          </p:nvSpPr>
          <p:spPr bwMode="auto">
            <a:xfrm>
              <a:off x="1620343" y="1208237"/>
              <a:ext cx="2303585" cy="400110"/>
            </a:xfrm>
            <a:prstGeom prst="rect">
              <a:avLst/>
            </a:prstGeom>
            <a:noFill/>
            <a:ln>
              <a:noFill/>
            </a:ln>
          </p:spPr>
          <p:txBody>
            <a:bodyPr wrap="square" rtlCol="0">
              <a:spAutoFit/>
            </a:bodyPr>
            <a:lstStyle/>
            <a:p>
              <a:pPr lvl="0"/>
              <a:r>
                <a:rPr lang="en-US" altLang="zh-CN" sz="2000" b="1" dirty="0">
                  <a:solidFill>
                    <a:srgbClr val="4472C4"/>
                  </a:solidFill>
                  <a:effectLst>
                    <a:glow rad="101600">
                      <a:prstClr val="white"/>
                    </a:glow>
                  </a:effectLst>
                  <a:latin typeface="Times New Roman"/>
                  <a:ea typeface="方正大黑简体"/>
                  <a:cs typeface="+mn-ea"/>
                </a:rPr>
                <a:t>Dan </a:t>
              </a:r>
              <a:r>
                <a:rPr lang="en-US" altLang="zh-CN" sz="2000" b="1" dirty="0" err="1">
                  <a:solidFill>
                    <a:srgbClr val="4472C4"/>
                  </a:solidFill>
                  <a:effectLst>
                    <a:glow rad="101600">
                      <a:prstClr val="white"/>
                    </a:glow>
                  </a:effectLst>
                  <a:latin typeface="Times New Roman"/>
                  <a:ea typeface="方正大黑简体"/>
                  <a:cs typeface="+mn-ea"/>
                </a:rPr>
                <a:t>Hendrycks</a:t>
              </a:r>
              <a:endParaRPr lang="zh-CN" altLang="en-US" sz="2000" b="1" dirty="0">
                <a:solidFill>
                  <a:srgbClr val="4472C4"/>
                </a:solidFill>
                <a:effectLst>
                  <a:glow rad="101600">
                    <a:prstClr val="white"/>
                  </a:glow>
                </a:effectLst>
                <a:latin typeface="Times New Roman"/>
                <a:ea typeface="方正大黑简体"/>
                <a:cs typeface="+mn-ea"/>
              </a:endParaRPr>
            </a:p>
          </p:txBody>
        </p:sp>
        <p:cxnSp>
          <p:nvCxnSpPr>
            <p:cNvPr id="24" name="直接连接符 23">
              <a:extLst>
                <a:ext uri="{FF2B5EF4-FFF2-40B4-BE49-F238E27FC236}">
                  <a16:creationId xmlns:a16="http://schemas.microsoft.com/office/drawing/2014/main" id="{56580A29-2157-4F1D-878D-C06C89646DED}"/>
                </a:ext>
              </a:extLst>
            </p:cNvPr>
            <p:cNvCxnSpPr>
              <a:cxnSpLocks/>
            </p:cNvCxnSpPr>
            <p:nvPr/>
          </p:nvCxnSpPr>
          <p:spPr bwMode="auto">
            <a:xfrm>
              <a:off x="1691680" y="1608347"/>
              <a:ext cx="2592288" cy="0"/>
            </a:xfrm>
            <a:prstGeom prst="line">
              <a:avLst/>
            </a:prstGeom>
            <a:solidFill>
              <a:schemeClr val="accent1"/>
            </a:solidFill>
            <a:ln w="9525" cap="flat" cmpd="sng" algn="ctr">
              <a:solidFill>
                <a:schemeClr val="bg1">
                  <a:lumMod val="75000"/>
                </a:schemeClr>
              </a:solidFill>
              <a:prstDash val="sysDash"/>
              <a:round/>
              <a:headEnd type="none" w="med" len="med"/>
              <a:tailEnd type="none" w="med" len="med"/>
            </a:ln>
            <a:effectLst>
              <a:outerShdw dist="17961" dir="2700000" algn="ctr" rotWithShape="0">
                <a:schemeClr val="tx1">
                  <a:gamma/>
                  <a:shade val="60000"/>
                  <a:invGamma/>
                </a:schemeClr>
              </a:outerShdw>
            </a:effectLst>
          </p:spPr>
        </p:cxnSp>
        <p:pic>
          <p:nvPicPr>
            <p:cNvPr id="27" name="内容占位符 10">
              <a:extLst>
                <a:ext uri="{FF2B5EF4-FFF2-40B4-BE49-F238E27FC236}">
                  <a16:creationId xmlns:a16="http://schemas.microsoft.com/office/drawing/2014/main" id="{19E17415-9A29-4BF7-B3C2-EDFF6691FF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470617" y="1228672"/>
              <a:ext cx="1139495" cy="1084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矩形 31">
            <a:extLst>
              <a:ext uri="{FF2B5EF4-FFF2-40B4-BE49-F238E27FC236}">
                <a16:creationId xmlns:a16="http://schemas.microsoft.com/office/drawing/2014/main" id="{BBCB36E3-49F9-44B3-A964-D16D12743513}"/>
              </a:ext>
            </a:extLst>
          </p:cNvPr>
          <p:cNvSpPr/>
          <p:nvPr/>
        </p:nvSpPr>
        <p:spPr>
          <a:xfrm>
            <a:off x="6221618" y="792902"/>
            <a:ext cx="4033926" cy="1296144"/>
          </a:xfrm>
          <a:prstGeom prst="rect">
            <a:avLst/>
          </a:prstGeom>
          <a:solidFill>
            <a:srgbClr val="D9D9D9">
              <a:alpha val="89804"/>
            </a:srgbClr>
          </a:solidFill>
        </p:spPr>
        <p:txBody>
          <a:bodyPr rtlCol="0" anchor="ctr">
            <a:noAutofit/>
          </a:bodyPr>
          <a:lstStyle/>
          <a:p>
            <a:pPr algn="ctr" fontAlgn="base">
              <a:spcBef>
                <a:spcPct val="0"/>
              </a:spcBef>
              <a:spcAft>
                <a:spcPct val="0"/>
              </a:spcAft>
              <a:defRPr/>
            </a:pPr>
            <a:endParaRPr lang="zh-CN" altLang="en-US" sz="2400" dirty="0">
              <a:solidFill>
                <a:prstClr val="black"/>
              </a:solidFill>
              <a:latin typeface="+mn-ea"/>
              <a:ea typeface="方正大黑简体"/>
            </a:endParaRPr>
          </a:p>
        </p:txBody>
      </p:sp>
      <p:sp>
        <p:nvSpPr>
          <p:cNvPr id="33" name="文本框 32">
            <a:extLst>
              <a:ext uri="{FF2B5EF4-FFF2-40B4-BE49-F238E27FC236}">
                <a16:creationId xmlns:a16="http://schemas.microsoft.com/office/drawing/2014/main" id="{CA57B0F5-9C7A-4C36-B27C-536DEDF5C165}"/>
              </a:ext>
            </a:extLst>
          </p:cNvPr>
          <p:cNvSpPr txBox="1"/>
          <p:nvPr/>
        </p:nvSpPr>
        <p:spPr bwMode="auto">
          <a:xfrm>
            <a:off x="7530770" y="1296958"/>
            <a:ext cx="2076355" cy="710964"/>
          </a:xfrm>
          <a:prstGeom prst="rect">
            <a:avLst/>
          </a:prstGeom>
          <a:noFill/>
          <a:ln>
            <a:noFill/>
          </a:ln>
        </p:spPr>
        <p:txBody>
          <a:bodyPr wrap="square" lIns="0" rIns="0" rtlCol="0">
            <a:spAutoFit/>
          </a:bodyPr>
          <a:lstStyle/>
          <a:p>
            <a:pPr fontAlgn="base">
              <a:lnSpc>
                <a:spcPct val="150000"/>
              </a:lnSpc>
              <a:spcBef>
                <a:spcPct val="0"/>
              </a:spcBef>
              <a:spcAft>
                <a:spcPct val="0"/>
              </a:spcAft>
              <a:defRPr/>
            </a:pPr>
            <a:r>
              <a:rPr lang="en-US" altLang="zh-CN" sz="1600" b="1" dirty="0">
                <a:solidFill>
                  <a:prstClr val="black">
                    <a:lumMod val="75000"/>
                    <a:lumOff val="25000"/>
                  </a:prstClr>
                </a:solidFill>
                <a:effectLst>
                  <a:glow rad="101600">
                    <a:prstClr val="white"/>
                  </a:glow>
                </a:effectLst>
                <a:latin typeface="+mn-ea"/>
                <a:ea typeface="方正大黑简体"/>
                <a:cs typeface="+mn-ea"/>
              </a:rPr>
              <a:t>UC Berkley</a:t>
            </a:r>
            <a:r>
              <a:rPr lang="zh-CN" altLang="en-US" sz="1600" b="1" dirty="0">
                <a:solidFill>
                  <a:prstClr val="black">
                    <a:lumMod val="75000"/>
                    <a:lumOff val="25000"/>
                  </a:prstClr>
                </a:solidFill>
                <a:effectLst>
                  <a:glow rad="101600">
                    <a:prstClr val="white"/>
                  </a:glow>
                </a:effectLst>
                <a:latin typeface="+mn-ea"/>
                <a:ea typeface="方正大黑简体"/>
                <a:cs typeface="+mn-ea"/>
              </a:rPr>
              <a:t>教授</a:t>
            </a:r>
            <a:endParaRPr lang="en-US" altLang="zh-CN" sz="1600" b="1" dirty="0">
              <a:solidFill>
                <a:prstClr val="black">
                  <a:lumMod val="75000"/>
                  <a:lumOff val="25000"/>
                </a:prstClr>
              </a:solidFill>
              <a:effectLst>
                <a:glow rad="101600">
                  <a:prstClr val="white"/>
                </a:glow>
              </a:effectLst>
              <a:latin typeface="+mn-ea"/>
              <a:ea typeface="方正大黑简体"/>
              <a:cs typeface="+mn-ea"/>
            </a:endParaRPr>
          </a:p>
          <a:p>
            <a:pPr fontAlgn="base">
              <a:lnSpc>
                <a:spcPct val="110000"/>
              </a:lnSpc>
              <a:spcBef>
                <a:spcPct val="0"/>
              </a:spcBef>
              <a:spcAft>
                <a:spcPct val="0"/>
              </a:spcAft>
              <a:defRPr/>
            </a:pPr>
            <a:r>
              <a:rPr lang="en-US" altLang="zh-CN" sz="1600" b="1" dirty="0">
                <a:solidFill>
                  <a:prstClr val="black">
                    <a:lumMod val="75000"/>
                    <a:lumOff val="25000"/>
                  </a:prstClr>
                </a:solidFill>
                <a:effectLst>
                  <a:glow rad="101600">
                    <a:prstClr val="white"/>
                  </a:glow>
                </a:effectLst>
                <a:latin typeface="+mn-ea"/>
                <a:ea typeface="方正大黑简体"/>
                <a:cs typeface="+mn-ea"/>
              </a:rPr>
              <a:t>ACM/IEEE Fellow</a:t>
            </a:r>
          </a:p>
        </p:txBody>
      </p:sp>
      <p:sp>
        <p:nvSpPr>
          <p:cNvPr id="34" name="文本框 33">
            <a:extLst>
              <a:ext uri="{FF2B5EF4-FFF2-40B4-BE49-F238E27FC236}">
                <a16:creationId xmlns:a16="http://schemas.microsoft.com/office/drawing/2014/main" id="{B6A88850-A83F-45DC-AA99-361D96E6D406}"/>
              </a:ext>
            </a:extLst>
          </p:cNvPr>
          <p:cNvSpPr txBox="1"/>
          <p:nvPr/>
        </p:nvSpPr>
        <p:spPr bwMode="auto">
          <a:xfrm>
            <a:off x="7447556" y="876395"/>
            <a:ext cx="2303585" cy="400110"/>
          </a:xfrm>
          <a:prstGeom prst="rect">
            <a:avLst/>
          </a:prstGeom>
          <a:noFill/>
          <a:ln>
            <a:noFill/>
          </a:ln>
        </p:spPr>
        <p:txBody>
          <a:bodyPr wrap="square" rtlCol="0">
            <a:spAutoFit/>
          </a:bodyPr>
          <a:lstStyle/>
          <a:p>
            <a:pPr lvl="0"/>
            <a:r>
              <a:rPr lang="en-US" altLang="zh-CN" sz="2000" b="1" dirty="0">
                <a:solidFill>
                  <a:srgbClr val="4472C4"/>
                </a:solidFill>
                <a:effectLst>
                  <a:glow rad="101600">
                    <a:prstClr val="white"/>
                  </a:glow>
                </a:effectLst>
                <a:latin typeface="Times New Roman"/>
                <a:ea typeface="方正大黑简体"/>
                <a:cs typeface="+mn-ea"/>
              </a:rPr>
              <a:t>Dawn Song</a:t>
            </a:r>
            <a:endParaRPr lang="zh-CN" altLang="en-US" sz="2000" b="1" dirty="0">
              <a:solidFill>
                <a:srgbClr val="4472C4"/>
              </a:solidFill>
              <a:effectLst>
                <a:glow rad="101600">
                  <a:prstClr val="white"/>
                </a:glow>
              </a:effectLst>
              <a:latin typeface="Times New Roman"/>
              <a:ea typeface="方正大黑简体"/>
              <a:cs typeface="+mn-ea"/>
            </a:endParaRPr>
          </a:p>
        </p:txBody>
      </p:sp>
      <p:cxnSp>
        <p:nvCxnSpPr>
          <p:cNvPr id="35" name="直接连接符 34">
            <a:extLst>
              <a:ext uri="{FF2B5EF4-FFF2-40B4-BE49-F238E27FC236}">
                <a16:creationId xmlns:a16="http://schemas.microsoft.com/office/drawing/2014/main" id="{2286C62A-D0DA-4D78-B160-3045C40F9DEE}"/>
              </a:ext>
            </a:extLst>
          </p:cNvPr>
          <p:cNvCxnSpPr>
            <a:cxnSpLocks/>
          </p:cNvCxnSpPr>
          <p:nvPr/>
        </p:nvCxnSpPr>
        <p:spPr bwMode="auto">
          <a:xfrm>
            <a:off x="7518892" y="1276505"/>
            <a:ext cx="2592288" cy="0"/>
          </a:xfrm>
          <a:prstGeom prst="line">
            <a:avLst/>
          </a:prstGeom>
          <a:solidFill>
            <a:schemeClr val="accent1"/>
          </a:solidFill>
          <a:ln w="9525" cap="flat" cmpd="sng" algn="ctr">
            <a:solidFill>
              <a:schemeClr val="bg1">
                <a:lumMod val="75000"/>
              </a:schemeClr>
            </a:solidFill>
            <a:prstDash val="sysDash"/>
            <a:round/>
            <a:headEnd type="none" w="med" len="med"/>
            <a:tailEnd type="none" w="med" len="med"/>
          </a:ln>
          <a:effectLst>
            <a:outerShdw dist="17961" dir="2700000" algn="ctr" rotWithShape="0">
              <a:schemeClr val="tx1">
                <a:gamma/>
                <a:shade val="60000"/>
                <a:invGamma/>
              </a:schemeClr>
            </a:outerShdw>
          </a:effectLst>
        </p:spPr>
      </p:cxnSp>
      <p:pic>
        <p:nvPicPr>
          <p:cNvPr id="37" name="图片 36">
            <a:extLst>
              <a:ext uri="{FF2B5EF4-FFF2-40B4-BE49-F238E27FC236}">
                <a16:creationId xmlns:a16="http://schemas.microsoft.com/office/drawing/2014/main" id="{A5C99FA2-A48A-4E48-AAD8-3136B937746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12602" y="903868"/>
            <a:ext cx="1139495" cy="1080120"/>
          </a:xfrm>
          <a:prstGeom prst="rect">
            <a:avLst/>
          </a:prstGeom>
        </p:spPr>
      </p:pic>
      <p:pic>
        <p:nvPicPr>
          <p:cNvPr id="41" name="图片 40">
            <a:extLst>
              <a:ext uri="{FF2B5EF4-FFF2-40B4-BE49-F238E27FC236}">
                <a16:creationId xmlns:a16="http://schemas.microsoft.com/office/drawing/2014/main" id="{F3D94189-2061-42AE-B7A8-48846FAB6BB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3820" y="3149750"/>
            <a:ext cx="2551389" cy="2410944"/>
          </a:xfrm>
          <a:prstGeom prst="rect">
            <a:avLst/>
          </a:prstGeom>
        </p:spPr>
      </p:pic>
      <p:pic>
        <p:nvPicPr>
          <p:cNvPr id="42" name="图片 41">
            <a:extLst>
              <a:ext uri="{FF2B5EF4-FFF2-40B4-BE49-F238E27FC236}">
                <a16:creationId xmlns:a16="http://schemas.microsoft.com/office/drawing/2014/main" id="{04A355FE-4585-4247-8FB9-3CBB8FFF461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94447" y="5499371"/>
            <a:ext cx="5350341" cy="1032509"/>
          </a:xfrm>
          <a:prstGeom prst="rect">
            <a:avLst/>
          </a:prstGeom>
        </p:spPr>
      </p:pic>
      <p:pic>
        <p:nvPicPr>
          <p:cNvPr id="43" name="图片 42">
            <a:extLst>
              <a:ext uri="{FF2B5EF4-FFF2-40B4-BE49-F238E27FC236}">
                <a16:creationId xmlns:a16="http://schemas.microsoft.com/office/drawing/2014/main" id="{5E5EAB49-8DAC-47B8-8E4D-EAEDBFD39ED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40842"/>
          <a:stretch/>
        </p:blipFill>
        <p:spPr>
          <a:xfrm>
            <a:off x="268451" y="2211698"/>
            <a:ext cx="5803643" cy="938052"/>
          </a:xfrm>
          <a:prstGeom prst="rect">
            <a:avLst/>
          </a:prstGeom>
        </p:spPr>
      </p:pic>
      <p:pic>
        <p:nvPicPr>
          <p:cNvPr id="49" name="图片 48">
            <a:extLst>
              <a:ext uri="{FF2B5EF4-FFF2-40B4-BE49-F238E27FC236}">
                <a16:creationId xmlns:a16="http://schemas.microsoft.com/office/drawing/2014/main" id="{A8E130BF-1854-4564-B987-7681357F006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21618" y="2172539"/>
            <a:ext cx="5443808" cy="1296144"/>
          </a:xfrm>
          <a:prstGeom prst="rect">
            <a:avLst/>
          </a:prstGeom>
        </p:spPr>
      </p:pic>
      <p:pic>
        <p:nvPicPr>
          <p:cNvPr id="50" name="图片 49">
            <a:extLst>
              <a:ext uri="{FF2B5EF4-FFF2-40B4-BE49-F238E27FC236}">
                <a16:creationId xmlns:a16="http://schemas.microsoft.com/office/drawing/2014/main" id="{2613E30E-D829-4EFC-B0A3-B31513462BD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37544"/>
          <a:stretch/>
        </p:blipFill>
        <p:spPr>
          <a:xfrm>
            <a:off x="6293223" y="4173054"/>
            <a:ext cx="5234957" cy="1296144"/>
          </a:xfrm>
          <a:prstGeom prst="rect">
            <a:avLst/>
          </a:prstGeom>
        </p:spPr>
      </p:pic>
      <p:sp>
        <p:nvSpPr>
          <p:cNvPr id="54" name="对话气泡: 椭圆形 18">
            <a:extLst>
              <a:ext uri="{FF2B5EF4-FFF2-40B4-BE49-F238E27FC236}">
                <a16:creationId xmlns:a16="http://schemas.microsoft.com/office/drawing/2014/main" id="{5AB83871-93A4-4253-8D67-B97B01F375CC}"/>
              </a:ext>
            </a:extLst>
          </p:cNvPr>
          <p:cNvSpPr/>
          <p:nvPr/>
        </p:nvSpPr>
        <p:spPr>
          <a:xfrm>
            <a:off x="3810075" y="3408106"/>
            <a:ext cx="2160308" cy="1508624"/>
          </a:xfrm>
          <a:prstGeom prst="wedgeRoundRectCallout">
            <a:avLst>
              <a:gd name="adj1" fmla="val -78664"/>
              <a:gd name="adj2" fmla="val 3116"/>
              <a:gd name="adj3" fmla="val 16667"/>
            </a:avLst>
          </a:prstGeom>
          <a:solidFill>
            <a:srgbClr val="EC3232">
              <a:lumMod val="75000"/>
            </a:srgbClr>
          </a:solidFill>
          <a:ln w="28575">
            <a:solidFill>
              <a:sysClr val="window" lastClr="FFFFFF">
                <a:lumMod val="85000"/>
              </a:sysClr>
            </a:solidFill>
          </a:ln>
          <a:effectLst>
            <a:outerShdw blurRad="25400" dist="38100" dir="2700000" algn="tl" rotWithShape="0">
              <a:prstClr val="black">
                <a:alpha val="30000"/>
              </a:prstClr>
            </a:outerShdw>
          </a:effectLst>
        </p:spPr>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a:defRPr/>
            </a:pPr>
            <a:r>
              <a:rPr lang="en-US" altLang="zh-CN" kern="0" dirty="0">
                <a:solidFill>
                  <a:prstClr val="white"/>
                </a:solidFill>
                <a:effectLst>
                  <a:glow rad="101600">
                    <a:prstClr val="black">
                      <a:lumMod val="85000"/>
                      <a:lumOff val="15000"/>
                      <a:alpha val="60000"/>
                    </a:prstClr>
                  </a:glow>
                </a:effectLst>
                <a:latin typeface="Eras Bold ITC" panose="020B0907030504020204" pitchFamily="34" charset="0"/>
                <a:ea typeface="方正大黑简体" panose="03000509000000000000" pitchFamily="65" charset="-122"/>
              </a:rPr>
              <a:t>Accuracy is 2-3 times than alternatives.</a:t>
            </a:r>
          </a:p>
        </p:txBody>
      </p:sp>
      <p:pic>
        <p:nvPicPr>
          <p:cNvPr id="55" name="图片 54">
            <a:extLst>
              <a:ext uri="{FF2B5EF4-FFF2-40B4-BE49-F238E27FC236}">
                <a16:creationId xmlns:a16="http://schemas.microsoft.com/office/drawing/2014/main" id="{11B46C14-E4EF-47E1-AC6F-3504F6270EE6}"/>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6221618" y="5431487"/>
            <a:ext cx="5407887" cy="1050377"/>
          </a:xfrm>
          <a:prstGeom prst="rect">
            <a:avLst/>
          </a:prstGeom>
        </p:spPr>
      </p:pic>
    </p:spTree>
    <p:custDataLst>
      <p:tags r:id="rId1"/>
    </p:custDataLst>
    <p:extLst>
      <p:ext uri="{BB962C8B-B14F-4D97-AF65-F5344CB8AC3E}">
        <p14:creationId xmlns:p14="http://schemas.microsoft.com/office/powerpoint/2010/main" val="80139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40364A-A7E8-4E92-9C58-B9473B62B42C}"/>
              </a:ext>
            </a:extLst>
          </p:cNvPr>
          <p:cNvSpPr>
            <a:spLocks noGrp="1"/>
          </p:cNvSpPr>
          <p:nvPr>
            <p:ph type="title"/>
          </p:nvPr>
        </p:nvSpPr>
        <p:spPr/>
        <p:txBody>
          <a:bodyPr/>
          <a:lstStyle/>
          <a:p>
            <a:r>
              <a:rPr lang="en-US" altLang="zh-CN" dirty="0"/>
              <a:t>Conclusion</a:t>
            </a:r>
            <a:endParaRPr lang="zh-CN" altLang="en-US" dirty="0"/>
          </a:p>
        </p:txBody>
      </p:sp>
      <p:sp>
        <p:nvSpPr>
          <p:cNvPr id="3" name="内容占位符 2">
            <a:extLst>
              <a:ext uri="{FF2B5EF4-FFF2-40B4-BE49-F238E27FC236}">
                <a16:creationId xmlns:a16="http://schemas.microsoft.com/office/drawing/2014/main" id="{BC67E2D1-99C4-432F-8364-21261DDCC3E4}"/>
              </a:ext>
            </a:extLst>
          </p:cNvPr>
          <p:cNvSpPr>
            <a:spLocks noGrp="1"/>
          </p:cNvSpPr>
          <p:nvPr>
            <p:ph idx="1"/>
          </p:nvPr>
        </p:nvSpPr>
        <p:spPr/>
        <p:txBody>
          <a:bodyPr/>
          <a:lstStyle/>
          <a:p>
            <a:r>
              <a:rPr lang="en-US" altLang="zh-CN" dirty="0"/>
              <a:t>Multi-scale ability is essential for all CV tasks</a:t>
            </a:r>
          </a:p>
          <a:p>
            <a:endParaRPr lang="en-US" altLang="zh-CN" dirty="0"/>
          </a:p>
          <a:p>
            <a:r>
              <a:rPr lang="en-US" altLang="zh-CN" dirty="0"/>
              <a:t>Res2net achieves strong multi-scale ability without additional resource</a:t>
            </a:r>
            <a:r>
              <a:rPr lang="zh-CN" altLang="en-US" dirty="0"/>
              <a:t> </a:t>
            </a:r>
            <a:r>
              <a:rPr lang="en-US" altLang="zh-CN" dirty="0"/>
              <a:t>consumption</a:t>
            </a:r>
          </a:p>
          <a:p>
            <a:endParaRPr lang="en-US" altLang="zh-CN" dirty="0"/>
          </a:p>
          <a:p>
            <a:r>
              <a:rPr lang="en-US" altLang="zh-CN" dirty="0"/>
              <a:t>Stronger multi-scale ability also allows more robust vision analysis.</a:t>
            </a:r>
            <a:endParaRPr lang="zh-CN" altLang="en-US" dirty="0"/>
          </a:p>
        </p:txBody>
      </p:sp>
    </p:spTree>
    <p:extLst>
      <p:ext uri="{BB962C8B-B14F-4D97-AF65-F5344CB8AC3E}">
        <p14:creationId xmlns:p14="http://schemas.microsoft.com/office/powerpoint/2010/main" val="4130467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C3BB7-EC47-46B3-BC0C-A02A429FB2ED}"/>
              </a:ext>
            </a:extLst>
          </p:cNvPr>
          <p:cNvSpPr>
            <a:spLocks noGrp="1"/>
          </p:cNvSpPr>
          <p:nvPr>
            <p:ph type="title"/>
          </p:nvPr>
        </p:nvSpPr>
        <p:spPr/>
        <p:txBody>
          <a:bodyPr/>
          <a:lstStyle/>
          <a:p>
            <a:r>
              <a:rPr lang="en-US" altLang="zh-CN" dirty="0"/>
              <a:t>Multiscale information is required for all CV tasks!</a:t>
            </a:r>
            <a:endParaRPr lang="zh-CN" altLang="en-US" dirty="0"/>
          </a:p>
        </p:txBody>
      </p:sp>
      <p:sp>
        <p:nvSpPr>
          <p:cNvPr id="3" name="内容占位符 2">
            <a:extLst>
              <a:ext uri="{FF2B5EF4-FFF2-40B4-BE49-F238E27FC236}">
                <a16:creationId xmlns:a16="http://schemas.microsoft.com/office/drawing/2014/main" id="{71795887-0581-4FDA-82F2-6880EB06F045}"/>
              </a:ext>
            </a:extLst>
          </p:cNvPr>
          <p:cNvSpPr>
            <a:spLocks noGrp="1"/>
          </p:cNvSpPr>
          <p:nvPr>
            <p:ph idx="1"/>
          </p:nvPr>
        </p:nvSpPr>
        <p:spPr/>
        <p:txBody>
          <a:bodyPr/>
          <a:lstStyle/>
          <a:p>
            <a:endParaRPr lang="zh-CN" altLang="en-US"/>
          </a:p>
        </p:txBody>
      </p:sp>
      <p:pic>
        <p:nvPicPr>
          <p:cNvPr id="4" name="Picture 4" descr="https://gimg2.baidu.com/image_search/src=http%3A%2F%2Fwww.sdzscd.com%2Fupfiles%2F2020%2F03%2F13%2F168a2941d44f218e.jpg&amp;refer=http%3A%2F%2Fwww.sdzscd.com&amp;app=2002&amp;size=f9999,10000&amp;q=a80&amp;n=0&amp;g=0n&amp;fmt=jpeg?sec=1626059907&amp;t=1813371c8c3e3b83f795f8777191303a">
            <a:extLst>
              <a:ext uri="{FF2B5EF4-FFF2-40B4-BE49-F238E27FC236}">
                <a16:creationId xmlns:a16="http://schemas.microsoft.com/office/drawing/2014/main" id="{24667D80-9DE7-4780-BFC6-7257AA2E62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878"/>
          <a:stretch/>
        </p:blipFill>
        <p:spPr bwMode="auto">
          <a:xfrm>
            <a:off x="1" y="885868"/>
            <a:ext cx="12191999" cy="569517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a:extLst>
              <a:ext uri="{FF2B5EF4-FFF2-40B4-BE49-F238E27FC236}">
                <a16:creationId xmlns:a16="http://schemas.microsoft.com/office/drawing/2014/main" id="{07162334-1259-4FE9-B82E-F067CAB7CE2D}"/>
              </a:ext>
            </a:extLst>
          </p:cNvPr>
          <p:cNvGrpSpPr/>
          <p:nvPr/>
        </p:nvGrpSpPr>
        <p:grpSpPr>
          <a:xfrm>
            <a:off x="0" y="885866"/>
            <a:ext cx="12192000" cy="5695172"/>
            <a:chOff x="0" y="885866"/>
            <a:chExt cx="12192000" cy="5695172"/>
          </a:xfrm>
        </p:grpSpPr>
        <p:sp>
          <p:nvSpPr>
            <p:cNvPr id="5" name="矩形 4">
              <a:extLst>
                <a:ext uri="{FF2B5EF4-FFF2-40B4-BE49-F238E27FC236}">
                  <a16:creationId xmlns:a16="http://schemas.microsoft.com/office/drawing/2014/main" id="{BDA6C8B9-14B6-44B3-91E0-9CCF59E6213C}"/>
                </a:ext>
              </a:extLst>
            </p:cNvPr>
            <p:cNvSpPr/>
            <p:nvPr/>
          </p:nvSpPr>
          <p:spPr>
            <a:xfrm>
              <a:off x="0" y="885867"/>
              <a:ext cx="7041322" cy="56951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FF4C951-3294-49F9-94A8-6690F930304A}"/>
                </a:ext>
              </a:extLst>
            </p:cNvPr>
            <p:cNvSpPr/>
            <p:nvPr/>
          </p:nvSpPr>
          <p:spPr>
            <a:xfrm>
              <a:off x="8755270" y="885867"/>
              <a:ext cx="3436730" cy="56951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9C10710C-D834-4A02-80B5-5AB073288F9C}"/>
                </a:ext>
              </a:extLst>
            </p:cNvPr>
            <p:cNvSpPr/>
            <p:nvPr/>
          </p:nvSpPr>
          <p:spPr>
            <a:xfrm>
              <a:off x="6615044" y="885866"/>
              <a:ext cx="3436730" cy="49848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TextBox 15">
            <a:extLst>
              <a:ext uri="{FF2B5EF4-FFF2-40B4-BE49-F238E27FC236}">
                <a16:creationId xmlns:a16="http://schemas.microsoft.com/office/drawing/2014/main" id="{04C9269F-E1D5-4BA5-9BBE-DF1A5246C118}"/>
              </a:ext>
            </a:extLst>
          </p:cNvPr>
          <p:cNvSpPr txBox="1"/>
          <p:nvPr/>
        </p:nvSpPr>
        <p:spPr>
          <a:xfrm>
            <a:off x="7041322" y="5316716"/>
            <a:ext cx="1713948" cy="553998"/>
          </a:xfrm>
          <a:prstGeom prst="rect">
            <a:avLst/>
          </a:prstGeom>
          <a:noFill/>
        </p:spPr>
        <p:txBody>
          <a:bodyPr wrap="square" rtlCol="0">
            <a:spAutoFit/>
          </a:bodyPr>
          <a:lstStyle/>
          <a:p>
            <a:pPr algn="ctr"/>
            <a:r>
              <a:rPr lang="en-US" altLang="zh-CN" sz="3000" b="1" dirty="0">
                <a:ln w="0"/>
                <a:solidFill>
                  <a:srgbClr val="ED6C00"/>
                </a:solidFill>
                <a:effectLst>
                  <a:outerShdw blurRad="38100" dist="19050" dir="2700000" algn="tl" rotWithShape="0">
                    <a:schemeClr val="dk1">
                      <a:alpha val="40000"/>
                    </a:schemeClr>
                  </a:outerShdw>
                </a:effectLst>
              </a:rPr>
              <a:t>Stump?</a:t>
            </a:r>
            <a:endParaRPr lang="en-US" sz="3000" b="1" dirty="0">
              <a:ln w="0"/>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3620586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C3BB7-EC47-46B3-BC0C-A02A429FB2ED}"/>
              </a:ext>
            </a:extLst>
          </p:cNvPr>
          <p:cNvSpPr>
            <a:spLocks noGrp="1"/>
          </p:cNvSpPr>
          <p:nvPr>
            <p:ph type="title"/>
          </p:nvPr>
        </p:nvSpPr>
        <p:spPr/>
        <p:txBody>
          <a:bodyPr/>
          <a:lstStyle/>
          <a:p>
            <a:r>
              <a:rPr lang="en-US" altLang="zh-CN" dirty="0"/>
              <a:t>Multiscale information is required for all CV tasks!</a:t>
            </a:r>
            <a:endParaRPr lang="zh-CN" altLang="en-US" dirty="0"/>
          </a:p>
        </p:txBody>
      </p:sp>
      <p:sp>
        <p:nvSpPr>
          <p:cNvPr id="3" name="内容占位符 2">
            <a:extLst>
              <a:ext uri="{FF2B5EF4-FFF2-40B4-BE49-F238E27FC236}">
                <a16:creationId xmlns:a16="http://schemas.microsoft.com/office/drawing/2014/main" id="{71795887-0581-4FDA-82F2-6880EB06F045}"/>
              </a:ext>
            </a:extLst>
          </p:cNvPr>
          <p:cNvSpPr>
            <a:spLocks noGrp="1"/>
          </p:cNvSpPr>
          <p:nvPr>
            <p:ph idx="1"/>
          </p:nvPr>
        </p:nvSpPr>
        <p:spPr/>
        <p:txBody>
          <a:bodyPr/>
          <a:lstStyle/>
          <a:p>
            <a:endParaRPr lang="zh-CN" altLang="en-US"/>
          </a:p>
        </p:txBody>
      </p:sp>
      <p:pic>
        <p:nvPicPr>
          <p:cNvPr id="4" name="Picture 4" descr="https://gimg2.baidu.com/image_search/src=http%3A%2F%2Fwww.sdzscd.com%2Fupfiles%2F2020%2F03%2F13%2F168a2941d44f218e.jpg&amp;refer=http%3A%2F%2Fwww.sdzscd.com&amp;app=2002&amp;size=f9999,10000&amp;q=a80&amp;n=0&amp;g=0n&amp;fmt=jpeg?sec=1626059907&amp;t=1813371c8c3e3b83f795f8777191303a">
            <a:extLst>
              <a:ext uri="{FF2B5EF4-FFF2-40B4-BE49-F238E27FC236}">
                <a16:creationId xmlns:a16="http://schemas.microsoft.com/office/drawing/2014/main" id="{24667D80-9DE7-4780-BFC6-7257AA2E62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878"/>
          <a:stretch/>
        </p:blipFill>
        <p:spPr bwMode="auto">
          <a:xfrm>
            <a:off x="1" y="885868"/>
            <a:ext cx="12191999" cy="56951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5">
            <a:extLst>
              <a:ext uri="{FF2B5EF4-FFF2-40B4-BE49-F238E27FC236}">
                <a16:creationId xmlns:a16="http://schemas.microsoft.com/office/drawing/2014/main" id="{04C9269F-E1D5-4BA5-9BBE-DF1A5246C118}"/>
              </a:ext>
            </a:extLst>
          </p:cNvPr>
          <p:cNvSpPr txBox="1"/>
          <p:nvPr/>
        </p:nvSpPr>
        <p:spPr>
          <a:xfrm>
            <a:off x="7041322" y="5316716"/>
            <a:ext cx="1713948" cy="553998"/>
          </a:xfrm>
          <a:prstGeom prst="rect">
            <a:avLst/>
          </a:prstGeom>
          <a:noFill/>
        </p:spPr>
        <p:txBody>
          <a:bodyPr wrap="square" rtlCol="0">
            <a:spAutoFit/>
          </a:bodyPr>
          <a:lstStyle/>
          <a:p>
            <a:pPr algn="ctr"/>
            <a:r>
              <a:rPr lang="en-US" altLang="zh-CN" sz="3000" b="1" dirty="0">
                <a:ln w="0"/>
                <a:solidFill>
                  <a:srgbClr val="ED6C00"/>
                </a:solidFill>
                <a:effectLst>
                  <a:outerShdw blurRad="38100" dist="19050" dir="2700000" algn="tl" rotWithShape="0">
                    <a:schemeClr val="dk1">
                      <a:alpha val="40000"/>
                    </a:schemeClr>
                  </a:outerShdw>
                </a:effectLst>
              </a:rPr>
              <a:t>Stump?</a:t>
            </a:r>
            <a:endParaRPr lang="en-US" sz="3000" b="1" dirty="0">
              <a:ln w="0"/>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1901547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img-blog.csdnimg.cn/2019040815072634.png?x-oss-process=image/watermark,type_ZmFuZ3poZW5naGVpdGk,shadow_10,text_aHR0cHM6Ly9ibG9nLmNzZG4ubmV0L3dlaXpoaWZlaTEyMzQ=,size_16,color_FFFFFF,t_70">
            <a:extLst>
              <a:ext uri="{FF2B5EF4-FFF2-40B4-BE49-F238E27FC236}">
                <a16:creationId xmlns:a16="http://schemas.microsoft.com/office/drawing/2014/main" id="{93F3D820-1343-4080-A057-D64609AE59A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10139" y="766500"/>
            <a:ext cx="8803367" cy="5195559"/>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r>
              <a:rPr lang="en-US" altLang="zh-CN" dirty="0"/>
              <a:t>Deep CNN</a:t>
            </a:r>
            <a:r>
              <a:rPr lang="en-US" altLang="zh-CN" dirty="0">
                <a:sym typeface="Wingdings" panose="05000000000000000000" pitchFamily="2" charset="2"/>
              </a:rPr>
              <a:t>A Multi-scale perspective</a:t>
            </a:r>
            <a:endParaRPr lang="zh-CN" altLang="en-US" dirty="0"/>
          </a:p>
        </p:txBody>
      </p:sp>
      <p:sp>
        <p:nvSpPr>
          <p:cNvPr id="10" name="TextBox 15"/>
          <p:cNvSpPr txBox="1"/>
          <p:nvPr/>
        </p:nvSpPr>
        <p:spPr>
          <a:xfrm>
            <a:off x="5864309" y="1148929"/>
            <a:ext cx="4096437" cy="521970"/>
          </a:xfrm>
          <a:prstGeom prst="rect">
            <a:avLst/>
          </a:prstGeom>
          <a:noFill/>
        </p:spPr>
        <p:txBody>
          <a:bodyPr wrap="square" rtlCol="0">
            <a:spAutoFit/>
          </a:bodyPr>
          <a:lstStyle/>
          <a:p>
            <a:pPr algn="ctr"/>
            <a:r>
              <a:rPr lang="en-US" altLang="zh-CN" sz="2800" dirty="0" err="1">
                <a:ln w="0"/>
                <a:solidFill>
                  <a:schemeClr val="tx1"/>
                </a:solidFill>
                <a:effectLst>
                  <a:outerShdw blurRad="38100" dist="19050" dir="2700000" algn="tl" rotWithShape="0">
                    <a:schemeClr val="dk1">
                      <a:alpha val="40000"/>
                    </a:schemeClr>
                  </a:outerShdw>
                </a:effectLst>
              </a:rPr>
              <a:t>VggNet</a:t>
            </a:r>
            <a:r>
              <a:rPr lang="en-US" altLang="zh-CN" sz="2800" dirty="0">
                <a:ln w="0"/>
                <a:solidFill>
                  <a:schemeClr val="tx1"/>
                </a:solidFill>
                <a:effectLst>
                  <a:outerShdw blurRad="38100" dist="19050" dir="2700000" algn="tl" rotWithShape="0">
                    <a:schemeClr val="dk1">
                      <a:alpha val="40000"/>
                    </a:schemeClr>
                  </a:outerShdw>
                </a:effectLst>
              </a:rPr>
              <a:t> (ICLR’15)</a:t>
            </a:r>
            <a:endParaRPr lang="en-US" sz="3600" dirty="0">
              <a:ln w="0"/>
              <a:solidFill>
                <a:schemeClr val="tx1"/>
              </a:solidFill>
              <a:effectLst>
                <a:outerShdw blurRad="38100" dist="19050" dir="2700000" algn="tl" rotWithShape="0">
                  <a:schemeClr val="dk1">
                    <a:alpha val="40000"/>
                  </a:schemeClr>
                </a:outerShdw>
              </a:effectLst>
            </a:endParaRPr>
          </a:p>
        </p:txBody>
      </p:sp>
      <p:pic>
        <p:nvPicPr>
          <p:cNvPr id="3" name="图片 2"/>
          <p:cNvPicPr>
            <a:picLocks noChangeAspect="1"/>
          </p:cNvPicPr>
          <p:nvPr/>
        </p:nvPicPr>
        <p:blipFill>
          <a:blip r:embed="rId4" cstate="screen"/>
          <a:stretch>
            <a:fillRect/>
          </a:stretch>
        </p:blipFill>
        <p:spPr>
          <a:xfrm>
            <a:off x="528061" y="6059430"/>
            <a:ext cx="6748909" cy="52001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Deep CNN</a:t>
            </a:r>
            <a:r>
              <a:rPr lang="en-US" altLang="zh-CN" dirty="0">
                <a:sym typeface="Wingdings" panose="05000000000000000000" pitchFamily="2" charset="2"/>
              </a:rPr>
              <a:t>A Multi-scale perspective</a:t>
            </a:r>
            <a:endParaRPr lang="zh-CN" altLang="en-US" dirty="0"/>
          </a:p>
        </p:txBody>
      </p:sp>
      <p:sp>
        <p:nvSpPr>
          <p:cNvPr id="10" name="TextBox 15"/>
          <p:cNvSpPr txBox="1"/>
          <p:nvPr/>
        </p:nvSpPr>
        <p:spPr>
          <a:xfrm>
            <a:off x="2326659" y="4743286"/>
            <a:ext cx="3459873" cy="953135"/>
          </a:xfrm>
          <a:prstGeom prst="rect">
            <a:avLst/>
          </a:prstGeom>
          <a:noFill/>
        </p:spPr>
        <p:txBody>
          <a:bodyPr wrap="square" rtlCol="0">
            <a:spAutoFit/>
          </a:bodyPr>
          <a:lstStyle/>
          <a:p>
            <a:pPr algn="ctr"/>
            <a:r>
              <a:rPr lang="en-US" altLang="zh-CN" sz="2800" dirty="0" err="1">
                <a:ln w="0"/>
                <a:solidFill>
                  <a:schemeClr val="tx1"/>
                </a:solidFill>
                <a:effectLst>
                  <a:outerShdw blurRad="38100" dist="19050" dir="2700000" algn="tl" rotWithShape="0">
                    <a:schemeClr val="dk1">
                      <a:alpha val="40000"/>
                    </a:schemeClr>
                  </a:outerShdw>
                </a:effectLst>
              </a:rPr>
              <a:t>ResNet</a:t>
            </a:r>
            <a:r>
              <a:rPr lang="en-US" altLang="zh-CN" sz="2800" dirty="0">
                <a:ln w="0"/>
                <a:solidFill>
                  <a:schemeClr val="tx1"/>
                </a:solidFill>
                <a:effectLst>
                  <a:outerShdw blurRad="38100" dist="19050" dir="2700000" algn="tl" rotWithShape="0">
                    <a:schemeClr val="dk1">
                      <a:alpha val="40000"/>
                    </a:schemeClr>
                  </a:outerShdw>
                </a:effectLst>
              </a:rPr>
              <a:t> </a:t>
            </a:r>
          </a:p>
          <a:p>
            <a:pPr algn="ctr"/>
            <a:r>
              <a:rPr lang="en-US" altLang="zh-CN" sz="2800" dirty="0">
                <a:ln w="0"/>
                <a:solidFill>
                  <a:schemeClr val="tx1"/>
                </a:solidFill>
                <a:effectLst>
                  <a:outerShdw blurRad="38100" dist="19050" dir="2700000" algn="tl" rotWithShape="0">
                    <a:schemeClr val="dk1">
                      <a:alpha val="40000"/>
                    </a:schemeClr>
                  </a:outerShdw>
                </a:effectLst>
              </a:rPr>
              <a:t>(CVPR’16</a:t>
            </a:r>
            <a:r>
              <a:rPr lang="zh-CN" altLang="en-US" sz="2800" dirty="0">
                <a:ln w="0"/>
                <a:solidFill>
                  <a:schemeClr val="tx1"/>
                </a:solidFill>
                <a:effectLst>
                  <a:outerShdw blurRad="38100" dist="19050" dir="2700000" algn="tl" rotWithShape="0">
                    <a:schemeClr val="dk1">
                      <a:alpha val="40000"/>
                    </a:schemeClr>
                  </a:outerShdw>
                </a:effectLst>
              </a:rPr>
              <a:t> </a:t>
            </a:r>
            <a:r>
              <a:rPr lang="en-US" altLang="zh-CN" sz="2800" dirty="0">
                <a:ln w="0"/>
                <a:solidFill>
                  <a:schemeClr val="tx1"/>
                </a:solidFill>
                <a:effectLst>
                  <a:outerShdw blurRad="38100" dist="19050" dir="2700000" algn="tl" rotWithShape="0">
                    <a:schemeClr val="dk1">
                      <a:alpha val="40000"/>
                    </a:schemeClr>
                  </a:outerShdw>
                </a:effectLst>
              </a:rPr>
              <a:t>Best</a:t>
            </a:r>
            <a:r>
              <a:rPr lang="zh-CN" altLang="en-US" sz="2800" dirty="0">
                <a:ln w="0"/>
                <a:solidFill>
                  <a:schemeClr val="tx1"/>
                </a:solidFill>
                <a:effectLst>
                  <a:outerShdw blurRad="38100" dist="19050" dir="2700000" algn="tl" rotWithShape="0">
                    <a:schemeClr val="dk1">
                      <a:alpha val="40000"/>
                    </a:schemeClr>
                  </a:outerShdw>
                </a:effectLst>
              </a:rPr>
              <a:t> </a:t>
            </a:r>
            <a:r>
              <a:rPr lang="en-US" altLang="zh-CN" sz="2800" dirty="0">
                <a:ln w="0"/>
                <a:solidFill>
                  <a:schemeClr val="tx1"/>
                </a:solidFill>
                <a:effectLst>
                  <a:outerShdw blurRad="38100" dist="19050" dir="2700000" algn="tl" rotWithShape="0">
                    <a:schemeClr val="dk1">
                      <a:alpha val="40000"/>
                    </a:schemeClr>
                  </a:outerShdw>
                </a:effectLst>
              </a:rPr>
              <a:t>Paper)</a:t>
            </a:r>
            <a:endParaRPr lang="en-US" sz="3600" dirty="0">
              <a:ln w="0"/>
              <a:solidFill>
                <a:schemeClr val="tx1"/>
              </a:solidFill>
              <a:effectLst>
                <a:outerShdw blurRad="38100" dist="19050" dir="2700000" algn="tl" rotWithShape="0">
                  <a:schemeClr val="dk1">
                    <a:alpha val="40000"/>
                  </a:schemeClr>
                </a:outerShdw>
              </a:effectLst>
            </a:endParaRPr>
          </a:p>
        </p:txBody>
      </p:sp>
      <p:pic>
        <p:nvPicPr>
          <p:cNvPr id="4" name="内容占位符 3"/>
          <p:cNvPicPr>
            <a:picLocks noGrp="1" noChangeAspect="1"/>
          </p:cNvPicPr>
          <p:nvPr>
            <p:ph idx="1"/>
          </p:nvPr>
        </p:nvPicPr>
        <p:blipFill rotWithShape="1">
          <a:blip r:embed="rId4"/>
          <a:srcRect/>
          <a:stretch>
            <a:fillRect/>
          </a:stretch>
        </p:blipFill>
        <p:spPr>
          <a:xfrm>
            <a:off x="895632" y="734518"/>
            <a:ext cx="5194237" cy="4024027"/>
          </a:xfrm>
          <a:prstGeom prst="rect">
            <a:avLst/>
          </a:prstGeom>
        </p:spPr>
      </p:pic>
      <p:pic>
        <p:nvPicPr>
          <p:cNvPr id="5" name="图片 4"/>
          <p:cNvPicPr>
            <a:picLocks noChangeAspect="1"/>
          </p:cNvPicPr>
          <p:nvPr/>
        </p:nvPicPr>
        <p:blipFill>
          <a:blip r:embed="rId5"/>
          <a:stretch>
            <a:fillRect/>
          </a:stretch>
        </p:blipFill>
        <p:spPr>
          <a:xfrm>
            <a:off x="6560342" y="734518"/>
            <a:ext cx="5104842" cy="3857175"/>
          </a:xfrm>
          <a:prstGeom prst="rect">
            <a:avLst/>
          </a:prstGeom>
        </p:spPr>
      </p:pic>
      <p:sp>
        <p:nvSpPr>
          <p:cNvPr id="8" name="TextBox 15"/>
          <p:cNvSpPr txBox="1"/>
          <p:nvPr/>
        </p:nvSpPr>
        <p:spPr>
          <a:xfrm>
            <a:off x="6766191" y="4758545"/>
            <a:ext cx="3459872" cy="953135"/>
          </a:xfrm>
          <a:prstGeom prst="rect">
            <a:avLst/>
          </a:prstGeom>
          <a:noFill/>
        </p:spPr>
        <p:txBody>
          <a:bodyPr wrap="square" rtlCol="0">
            <a:spAutoFit/>
          </a:bodyPr>
          <a:lstStyle/>
          <a:p>
            <a:pPr algn="ctr"/>
            <a:r>
              <a:rPr lang="en-US" altLang="zh-CN" sz="2800" dirty="0" err="1">
                <a:ln w="0"/>
                <a:solidFill>
                  <a:schemeClr val="tx1"/>
                </a:solidFill>
                <a:effectLst>
                  <a:outerShdw blurRad="38100" dist="19050" dir="2700000" algn="tl" rotWithShape="0">
                    <a:schemeClr val="dk1">
                      <a:alpha val="40000"/>
                    </a:schemeClr>
                  </a:outerShdw>
                </a:effectLst>
              </a:rPr>
              <a:t>DenseNet</a:t>
            </a:r>
            <a:r>
              <a:rPr lang="en-US" altLang="zh-CN" sz="2800" dirty="0">
                <a:ln w="0"/>
                <a:solidFill>
                  <a:schemeClr val="tx1"/>
                </a:solidFill>
                <a:effectLst>
                  <a:outerShdw blurRad="38100" dist="19050" dir="2700000" algn="tl" rotWithShape="0">
                    <a:schemeClr val="dk1">
                      <a:alpha val="40000"/>
                    </a:schemeClr>
                  </a:outerShdw>
                </a:effectLst>
              </a:rPr>
              <a:t> </a:t>
            </a:r>
          </a:p>
          <a:p>
            <a:pPr algn="ctr"/>
            <a:r>
              <a:rPr lang="en-US" altLang="zh-CN" sz="2800" dirty="0">
                <a:ln w="0"/>
                <a:solidFill>
                  <a:schemeClr val="tx1"/>
                </a:solidFill>
                <a:effectLst>
                  <a:outerShdw blurRad="38100" dist="19050" dir="2700000" algn="tl" rotWithShape="0">
                    <a:schemeClr val="dk1">
                      <a:alpha val="40000"/>
                    </a:schemeClr>
                  </a:outerShdw>
                </a:effectLst>
              </a:rPr>
              <a:t>(CVPR’17</a:t>
            </a:r>
            <a:r>
              <a:rPr lang="zh-CN" altLang="en-US" sz="2800" dirty="0">
                <a:ln w="0"/>
                <a:solidFill>
                  <a:schemeClr val="tx1"/>
                </a:solidFill>
                <a:effectLst>
                  <a:outerShdw blurRad="38100" dist="19050" dir="2700000" algn="tl" rotWithShape="0">
                    <a:schemeClr val="dk1">
                      <a:alpha val="40000"/>
                    </a:schemeClr>
                  </a:outerShdw>
                </a:effectLst>
              </a:rPr>
              <a:t> </a:t>
            </a:r>
            <a:r>
              <a:rPr lang="en-US" altLang="zh-CN" sz="2800" dirty="0">
                <a:ln w="0"/>
                <a:solidFill>
                  <a:schemeClr val="tx1"/>
                </a:solidFill>
                <a:effectLst>
                  <a:outerShdw blurRad="38100" dist="19050" dir="2700000" algn="tl" rotWithShape="0">
                    <a:schemeClr val="dk1">
                      <a:alpha val="40000"/>
                    </a:schemeClr>
                  </a:outerShdw>
                </a:effectLst>
              </a:rPr>
              <a:t>Best</a:t>
            </a:r>
            <a:r>
              <a:rPr lang="zh-CN" altLang="en-US" sz="2800" dirty="0">
                <a:ln w="0"/>
                <a:solidFill>
                  <a:schemeClr val="tx1"/>
                </a:solidFill>
                <a:effectLst>
                  <a:outerShdw blurRad="38100" dist="19050" dir="2700000" algn="tl" rotWithShape="0">
                    <a:schemeClr val="dk1">
                      <a:alpha val="40000"/>
                    </a:schemeClr>
                  </a:outerShdw>
                </a:effectLst>
              </a:rPr>
              <a:t> </a:t>
            </a:r>
            <a:r>
              <a:rPr lang="en-US" altLang="zh-CN" sz="2800" dirty="0">
                <a:ln w="0"/>
                <a:solidFill>
                  <a:schemeClr val="tx1"/>
                </a:solidFill>
                <a:effectLst>
                  <a:outerShdw blurRad="38100" dist="19050" dir="2700000" algn="tl" rotWithShape="0">
                    <a:schemeClr val="dk1">
                      <a:alpha val="40000"/>
                    </a:schemeClr>
                  </a:outerShdw>
                </a:effectLst>
              </a:rPr>
              <a:t>Paper)</a:t>
            </a:r>
            <a:endParaRPr lang="en-US" sz="3600" dirty="0">
              <a:ln w="0"/>
              <a:solidFill>
                <a:schemeClr val="tx1"/>
              </a:solidFill>
              <a:effectLst>
                <a:outerShdw blurRad="38100" dist="19050" dir="2700000" algn="tl" rotWithShape="0">
                  <a:schemeClr val="dk1">
                    <a:alpha val="40000"/>
                  </a:schemeClr>
                </a:outerShdw>
              </a:effectLst>
            </a:endParaRPr>
          </a:p>
        </p:txBody>
      </p:sp>
      <p:pic>
        <p:nvPicPr>
          <p:cNvPr id="3" name="图片 2"/>
          <p:cNvPicPr>
            <a:picLocks noChangeAspect="1"/>
          </p:cNvPicPr>
          <p:nvPr/>
        </p:nvPicPr>
        <p:blipFill>
          <a:blip r:embed="rId6"/>
          <a:stretch>
            <a:fillRect/>
          </a:stretch>
        </p:blipFill>
        <p:spPr>
          <a:xfrm>
            <a:off x="719091" y="5817954"/>
            <a:ext cx="6225809" cy="66912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A New Multi-scale Backbone</a:t>
            </a:r>
            <a:endParaRPr lang="zh-CN" altLang="en-US" dirty="0"/>
          </a:p>
        </p:txBody>
      </p:sp>
      <p:sp>
        <p:nvSpPr>
          <p:cNvPr id="3" name="内容占位符 2"/>
          <p:cNvSpPr>
            <a:spLocks noGrp="1"/>
          </p:cNvSpPr>
          <p:nvPr>
            <p:ph idx="1"/>
          </p:nvPr>
        </p:nvSpPr>
        <p:spPr>
          <a:xfrm>
            <a:off x="1819835" y="789709"/>
            <a:ext cx="8516471" cy="5582515"/>
          </a:xfrm>
        </p:spPr>
        <p:txBody>
          <a:bodyPr/>
          <a:lstStyle/>
          <a:p>
            <a:endParaRPr lang="en-US" altLang="zh-CN" dirty="0"/>
          </a:p>
          <a:p>
            <a:endParaRPr lang="zh-CN" altLang="en-US" dirty="0"/>
          </a:p>
        </p:txBody>
      </p:sp>
      <p:sp>
        <p:nvSpPr>
          <p:cNvPr id="7" name="TextBox 15"/>
          <p:cNvSpPr txBox="1"/>
          <p:nvPr/>
        </p:nvSpPr>
        <p:spPr>
          <a:xfrm>
            <a:off x="1233954" y="5267992"/>
            <a:ext cx="3543300" cy="521970"/>
          </a:xfrm>
          <a:prstGeom prst="rect">
            <a:avLst/>
          </a:prstGeom>
          <a:noFill/>
        </p:spPr>
        <p:txBody>
          <a:bodyPr wrap="square" rtlCol="0">
            <a:spAutoFit/>
          </a:bodyPr>
          <a:lstStyle/>
          <a:p>
            <a:pPr algn="ctr"/>
            <a:r>
              <a:rPr lang="en-US" altLang="zh-CN" sz="2800" dirty="0">
                <a:ln w="0"/>
                <a:solidFill>
                  <a:schemeClr val="tx1"/>
                </a:solidFill>
                <a:effectLst>
                  <a:outerShdw blurRad="38100" dist="19050" dir="2700000" algn="tl" rotWithShape="0">
                    <a:schemeClr val="dk1">
                      <a:alpha val="40000"/>
                    </a:schemeClr>
                  </a:outerShdw>
                </a:effectLst>
              </a:rPr>
              <a:t>Bottleneck block</a:t>
            </a:r>
            <a:endParaRPr lang="en-US" sz="3600" dirty="0">
              <a:ln w="0"/>
              <a:solidFill>
                <a:schemeClr val="tx1"/>
              </a:solidFill>
              <a:effectLst>
                <a:outerShdw blurRad="38100" dist="19050" dir="2700000" algn="tl" rotWithShape="0">
                  <a:schemeClr val="dk1">
                    <a:alpha val="40000"/>
                  </a:schemeClr>
                </a:outerShdw>
              </a:effectLst>
            </a:endParaRPr>
          </a:p>
        </p:txBody>
      </p:sp>
      <p:sp>
        <p:nvSpPr>
          <p:cNvPr id="8" name="TextBox 15"/>
          <p:cNvSpPr txBox="1"/>
          <p:nvPr/>
        </p:nvSpPr>
        <p:spPr>
          <a:xfrm>
            <a:off x="6904880" y="5272864"/>
            <a:ext cx="3080489" cy="521970"/>
          </a:xfrm>
          <a:prstGeom prst="rect">
            <a:avLst/>
          </a:prstGeom>
          <a:noFill/>
        </p:spPr>
        <p:txBody>
          <a:bodyPr wrap="square" rtlCol="0">
            <a:spAutoFit/>
          </a:bodyPr>
          <a:lstStyle/>
          <a:p>
            <a:pPr algn="ctr"/>
            <a:r>
              <a:rPr lang="en-US" altLang="zh-CN" sz="2800" dirty="0">
                <a:ln w="0"/>
                <a:solidFill>
                  <a:schemeClr val="tx1"/>
                </a:solidFill>
                <a:effectLst>
                  <a:outerShdw blurRad="38100" dist="19050" dir="2700000" algn="tl" rotWithShape="0">
                    <a:schemeClr val="dk1">
                      <a:alpha val="40000"/>
                    </a:schemeClr>
                  </a:outerShdw>
                </a:effectLst>
              </a:rPr>
              <a:t>Res2Net module</a:t>
            </a:r>
            <a:endParaRPr lang="en-US" sz="3600" dirty="0">
              <a:ln w="0"/>
              <a:solidFill>
                <a:schemeClr val="tx1"/>
              </a:solidFill>
              <a:effectLst>
                <a:outerShdw blurRad="38100" dist="19050" dir="2700000" algn="tl" rotWithShape="0">
                  <a:schemeClr val="dk1">
                    <a:alpha val="40000"/>
                  </a:schemeClr>
                </a:outerShdw>
              </a:effectLst>
            </a:endParaRPr>
          </a:p>
        </p:txBody>
      </p:sp>
      <p:pic>
        <p:nvPicPr>
          <p:cNvPr id="5" name="图片 4"/>
          <p:cNvPicPr>
            <a:picLocks noChangeAspect="1"/>
          </p:cNvPicPr>
          <p:nvPr/>
        </p:nvPicPr>
        <p:blipFill rotWithShape="1">
          <a:blip r:embed="rId4"/>
          <a:srcRect b="1464"/>
          <a:stretch/>
        </p:blipFill>
        <p:spPr>
          <a:xfrm>
            <a:off x="6660700" y="809921"/>
            <a:ext cx="4013835" cy="4576587"/>
          </a:xfrm>
          <a:prstGeom prst="rect">
            <a:avLst/>
          </a:prstGeom>
        </p:spPr>
      </p:pic>
      <p:sp>
        <p:nvSpPr>
          <p:cNvPr id="9" name="圆角矩形 7"/>
          <p:cNvSpPr/>
          <p:nvPr/>
        </p:nvSpPr>
        <p:spPr>
          <a:xfrm>
            <a:off x="1194027" y="5829330"/>
            <a:ext cx="9768086" cy="632537"/>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5"/>
              </a:buBlip>
            </a:pPr>
            <a:r>
              <a:rPr lang="en-US" sz="1600" dirty="0">
                <a:solidFill>
                  <a:schemeClr val="tx1"/>
                </a:solidFill>
                <a:latin typeface="Calibri Light" panose="020F0302020204030204" pitchFamily="34" charset="0"/>
              </a:rPr>
              <a:t>Res2Net: A New Multi-scale Backbone Architecture, IEEE TPAMI, 2021. </a:t>
            </a:r>
            <a:endParaRPr lang="en-US" altLang="zh-CN" sz="1600" dirty="0">
              <a:solidFill>
                <a:schemeClr val="tx1"/>
              </a:solidFill>
              <a:latin typeface="Calibri Light" panose="020F0302020204030204" pitchFamily="34" charset="0"/>
            </a:endParaRPr>
          </a:p>
        </p:txBody>
      </p:sp>
      <p:pic>
        <p:nvPicPr>
          <p:cNvPr id="10" name="图片 3"/>
          <p:cNvPicPr>
            <a:picLocks noChangeAspect="1"/>
          </p:cNvPicPr>
          <p:nvPr/>
        </p:nvPicPr>
        <p:blipFill>
          <a:blip r:embed="rId6"/>
          <a:stretch>
            <a:fillRect/>
          </a:stretch>
        </p:blipFill>
        <p:spPr>
          <a:xfrm>
            <a:off x="1517465" y="700066"/>
            <a:ext cx="3542665" cy="4754436"/>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A New Multi-scale Backbone</a:t>
            </a:r>
            <a:endParaRPr lang="zh-CN" altLang="en-US" dirty="0"/>
          </a:p>
        </p:txBody>
      </p:sp>
      <p:sp>
        <p:nvSpPr>
          <p:cNvPr id="5" name="内容占位符 4"/>
          <p:cNvSpPr>
            <a:spLocks noGrp="1"/>
          </p:cNvSpPr>
          <p:nvPr>
            <p:ph idx="1"/>
          </p:nvPr>
        </p:nvSpPr>
        <p:spPr/>
        <p:txBody>
          <a:bodyPr/>
          <a:lstStyle/>
          <a:p>
            <a:r>
              <a:rPr lang="en-US" altLang="zh-CN" dirty="0"/>
              <a:t>Image Classification (Res2Net-v1b)</a:t>
            </a:r>
          </a:p>
          <a:p>
            <a:endParaRPr lang="zh-CN" altLang="en-US" dirty="0"/>
          </a:p>
        </p:txBody>
      </p:sp>
      <p:graphicFrame>
        <p:nvGraphicFramePr>
          <p:cNvPr id="3" name="表格 2"/>
          <p:cNvGraphicFramePr>
            <a:graphicFrameLocks noGrp="1"/>
          </p:cNvGraphicFramePr>
          <p:nvPr/>
        </p:nvGraphicFramePr>
        <p:xfrm>
          <a:off x="442258" y="2793904"/>
          <a:ext cx="11214123" cy="3645835"/>
        </p:xfrm>
        <a:graphic>
          <a:graphicData uri="http://schemas.openxmlformats.org/drawingml/2006/table">
            <a:tbl>
              <a:tblPr/>
              <a:tblGrid>
                <a:gridCol w="3774635">
                  <a:extLst>
                    <a:ext uri="{9D8B030D-6E8A-4147-A177-3AD203B41FA5}">
                      <a16:colId xmlns:a16="http://schemas.microsoft.com/office/drawing/2014/main" val="20000"/>
                    </a:ext>
                  </a:extLst>
                </a:gridCol>
                <a:gridCol w="1793290">
                  <a:extLst>
                    <a:ext uri="{9D8B030D-6E8A-4147-A177-3AD203B41FA5}">
                      <a16:colId xmlns:a16="http://schemas.microsoft.com/office/drawing/2014/main" val="20001"/>
                    </a:ext>
                  </a:extLst>
                </a:gridCol>
                <a:gridCol w="1677879">
                  <a:extLst>
                    <a:ext uri="{9D8B030D-6E8A-4147-A177-3AD203B41FA5}">
                      <a16:colId xmlns:a16="http://schemas.microsoft.com/office/drawing/2014/main" val="20002"/>
                    </a:ext>
                  </a:extLst>
                </a:gridCol>
                <a:gridCol w="1988598">
                  <a:extLst>
                    <a:ext uri="{9D8B030D-6E8A-4147-A177-3AD203B41FA5}">
                      <a16:colId xmlns:a16="http://schemas.microsoft.com/office/drawing/2014/main" val="20003"/>
                    </a:ext>
                  </a:extLst>
                </a:gridCol>
                <a:gridCol w="1979721">
                  <a:extLst>
                    <a:ext uri="{9D8B030D-6E8A-4147-A177-3AD203B41FA5}">
                      <a16:colId xmlns:a16="http://schemas.microsoft.com/office/drawing/2014/main" val="20004"/>
                    </a:ext>
                  </a:extLst>
                </a:gridCol>
              </a:tblGrid>
              <a:tr h="477520">
                <a:tc>
                  <a:txBody>
                    <a:bodyPr/>
                    <a:lstStyle/>
                    <a:p>
                      <a:pPr algn="ctr"/>
                      <a:r>
                        <a:rPr lang="en-GB" sz="3200" b="1" dirty="0">
                          <a:effectLst/>
                        </a:rPr>
                        <a:t>Backbone</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dirty="0">
                          <a:effectLst/>
                        </a:rPr>
                        <a:t>Params</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dirty="0">
                          <a:effectLst/>
                        </a:rPr>
                        <a:t>GFLOPs</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dirty="0">
                          <a:effectLst/>
                        </a:rPr>
                        <a:t>top-1 err.</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dirty="0">
                          <a:effectLst/>
                        </a:rPr>
                        <a:t>top-5 err.</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77520">
                <a:tc>
                  <a:txBody>
                    <a:bodyPr/>
                    <a:lstStyle/>
                    <a:p>
                      <a:pPr algn="ctr"/>
                      <a:r>
                        <a:rPr lang="en-GB" sz="3200" dirty="0">
                          <a:effectLst/>
                        </a:rPr>
                        <a:t>ResNet-101</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a:effectLst/>
                        </a:rPr>
                        <a:t>44.6 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a:effectLst/>
                        </a:rPr>
                        <a:t>7.8</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a:effectLst/>
                        </a:rPr>
                        <a:t>22.63</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a:effectLst/>
                        </a:rPr>
                        <a:t>6.44</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48335">
                <a:tc>
                  <a:txBody>
                    <a:bodyPr/>
                    <a:lstStyle/>
                    <a:p>
                      <a:pPr algn="ctr"/>
                      <a:r>
                        <a:rPr lang="en-GB" sz="3200">
                          <a:effectLst/>
                        </a:rPr>
                        <a:t>ResNeXt-101-64x4d</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GB" sz="3200" dirty="0">
                          <a:effectLst/>
                        </a:rPr>
                        <a:t>83.5M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dirty="0">
                          <a:effectLst/>
                        </a:rPr>
                        <a:t>15.5</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dirty="0">
                          <a:effectLst/>
                        </a:rPr>
                        <a:t>20.40</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a:effectLst/>
                        </a:rPr>
                        <a:t>-</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10002"/>
                  </a:ext>
                </a:extLst>
              </a:tr>
              <a:tr h="477520">
                <a:tc>
                  <a:txBody>
                    <a:bodyPr/>
                    <a:lstStyle/>
                    <a:p>
                      <a:pPr algn="ctr"/>
                      <a:r>
                        <a:rPr lang="en-GB" sz="3200" dirty="0">
                          <a:effectLst/>
                        </a:rPr>
                        <a:t>HRNetV2p-W48</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dirty="0">
                          <a:solidFill>
                            <a:srgbClr val="C00000"/>
                          </a:solidFill>
                          <a:effectLst/>
                        </a:rPr>
                        <a:t>77.5M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b="1" dirty="0">
                          <a:solidFill>
                            <a:srgbClr val="C00000"/>
                          </a:solidFill>
                          <a:effectLst/>
                        </a:rPr>
                        <a:t>16.1</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b="1" dirty="0">
                          <a:solidFill>
                            <a:srgbClr val="C00000"/>
                          </a:solidFill>
                          <a:effectLst/>
                        </a:rPr>
                        <a:t>20.70</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dirty="0">
                          <a:effectLst/>
                        </a:rPr>
                        <a:t>5.50</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77520">
                <a:tc>
                  <a:txBody>
                    <a:bodyPr/>
                    <a:lstStyle/>
                    <a:p>
                      <a:pPr algn="ctr"/>
                      <a:r>
                        <a:rPr lang="en-GB" sz="3200" dirty="0">
                          <a:effectLst/>
                        </a:rPr>
                        <a:t>Res2Net-v1b-50</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dirty="0">
                          <a:solidFill>
                            <a:srgbClr val="C00000"/>
                          </a:solidFill>
                          <a:effectLst/>
                        </a:rPr>
                        <a:t>25.23M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b="1" dirty="0">
                          <a:solidFill>
                            <a:srgbClr val="C00000"/>
                          </a:solidFill>
                          <a:effectLst/>
                        </a:rPr>
                        <a:t>4.5</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b="1" dirty="0">
                          <a:solidFill>
                            <a:srgbClr val="C00000"/>
                          </a:solidFill>
                          <a:effectLst/>
                        </a:rPr>
                        <a:t>19.73</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dirty="0">
                          <a:effectLst/>
                        </a:rPr>
                        <a:t>4.96</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77520">
                <a:tc>
                  <a:txBody>
                    <a:bodyPr/>
                    <a:lstStyle/>
                    <a:p>
                      <a:pPr algn="ctr"/>
                      <a:r>
                        <a:rPr lang="en-GB" sz="3200" dirty="0">
                          <a:effectLst/>
                        </a:rPr>
                        <a:t>Res2Net</a:t>
                      </a:r>
                      <a:r>
                        <a:rPr lang="en-GB" altLang="zh-CN" sz="3200" dirty="0">
                          <a:effectLst/>
                        </a:rPr>
                        <a:t>-v1b</a:t>
                      </a:r>
                      <a:r>
                        <a:rPr lang="en-GB" sz="3200" dirty="0">
                          <a:effectLst/>
                        </a:rPr>
                        <a:t>-101</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GB" sz="3200" dirty="0">
                          <a:effectLst/>
                        </a:rPr>
                        <a:t>45.2M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dirty="0">
                          <a:effectLst/>
                        </a:rPr>
                        <a:t>8.3</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a:effectLst/>
                        </a:rPr>
                        <a:t>18.77</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dirty="0">
                          <a:effectLst/>
                        </a:rPr>
                        <a:t>4.64</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10005"/>
                  </a:ext>
                </a:extLst>
              </a:tr>
            </a:tbl>
          </a:graphicData>
        </a:graphic>
      </p:graphicFrame>
      <p:sp>
        <p:nvSpPr>
          <p:cNvPr id="6" name="矩形 5"/>
          <p:cNvSpPr/>
          <p:nvPr/>
        </p:nvSpPr>
        <p:spPr>
          <a:xfrm>
            <a:off x="1500328" y="1712973"/>
            <a:ext cx="4940297" cy="584775"/>
          </a:xfrm>
          <a:prstGeom prst="rect">
            <a:avLst/>
          </a:prstGeom>
        </p:spPr>
        <p:txBody>
          <a:bodyPr wrap="square">
            <a:spAutoFit/>
          </a:bodyPr>
          <a:lstStyle/>
          <a:p>
            <a:pPr algn="ctr"/>
            <a:r>
              <a:rPr lang="en-US" altLang="zh-CN" sz="3200" dirty="0">
                <a:latin typeface="Calibri "/>
                <a:ea typeface="楷体" panose="02010609060101010101" pitchFamily="49" charset="-122"/>
              </a:rPr>
              <a:t>SenseTime &amp; CUHK</a:t>
            </a:r>
            <a:endParaRPr lang="zh-CN" altLang="en-US" sz="3200" dirty="0">
              <a:latin typeface="Calibri "/>
              <a:ea typeface="楷体" panose="02010609060101010101" pitchFamily="49" charset="-122"/>
            </a:endParaRPr>
          </a:p>
        </p:txBody>
      </p:sp>
      <p:grpSp>
        <p:nvGrpSpPr>
          <p:cNvPr id="7" name="组合 6"/>
          <p:cNvGrpSpPr/>
          <p:nvPr/>
        </p:nvGrpSpPr>
        <p:grpSpPr>
          <a:xfrm>
            <a:off x="7128720" y="1167448"/>
            <a:ext cx="3932926" cy="1130300"/>
            <a:chOff x="5067300" y="785712"/>
            <a:chExt cx="3932926" cy="1130300"/>
          </a:xfrm>
        </p:grpSpPr>
        <p:pic>
          <p:nvPicPr>
            <p:cNvPr id="8" name="图片 7"/>
            <p:cNvPicPr>
              <a:picLocks noChangeAspect="1"/>
            </p:cNvPicPr>
            <p:nvPr/>
          </p:nvPicPr>
          <p:blipFill rotWithShape="1">
            <a:blip r:embed="rId3" cstate="screen"/>
            <a:srcRect/>
            <a:stretch>
              <a:fillRect/>
            </a:stretch>
          </p:blipFill>
          <p:spPr>
            <a:xfrm>
              <a:off x="5067300" y="785712"/>
              <a:ext cx="3848100" cy="596900"/>
            </a:xfrm>
            <a:prstGeom prst="rect">
              <a:avLst/>
            </a:prstGeom>
          </p:spPr>
        </p:pic>
        <p:pic>
          <p:nvPicPr>
            <p:cNvPr id="9" name="图片 8"/>
            <p:cNvPicPr>
              <a:picLocks noChangeAspect="1"/>
            </p:cNvPicPr>
            <p:nvPr/>
          </p:nvPicPr>
          <p:blipFill>
            <a:blip r:embed="rId4"/>
            <a:stretch>
              <a:fillRect/>
            </a:stretch>
          </p:blipFill>
          <p:spPr>
            <a:xfrm>
              <a:off x="5067300" y="1382612"/>
              <a:ext cx="3932926" cy="533400"/>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A New Multi-scale Backbone</a:t>
            </a:r>
            <a:endParaRPr lang="zh-CN" altLang="en-US" dirty="0"/>
          </a:p>
        </p:txBody>
      </p:sp>
      <p:sp>
        <p:nvSpPr>
          <p:cNvPr id="5" name="内容占位符 4"/>
          <p:cNvSpPr>
            <a:spLocks noGrp="1"/>
          </p:cNvSpPr>
          <p:nvPr>
            <p:ph idx="1"/>
          </p:nvPr>
        </p:nvSpPr>
        <p:spPr>
          <a:xfrm>
            <a:off x="394447" y="789710"/>
            <a:ext cx="10044953" cy="5387254"/>
          </a:xfrm>
        </p:spPr>
        <p:txBody>
          <a:bodyPr/>
          <a:lstStyle/>
          <a:p>
            <a:pPr lvl="0"/>
            <a:r>
              <a:rPr lang="en-US" altLang="zh-CN" dirty="0"/>
              <a:t>Object detection</a:t>
            </a:r>
          </a:p>
          <a:p>
            <a:pPr lvl="1"/>
            <a:r>
              <a:rPr lang="en-US" altLang="zh-CN" dirty="0"/>
              <a:t>Faster R-CNN, MS-COCO</a:t>
            </a:r>
          </a:p>
          <a:p>
            <a:pPr lvl="1"/>
            <a:r>
              <a:rPr lang="en-GB" altLang="zh-CN" dirty="0">
                <a:hlinkClick r:id="rId3"/>
              </a:rPr>
              <a:t>https://github.com/Res2Net/mmdetection</a:t>
            </a:r>
            <a:endParaRPr lang="en-US" altLang="zh-CN" dirty="0"/>
          </a:p>
          <a:p>
            <a:pPr lvl="1"/>
            <a:endParaRPr lang="en-US" altLang="zh-CN" dirty="0"/>
          </a:p>
          <a:p>
            <a:endParaRPr lang="zh-CN" altLang="en-US" dirty="0"/>
          </a:p>
        </p:txBody>
      </p:sp>
      <p:graphicFrame>
        <p:nvGraphicFramePr>
          <p:cNvPr id="3" name="表格 2"/>
          <p:cNvGraphicFramePr>
            <a:graphicFrameLocks noGrp="1"/>
          </p:cNvGraphicFramePr>
          <p:nvPr/>
        </p:nvGraphicFramePr>
        <p:xfrm>
          <a:off x="1681230" y="2981482"/>
          <a:ext cx="9223986" cy="2997500"/>
        </p:xfrm>
        <a:graphic>
          <a:graphicData uri="http://schemas.openxmlformats.org/drawingml/2006/table">
            <a:tbl>
              <a:tblPr/>
              <a:tblGrid>
                <a:gridCol w="3303909">
                  <a:extLst>
                    <a:ext uri="{9D8B030D-6E8A-4147-A177-3AD203B41FA5}">
                      <a16:colId xmlns:a16="http://schemas.microsoft.com/office/drawing/2014/main" val="20000"/>
                    </a:ext>
                  </a:extLst>
                </a:gridCol>
                <a:gridCol w="2134061">
                  <a:extLst>
                    <a:ext uri="{9D8B030D-6E8A-4147-A177-3AD203B41FA5}">
                      <a16:colId xmlns:a16="http://schemas.microsoft.com/office/drawing/2014/main" val="20001"/>
                    </a:ext>
                  </a:extLst>
                </a:gridCol>
                <a:gridCol w="1898854">
                  <a:extLst>
                    <a:ext uri="{9D8B030D-6E8A-4147-A177-3AD203B41FA5}">
                      <a16:colId xmlns:a16="http://schemas.microsoft.com/office/drawing/2014/main" val="20002"/>
                    </a:ext>
                  </a:extLst>
                </a:gridCol>
                <a:gridCol w="1887162">
                  <a:extLst>
                    <a:ext uri="{9D8B030D-6E8A-4147-A177-3AD203B41FA5}">
                      <a16:colId xmlns:a16="http://schemas.microsoft.com/office/drawing/2014/main" val="20003"/>
                    </a:ext>
                  </a:extLst>
                </a:gridCol>
              </a:tblGrid>
              <a:tr h="380187">
                <a:tc>
                  <a:txBody>
                    <a:bodyPr/>
                    <a:lstStyle/>
                    <a:p>
                      <a:pPr algn="ctr"/>
                      <a:r>
                        <a:rPr lang="en-GB" sz="3200" b="1" dirty="0">
                          <a:effectLst/>
                        </a:rPr>
                        <a:t>Backbone</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a:effectLst/>
                        </a:rPr>
                        <a:t>Params.</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a:effectLst/>
                        </a:rPr>
                        <a:t>GFLOPs</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a:effectLst/>
                        </a:rPr>
                        <a:t>box AP</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80187">
                <a:tc>
                  <a:txBody>
                    <a:bodyPr/>
                    <a:lstStyle/>
                    <a:p>
                      <a:pPr algn="ctr"/>
                      <a:r>
                        <a:rPr lang="en-GB" sz="3200">
                          <a:effectLst/>
                        </a:rPr>
                        <a:t>R-101-FPN</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dirty="0">
                          <a:effectLst/>
                        </a:rPr>
                        <a:t>60.52M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a:effectLst/>
                        </a:rPr>
                        <a:t>283.14</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a:effectLst/>
                        </a:rPr>
                        <a:t>39.4</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80187">
                <a:tc>
                  <a:txBody>
                    <a:bodyPr/>
                    <a:lstStyle/>
                    <a:p>
                      <a:pPr algn="ctr"/>
                      <a:r>
                        <a:rPr lang="en-GB" sz="3200" dirty="0">
                          <a:effectLst/>
                        </a:rPr>
                        <a:t>X-101-64x4d-FPN</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GB" sz="3200">
                          <a:effectLst/>
                        </a:rPr>
                        <a:t>99.25M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a:effectLst/>
                        </a:rPr>
                        <a:t>440.36</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a:effectLst/>
                        </a:rPr>
                        <a:t>41.3</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10002"/>
                  </a:ext>
                </a:extLst>
              </a:tr>
              <a:tr h="380187">
                <a:tc>
                  <a:txBody>
                    <a:bodyPr/>
                    <a:lstStyle/>
                    <a:p>
                      <a:pPr algn="ctr"/>
                      <a:r>
                        <a:rPr lang="en-GB" sz="3200">
                          <a:effectLst/>
                        </a:rPr>
                        <a:t>HRNetV2p-W48</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GB" sz="3200" b="1" dirty="0">
                          <a:solidFill>
                            <a:srgbClr val="C00000"/>
                          </a:solidFill>
                          <a:effectLst/>
                        </a:rPr>
                        <a:t>83.36M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b="1">
                          <a:solidFill>
                            <a:srgbClr val="C00000"/>
                          </a:solidFill>
                          <a:effectLst/>
                        </a:rPr>
                        <a:t>459.66</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tc>
                  <a:txBody>
                    <a:bodyPr/>
                    <a:lstStyle/>
                    <a:p>
                      <a:pPr algn="ctr"/>
                      <a:r>
                        <a:rPr lang="en-US" altLang="zh-CN" sz="3200" b="1">
                          <a:solidFill>
                            <a:srgbClr val="C00000"/>
                          </a:solidFill>
                          <a:effectLst/>
                        </a:rPr>
                        <a:t>41.5</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80187">
                <a:tc>
                  <a:txBody>
                    <a:bodyPr/>
                    <a:lstStyle/>
                    <a:p>
                      <a:pPr algn="ctr"/>
                      <a:r>
                        <a:rPr lang="en-GB" sz="3200" dirty="0">
                          <a:effectLst/>
                        </a:rPr>
                        <a:t>Res2Net-v1b-101</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GB" sz="3200" b="1" dirty="0">
                          <a:solidFill>
                            <a:srgbClr val="C00000"/>
                          </a:solidFill>
                          <a:effectLst/>
                        </a:rPr>
                        <a:t>61.18M</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b="1" dirty="0">
                          <a:solidFill>
                            <a:srgbClr val="C00000"/>
                          </a:solidFill>
                          <a:effectLst/>
                        </a:rPr>
                        <a:t>293.68</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tc>
                  <a:txBody>
                    <a:bodyPr/>
                    <a:lstStyle/>
                    <a:p>
                      <a:pPr algn="ctr"/>
                      <a:r>
                        <a:rPr lang="en-US" altLang="zh-CN" sz="3200" b="1" dirty="0">
                          <a:solidFill>
                            <a:srgbClr val="C00000"/>
                          </a:solidFill>
                          <a:effectLst/>
                        </a:rPr>
                        <a:t>42.3</a:t>
                      </a:r>
                    </a:p>
                  </a:txBody>
                  <a:tcPr marL="121138" marR="121138" marT="55910" marB="5591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10004"/>
                  </a:ext>
                </a:extLst>
              </a:tr>
            </a:tbl>
          </a:graphicData>
        </a:graphic>
      </p:graphicFrame>
      <p:grpSp>
        <p:nvGrpSpPr>
          <p:cNvPr id="7" name="组合 6"/>
          <p:cNvGrpSpPr/>
          <p:nvPr/>
        </p:nvGrpSpPr>
        <p:grpSpPr>
          <a:xfrm>
            <a:off x="7864627" y="879018"/>
            <a:ext cx="3932926" cy="1130300"/>
            <a:chOff x="5067300" y="785712"/>
            <a:chExt cx="3932926" cy="1130300"/>
          </a:xfrm>
        </p:grpSpPr>
        <p:pic>
          <p:nvPicPr>
            <p:cNvPr id="4" name="图片 3"/>
            <p:cNvPicPr>
              <a:picLocks noChangeAspect="1"/>
            </p:cNvPicPr>
            <p:nvPr/>
          </p:nvPicPr>
          <p:blipFill rotWithShape="1">
            <a:blip r:embed="rId4" cstate="screen"/>
            <a:srcRect/>
            <a:stretch>
              <a:fillRect/>
            </a:stretch>
          </p:blipFill>
          <p:spPr>
            <a:xfrm>
              <a:off x="5067300" y="785712"/>
              <a:ext cx="3848100" cy="596900"/>
            </a:xfrm>
            <a:prstGeom prst="rect">
              <a:avLst/>
            </a:prstGeom>
          </p:spPr>
        </p:pic>
        <p:pic>
          <p:nvPicPr>
            <p:cNvPr id="6" name="图片 5"/>
            <p:cNvPicPr>
              <a:picLocks noChangeAspect="1"/>
            </p:cNvPicPr>
            <p:nvPr/>
          </p:nvPicPr>
          <p:blipFill>
            <a:blip r:embed="rId5"/>
            <a:stretch>
              <a:fillRect/>
            </a:stretch>
          </p:blipFill>
          <p:spPr>
            <a:xfrm>
              <a:off x="5067300" y="1382612"/>
              <a:ext cx="3932926" cy="533400"/>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A New Multi-scale Backbone</a:t>
            </a:r>
            <a:endParaRPr lang="zh-CN" altLang="en-US" dirty="0"/>
          </a:p>
        </p:txBody>
      </p:sp>
      <p:sp>
        <p:nvSpPr>
          <p:cNvPr id="5" name="内容占位符 4"/>
          <p:cNvSpPr>
            <a:spLocks noGrp="1"/>
          </p:cNvSpPr>
          <p:nvPr>
            <p:ph idx="1"/>
          </p:nvPr>
        </p:nvSpPr>
        <p:spPr/>
        <p:txBody>
          <a:bodyPr/>
          <a:lstStyle/>
          <a:p>
            <a:pPr lvl="0"/>
            <a:r>
              <a:rPr lang="en-US" altLang="zh-CN" dirty="0"/>
              <a:t>Instance segmentation</a:t>
            </a:r>
          </a:p>
          <a:p>
            <a:pPr lvl="1"/>
            <a:r>
              <a:rPr lang="en-US" altLang="zh-CN" dirty="0"/>
              <a:t>Mask-RCNN, MS-COCO</a:t>
            </a:r>
          </a:p>
          <a:p>
            <a:endParaRPr lang="zh-CN" altLang="en-US" dirty="0"/>
          </a:p>
        </p:txBody>
      </p:sp>
      <p:pic>
        <p:nvPicPr>
          <p:cNvPr id="3" name="图片 2"/>
          <p:cNvPicPr>
            <a:picLocks noChangeAspect="1"/>
          </p:cNvPicPr>
          <p:nvPr/>
        </p:nvPicPr>
        <p:blipFill rotWithShape="1">
          <a:blip r:embed="rId3" cstate="screen"/>
          <a:srcRect/>
          <a:stretch>
            <a:fillRect/>
          </a:stretch>
        </p:blipFill>
        <p:spPr>
          <a:xfrm>
            <a:off x="581200" y="2089754"/>
            <a:ext cx="11168542" cy="4382067"/>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xml><?xml version="1.0" encoding="utf-8"?>
<p:tagLst xmlns:a="http://schemas.openxmlformats.org/drawingml/2006/main" xmlns:r="http://schemas.openxmlformats.org/officeDocument/2006/relationships" xmlns:p="http://schemas.openxmlformats.org/presentationml/2006/main">
  <p:tag name="TIMING" val="|11.6|2.2"/>
</p:tagLst>
</file>

<file path=ppt/tags/tag3.xml><?xml version="1.0" encoding="utf-8"?>
<p:tagLst xmlns:a="http://schemas.openxmlformats.org/drawingml/2006/main" xmlns:r="http://schemas.openxmlformats.org/officeDocument/2006/relationships" xmlns:p="http://schemas.openxmlformats.org/presentationml/2006/main">
  <p:tag name="TIMING" val="|55.3"/>
</p:tagLst>
</file>

<file path=ppt/tags/tag4.xml><?xml version="1.0" encoding="utf-8"?>
<p:tagLst xmlns:a="http://schemas.openxmlformats.org/drawingml/2006/main" xmlns:r="http://schemas.openxmlformats.org/officeDocument/2006/relationships" xmlns:p="http://schemas.openxmlformats.org/presentationml/2006/main">
  <p:tag name="TIMING" val="|5.6"/>
</p:tagLst>
</file>

<file path=ppt/tags/tag5.xml><?xml version="1.0" encoding="utf-8"?>
<p:tagLst xmlns:a="http://schemas.openxmlformats.org/drawingml/2006/main" xmlns:r="http://schemas.openxmlformats.org/officeDocument/2006/relationships" xmlns:p="http://schemas.openxmlformats.org/presentationml/2006/main">
  <p:tag name="TIMING" val="|12.8"/>
</p:tagLst>
</file>

<file path=ppt/tags/tag6.xml><?xml version="1.0" encoding="utf-8"?>
<p:tagLst xmlns:a="http://schemas.openxmlformats.org/drawingml/2006/main" xmlns:r="http://schemas.openxmlformats.org/officeDocument/2006/relationships" xmlns:p="http://schemas.openxmlformats.org/presentationml/2006/main">
  <p:tag name="TIMING" val="|18.2|1.3"/>
</p:tagLst>
</file>

<file path=ppt/theme/theme1.xml><?xml version="1.0" encoding="utf-8"?>
<a:theme xmlns:a="http://schemas.openxmlformats.org/drawingml/2006/main" name="cmm">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mm" id="{06A983C7-4B28-47A3-8CC7-A8A5A7839C90}" vid="{A27AC07D-611C-4EBF-B054-F6B3DE8690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customData xmlns="http://www.wps.cn/officeDocument/2013/wpsCustomData" xmlns:s="http://www.wps.cn/officeDocument/2013/wpsCustomData">
  <extobjs>
    <extobj name="334E55B0-647D-440b-865C-3EC943EB4CBC-1">
      <extobjdata type="334E55B0-647D-440b-865C-3EC943EB4CBC" data="ewogICAiSW1nU2V0dGluZ0pzb24iIDogIntcImRwaVwiOlwiNjAwXCIsXCJmb3JtYXRcIjpcIlBOR1wiLFwidHJhbnNwYXJlbnRcIjp0cnVlLFwiYXV0b1wiOmZhbHNlfSIsCiAgICJMYXRleCIgOiAiWEZzZ1RGOXJJRDFjWm5KaFkzc3hmWHN5ZlNoY2JXRjBhR05oYkh0SGZWOXJMVnh0WVhSb1ltWjdXWDBwWGpJdFhHeGhiV0prWVNBb1hHMWhkR2hqWVd4N1IzMWZheTFjZEdsc1pHVjdYRzFoZEdoallXeDdSMzE5S1Y0eUlGeGQiLAogICAiTGF0ZXhJbWdCYXNlNjQiIDogImlWQk9SdzBLR2dvQUFBQU5TVWhFVWdBQUJHVUFBQUNvQkFNQUFBQzcvVTRVQUFBQU1GQk1WRVgvLy84QUFBQUFBQUFBQUFBQUFBQUFBQUFBQUFBQUFBQUFBQUFBQUFBQUFBQUFBQUFBQUFBQUFBQUFBQUFBQUFBdjNhQjdBQUFBRDNSU1RsTUF6ZS9kdXpKMmlabXJWQkJFWmlMRFdYNWhBQUFBQ1hCSVdYTUFBQTdFQUFBT3hBR1ZLdzRiQUFBYnNrbEVRVlI0QWUxZGU0d2t4MW52dTMzZXp1N3MyZzRra1FOelhpQjJnbURPdmhnVTRtVFdnWDhnU0hNNEVuK1FQMmF4aEF4Q2FKYUFzSWtJY3dsR09QekJYQUpDdGlNeEl4NFNEeW03ZmlBclNHWkdRaUNDakdleEVsNVJOSnV6eE5QUjN1NmVpYytPWGZ5cXU2djZxK3AzVDgzMjlsNlhkRGYxK09wNzFWZjFmVlhWM1d0WnVhUUh2ajhYc2lYUjRtcGdtYjFlWE9aTHp2UFFRS1ZiMmt3ZWVpOHd6Y3FEckxTWkFvOWZEcXgvbzhsS204bEI3NFVsK2FlUE5tQXhwYzBVZGdCellMd0xlN256NjZYTjVLRDZ3cEw4OU1WM2ZNVTZVOXBNWVFjd0w4WkxtOGxMODhXbFc5cE1jY2N1TDg1TG04bEw4OFdsVzlwTWNjY3VMODVMbThsTDg4V2xXOXBNY2NjdUw4NUxtOGxMODhXbFc5cE1jY2N1TDg1TG04bEw4OFdsVzlwTWNjY3VMODVMbThsTDg4V2xXOXBNY2NjdUw4NUxtOGxMODhXbFc5cE1jY2N1TDg1TG04bEw4OFdsVzlwTWNjY3VMODVMbThsTDg4V2xXOXBNY2NjdUw4NUxtOGxMODhXbFc5cE1jY2N1TDg1TG04bEw4OFdsVzlwTWNjY3VMODVMbThsTDg4V2xXOXBNY2NjdUw4NUxtOGxMODhXbFc5cE1jY2N1TDg1TG04bEw4OFdsVzlyTVNSdTdoVnZmMzNkNCt0SkpZODNscDdTWkV6WXd5M1hHanZxY3FTVjI2WVR4NXJKVDJzd0pHNWR0L2ttZ2d5RzQ2cDdVRHgwVzJXYisvbFoyOTYrZHNDR2ZsSjBseG02QjBWei9RdlZCdGh1R0xHZkJDMnd6TC9FWnllN2NDZE5zSWV1MzRaZVdhclprL3hjbVFONkNGOWRtWG1ZLzhPSXJ2OFRZbTJHcUxXTDlNdHNDMjBzTmJqUmh5MHp1Z2hmV1p1Yll2ZHdvMm94ZEthSnhoUEE4NDh3QWJqVDNoWURrTDNoaGJlYnFkZHNwelRGMkkwUzVSYXl1OWgydWwzLzFFMkhzNXk5NFlXMm10dVlvZFJTK2lJZHB2ZGoxK1F0ZVZKdFpZdll5WTFubkdIdWoyRWFRanZzVElIaFJiV2IyTlZmVlZjWkNOeGpwUnFNWTBDZEE4S0xheklEZDZZNXhqUjBWWTdUTmNIa0NCQytxemJRWTIzUUdvY09FbXpJektDY2N5d2tRSERaVHlBTU9oTDV1RUR4bWJPK0VqN05KOWs2QTRET1I0Y0FmRFUyS093bXU2dmVwdmZjWjIzQnF0aGticW0wbVMwdGh4eVFtaVVUaHlrdndDSjVXR1JQUnBCOXE4WERQWDVsVFRXTkRJUXhiN3pzVldHY3VLVTFHQzkzYy80cGVUb0tIYTNHdXlSajdhbGg3NzlXd2x1T3ZmK2JBM1Z3N3BLdk5EN284dEtmcG04NU4weDZUS1RFZndVTjRlKzZSei94SUhTYkQyUHVlZU95VEFVQ3owMXowQStoRlZsWHJId2h1YjdMRDRBWVR0YzF2bWNBeUVZNThCQTloZVdEYmkvdmY5UUNnMnBzQmxjcy9lMXVkM2ZIN1UzUUhBVVI1VmV0SVdXZ2tWSlJ6bFVCUm1RY08zekVNYVQ4VGVGSDRkNSs2aHgyKzgyZEMra3hlcmFrNGllQTF0djVkZDk5eXl5MFg3MWxuUVVNNU9WTU9oc0doVFFhVWJybTRIa0RvbkgzSHFsS3IvclJyWTRlYmFrUDIwbmo5SW1maGZ2eTc3WjY2WjZhclR2MUZVYmNrTmtvcXFYbkczbEpyMHBhK0RwRzJnanYxdnVtdi80K2FxNEozKzl0TTFQaFVuRUJ3M0xwNUtjL2pxbzdmanA2dlNkYU0zUXlPSlVxZUlUWWo2OTI2VGlESnM0eGRubkNvbnNPRGNZRnIyQUxiMEZGWC9rbXlOWjBMOVFBVkp4RDhvYy9jNy9EMXRpZCthM29Mb0s0TVgzblpmNDhENVhxcDcrdVJyV0xzb1VRdXdtWm14Q21lUW1kc0lKenB5TU1lQmJVMThwMFdWZ0FxMHpTZXZReFNjVExCWjhIWGplTVBHUlNOUGUzejVRdmc2dUJISDNNdCtySUNuYjN3MHZyNnVoT0tzOFAxZGU4WUJndUlrdzdmNnlDdnNvQnRISzZiSnQ4TmcxU0FFN0lxeEZPNjhuWEEwdHNlZjdSbWN4WitTSkZaRzRFcVRpWTRMbXY5eTJKbVJySjFyQjFvL1pZYjdNWVhlRjMxeTF4bGExcnpKRVdjdGdTZy9LdVA0OUhORnoydjBRN3cxR2RNbk00Z0ptSUI3Si94eWZnM2pEMjV4eUh0UHhpc0t5Z0FSY3FxRUJVbkVwenJzSitTbm1Id0ZWOW8yV015NnRzR2Y1Y05FblJqT1AyQ2VsODFpTE1Cb1dxWEdkZ05WeURPcmwrY3NYNHBjWTdKMEIvUGVrY2NodnB4SmFzSlVYRWl3UWZnS0JtVnFVRU5kS040bVR3UXR4aXM1T3pNZElBUWFVL0ZVRk1mYzFqeE82ZDVkbWpDaGZlQ2xzMktiaFRWQmdsN3V6VDJVdG5PWEFwVGNTTEJNWS9OTDN6cFJPbHA4UjhtVmw5aTRMUE04eG15T25zbTBEbkJaYXdwS0JzK3BZeFp5RW1mMGkrMk1BcDZjT3VjdmduWVppVHF4UkM5RVlzM0hVQzRpcE1JRGlNT0NzclNzVEFSOUp3K3ljWTAxbHcyelovcm5GU2g5L1dGWjV1WXJTM2RpcUVETEFUQnVsL0VJYUsyMHE0d2V2MEdNOXVhU01QK3p1RXFUaUo0ZzVsdzAzNnVrdGZNYXJNSVRtRFA2NDN3M3ZBazYyRGxRbEljVFkzc3ZHM2FNK3k4eHdQUGpRMk5HK1R4eDlkTmJTbHQwMWxqZFF5dnRKWVZvZUlFZ3ZPWTdKcXFuZU11NlpOc3JNUVNtSmU3WmpuQy9vZW5Dd1FyQm5LREZKR2QxMWFERlZNeml5OXpleW90UzE5cFYxU0xydXNHclhWUFg0eFFjUUxCZWJpd2xwNm95UjVOZGNxREkyb2tiVU0rd2VNWTV5dzhVZWZVOG8xalJUdS9HeC90ZVJnbXlqWDhubVpXbVNXV3RhMFlDV0t0allrbytqcEhxVGlCNEh4YnN1VkRlcHdWRlcydGJwRk5rMlZoSFp6d2pzY3ZTeHN5STEzeVdocktJTm4xUFNXZ21XY2ZzV3YvZGMvcmxERUg2dWUxcmdObDBjT3lRelpObGpYd0diVFdQWFV4VXNYeGd2TmR4REExVVpNZDVwVVpqeE5SOXIwRVBZNGMrNlJvSk90elRuN1haT0V3bnk2L2JmY0NxckUzTVFjSXQvVnpuclk2Ylo5bWh6dUVUSS91b1VoOTVteTBpdU1GaHhIbmZEd3pveTRrdU12WUpkcllWaTJLdEdUUHVzN3BOWW1ocFE2U1hiOUsyWm9YZzJwQVY3QllqN0xEUWtPTmNKcktxZ2RIc2lVNU5aS0pWbkc4NE5qSCtVNGlqRENXR0VsTG1kRFluOUJ0QlliWHNNSTRYMk5NRktTaDRMRVJNSk5ucWJHMjMzUkE1d3pvQ2dHdVpubHo2aEFBNElMZ0RMLzdsQkZTbnowYnJlSjR3VHRxTUppZGtjdzl1NHBWSUg1eHg4ZEdlRVlwWmFhaGRlVDNza2pDQnlLbXU2SkJXTllLc2QxNVlWNExyb3Z5UWFlbzREdlZ2Z0svcUZyRlFGMXBhOHE2cTNUTVZvaFJjYnpnTmI5M3pjWko1bDVrdmdNSDRwZnpCTlhvUFR1a1pDckxodzFKR01Bb3dEVlpXT0V1Q1hwdDl6NjdNdklmeHdtWTVMOU4zVVJYMVFDbnAyelpsZzgvbnh4MUlzZ1lGY2NLenJWM0xSR2xhUUhobkplaWJxbk9xRUxiek9YSEVCdXA3MkNzQjdnbXkycklaMmh3QW9hSEtOYlgwVU9QWHJPd3RLMmZVbzZVSWNDdWlSNERXTVluVFN0R3hYR0NZOFRVY0NLTEVpYnFzNkE2YzB4QzQwcnk4NmM0cDBEWFpGazllU3JTZ1pMY1pHTGZ2NnE2WDh2cUtFTUEzZ3dmZkd2eXg2azRUbkRzTXBWd1FrTi9ETVV6eXF6Q0pCTWVZNXEwc2R2a3lYbWlOTkExOFVEWlhZQzVqa1F5c1NiRE42aVBzdGFVSVdqcHJzdXdJbUpWSENjNE5uNGl2alBNV2xKMHE0cGpnRDVmVDlwekVyaHR4d2gyZ1FQMkUraHhXdUp3Rm9NbzA0VkppTHA5K2RxK1EvRklKMmxYOXRRaUJUU1NqMVZ4bk9CWUo1Vnd3Z2hYcVpDTXhORFl2Y0RQZEJkbWx6Y29qaWRPQzluTGJxM3lzeXEyYks1OTJSMnVLQ0FaQzNVbVF5V09BVFowaVdBQ0hjV2lTSk9SYkt5SzR3UWY1WDQ4MHhFdXdGYklXRDJiTUtLa0lDVEVPVzJUVFRVRm5abWFsK3lxUXNMM0VibzRuYUVIVktURlVEWld4WEdDZDdRZzNSQmZLZEEwbFFPc1dzaWtUNEV3R1NnbUMwKzdvYTRKNjgrMFhwcHNxWGRvczRxUklGclFqNG1UU1pRVXFoYW40ampCZ1NEUW1TZGxZSEs0dXR5ZWNGd1l4djdrT0JOZzRIZXpTRytGdWlZTEVBbndaQUhCNHgxME4zMVdDWW5oT3FZYjBVSHFmaVRYY1lJRHdiVklCRUdOZi9sQ1dIb3hDRHk2VHJGNkhoN3U2ZkQvcTFjWUtkZEJpanZtTU5lRUoyajhyQmloYk1FWjBTVnNWVmxZc0FENk52UlZnd0ZPdklwakJPY0kxdElxd28wRmJKM3IvMjJtUllaVFI5S0hiMnQxREE4YXVPUFJjYUxzT3FlZnJ5c3hPQUhFM2VDUUZBMW1JVE9OZXZlVng3czYvbGs4WDA4OVJ1SGN4cXM0Um5DT1lDc2NmM0FMTjdTd3RCSGNKYndXeUhhOVZweG4wUm5JRy81UW1ZVWU2S1E1MXprZGhDb0E1eGlFczBuSktmMGJ5dUk2RWhzMEc2YXBYcDZnYnFrZXZMRlRVQ1l1eEtzNFJ2Q3c0NW5xUHo5eS84VkxZWHg4THN4aTJORXdyRTlZUGJZSnBBODh2YlpwUUxzVGNFV3pGSVkrb2g0RFp5ZU5vT3lCMVNEMWRKS2Rvek50eFM3R1NraFpWemRWUURRV0t2ckdRNC9lZG04MDV2aldDQlc3bldNRVg0WFdkZ0xvN0hOdGh0cE1RSWZNVlZqcENKMkJma1JxZ2NOck5uTGpMTFc0akVpdmh2RSt2ZlBZcnBnSU51a09aWUZmQUc2b0hLSEdydUF1allLcVVFbExnM0FWQ3hUUmdvOUNqbWVldlVjd0t2Qk02eGN1WXMvRDNmSUp0QzBDTHVNc2NiL00wNlpIWHMwSnltcXRnUkozaStTR3BFdURYamdHeldZUVhqZ1JYZVdINjJJQ1RjQkVLMXpGQW11MDRCMTExeWM2NFhlZ1hoMlNGck5abk1LU2hRNENhUkZ2MHh0VTB5dzFHRThhUFNKZHRPb0lZTnBzOXhCMHZVNDlSbzYrdWMyc2VXM0lJUUFSVDJCZ0VWTGJGTUJraFpaUFpLSmlCMFUwbFpxeVNGS2lBK1VJZ2JhWXphczJNOUxqR2JyRk1NMFN0SWZrMjloSytYeUJoV3laTExQSWJnZmR2a1NpMkF6ZllGeVFUVHl6N3prazJNeVcwcGFoRUtsaUI1L09nVW9GREJJYnAyMGpKVENqTFduenF5RGlTOWNFRnN5aUhaSG5MMmxvK3lhNk00eGk2WlhnRTZPL0piZzlLbTdPdVhPNjRxc1hGWFhsNlM5UnEvOVdneW0vOERFZFVKYTdSenRONm9DYWRBemdpVFN5SGM4aHdhQ0dFbzJlU2FpQ1NCVTdPQ01GNTBhOXB0QitYcFE2R2M3NlJGLzFOOXBtc0hNajRCQ0ltcEJsSWNxWG5qK0NKZmNkYlBUV1V0UWh0Mk16bHdsNU5SdXBPZ25hMENqSzRsQ0NxSmxGTEcyUTA1dXJOYXBxYmpOZUUrOVo5MEpTekNBVkZ5a2xWVUdraWgxOGtZTHpXYnhGNkZwVzg1SmJyR25HcEVDbEtxeEtMWkxNTllGQ3Raa1JRUHFpaWYrMnlmTkpFU3dGMHVEa1JDUkFjWXA4bk0wMDZGaUtUcjVmSXBTYTNmU0JPaFZkckJYZzErTk1zUmsralpXN0E1ekt5bk9pTXhIUlYxSVZqSUN2VDFsckV4VTc5WkdDKzQ1bjVxUWQ2OFpFcWFUTEJ3b1RZak10Q0tRWWNaMEVIRm9UNVdLaGdZNEI2ZkE3S1pTV2o3T1p5T2ttY2VGUERnYW1PL1lraUpKWjVDZDRJTzNGM29yTjhCaVlYa2J4bFZidUxGZlZKZ1Z2VWhXMGdDOVV4UTdHU01INWNPNVF5b3ZDRVVSNlR0cGowcndhend6QTBIbUNrdTlLUmRrNFMvRTJjNEd3WWlyYlpaZnRSMmFrSVZoS1BNUFBaNVNqOEM0cFIwVjBTZm1MVXJHTG82NUY0UXJxa2I1TldSWCtIMTVMTVNhbG04a0NCbzRRNGs1WnNNQ3BnRUd1WWpzWlp5a1htMWwwTHJIclpMSXIreVk4dXE0RXV0eFh2ZVpxd09wb29ZNm9UL01icFdJWFQ2VE5kQWcvTnZ6NHZOdE5mYWJEclp6R2oyb3pmQmpKczdMMmJXaC9XaXpGMll5K1B6QWlmdGVadzlDOFhNUlVtK2xCQlJzZXFhZFJsUEdOK3F5UkI1UW1GNlZpRjArazREWENqdzNmMkhLN3FmZnphWGhLQ2F1ZUErTjJpVVpvUE42U0VaWnhsdUp0WmlPbE1QSGdpOHo1dGs3TE8zU3hsSE5nYXd5UnBaRllWZzNGYXdLdnQraUttdlMvVVNwMnNTbEdxMU1BUDhxK2JrN2UvYlFvMzNxM3VaQWppUmRlU1AvOEREek8wTVBQdmJsOHZSRzdPSlRrc2hQSmtvY2llUzdHWnNETGxlVElFa0oyM1FzamVBamljYWc3SGtCbTd4Vi9oSHZlQ0NJKzdpZWtFdzRXcFdLblY2VGdQRWFYS3lTSG41VjN2RzNWbUJRV2pENC9nL09JUHNIZUEwdnlqdzA4aXdMZlpUZ3BpaVVCaytvM3htWmlybmRUa1JMQVdGWDdkaDQ3YUJucEt0L080MXNxSnIvY1YrR3pSbTYxMFdsSFlNcisyd1BHRUJVN1NDTUY1MXYveTVTNDkycXA2em1YZi9kZ2l3TFllUjZXaGFVTkgzUk1CZXgybDREc2M4UWZjaXJtNnF4REZ1WW9sZ2lHNU5rWW00R1lsTFBrZUNNZ3UyS3p6R2Y3MEFWc2VmTUNOZmJ0OWRHZTAvWUEreVlBWFRqY1BEbHora3VOdDR1cURMOFJLbmF3UlFyT0Y3NCtwZHFRbnNveHBybmEwWWU5Y3dRSmFmTDVHU2lQV2lYZlhMczExUjY3ZDVzWWRTUkxrcmNVbVJpYndRbzRUSUV0Q1Npa3UrTEMxYnlzZG8vVzVScHdqbWorbXgzOUZIRmlia1QzRSt4OWt6eTRGNkZpaDdkSXdWZkIzQTZSZFY0RzdLN25iTDhiWnI5SklLYVFKVllCN0pVRzF4aDc4bU1WZkg3N2h0WHpucTR4ejFLTXpXQVYzak1zYjljN3lSdDdLNmdXM0QvREZjQnUvTW5PWCtNYjdGZkFwSHpBeDRubzVnODNyWDN2RkRrMWkrRXFkbEZGQ3Q3U2ptZEdjdFZ4UE9mc2pSMGNDYXlsNWlwVmg0Wks0S3F0TWZ1L2d5RmVRNURMbkhtV1ltd0c4ekdWSVBIQXdDZytYNEpuVGRqcmJvOFpUMGhlVTYxN0tuZ1h2MldRQStCRWRNM1A0eUYwcVpaNHFqNklVQlc3a0pHQ3Q4bTZCM2pFdGdLLy9ZcExwYlpwWVoyNklDcW44OXVVQjcwMi9tcERhT3lvejZuTEVOZzhTekUySTZJSGMySjN2VldUaDdwaVJ6anJoY00yclplRkJ0Z1AyVGY5dTRLREhsZlZVMWhpUXQrVkVKQ1J2NkVxZG50RkN0NzBiSjJEWDRVemNOTlpubjBaVzBDSXRpRXFwL09yYjRkZzVYYTYzcmNmTjdvbXFKcG5LY1ptem5xN1ljSERaTCtRVEN3dGVEQWNRdTQ0K0p3VmxPQ0diZG5weDFDSE1aSXRkVVJEMWNhUWY3SkMySnRzUzVNSlU3R0xJMUp3TUNhRFhzdkNOa1dlRSt4amZzL1Z3UjNRWDByRFRucllsdWV2bmM3LzJlQUsrdzZ1MEFFSmRzeXpGR016QXpMQzZjVUs2QUZUMlBTcTYzSmJoa2hOMVhIVnZ2YzgrQ3FBc1VXUTV6allVZTFhRC9BeEVxYzhIclowdVJBVnUwaWlCT2Q3NWd1U1dLWGpYUWZpTVBJdGEvUTlhS3MwNzVNUTA4bklOOG9sK3VvL1B2d0xqaExCRWpjZE81bG5LY1ptV3RDQnlZVHBKNGNmZUdGQmF5NTZhVDJTM0N2LzhpdGZzUXM0OHBUVEdpZTRlOHYyMytsNDltZ29RVE5sZ2xYc29vb1NuT3Zzc2lUNUlFcGJvZ1RQdVNMT0NFVGRsSDVuUFkvb28xQW5UNW1ZWnluR1pzWnFvT1ZqTG0wRk1STGV0Y1drVFRibER0eUg4eXhabTNoRU4vNlFEMlN5Q3FwaUYxT0U0SlUyckdUVGhiUC9zSlMzUk5iWjUzc2ZtWXlacEwwWHRBaVE5TVBFT2krTFpsbjZ1UHlMY2Z5elozZEpLaVRUQ3g5SkFwVTRpeFZEbnI3eVRtZkVJUXovenRYNU1EUmpvaDFFZEYrOEx0ZmRzQjdwNmhVVnUxM0RCSC8ra1NkcU1CbjJuc2NlZnZqaFJ6N2I0SG52ZFRSNHpvYnk0RTg2UmxKQncwUHVoWFRBSk5zVlRZWlp3cVFuU2NiK2doci9yWHZFYVhYVy9NaGJWMndVQ0lMRjdjRklyamcrNUhWdjQ0aUh5WTg4VCtDRHpGWkJWU3d3aEFuZUl4cVRXWGxRQk90alArZzRWSUZvZXIvYVdUUWgxQ2JIRUlaWmlyY1pSS1pHNTNTSHNTR1J6WDdPMTQwRjFFOTlVU0JzcWRaa2VZeFovY2xMc21na1ExWHNJZ3dWL05QU1VFam1kc0dHc3htN3l6Qi9BcnYyRzdZVXFsK3hOOHhTMS91RDMvaEwyMEhyekR3eFdJM2pUTVV4V1RGc0JON0NjeTQwcEZPK1ltL2IrZUZ2WnFJZTBnbEhjdktVVVlCa0ZIeUdYYS8rc1JybUM0em1mMGRoM2h3eDZsQ1NPMWFXT05WWmZZd2xLOWt5Qyt1N2FzZTUzN3Y0YlU3TnN2UlNLZ1EvaU9GYmF6YzEyTWIvTk9tMlJUUmsvMVZVN0tMSktQaUE3MWUreUtaOW5PY3dlWmJxaFlvL0VwZkF2UEpZV1hJSXlrMHVaV29xK1RxWkhKUUFZcjB0V2NaUnphWlZtZkE0VDJKek1vcUszYmFCdDd2WG9DT0wyL1k1Vzlmb29WYmwzMjQ5dlB2SkhUL2RCV1ZsZnE3MkxoY0U2K1psRDNvYUxIbllBM0p0U2oyZzNXUlZoMjdSS3IrSWl6WW5QVTFQZEJBMEkxaUFqKzY3clZsL3dsVHM0c3NvZU5kK25IQlZHY3lzSExyOWxyR3FJaDFwQ3pSYU1YODgzTmlSTXRkb25xSUt3eEhZTlVBWlpjbWpHcFJyZUNjUFFjMUc2d2JlNDV0ODU4MWNvNm5VcU4zQ1dqaFJSdTByQ3hlaEtuYVJaUlFjbmhNSW5EZXdQanAwY1UzMFUrMnhnOGZ2aDBIZ0lsOVBQVEp6Yk11NjZ5OEFNdGNnNnpML2t2d0dLazJ5cExPaGxxdUdRMkFWdTFZNlIxYjBXU2lKSGY0Mlg1QS9TcDJ6aFlpT2Q2dnhuZFRjZlJxR0ZNVlFGVHM0TWdwdWUwNCtRSnpKM2pBRlA2R2dEN0FQb20ybGh0dGNyZzBsN1h2N1NUNEhlTHJqOGNjYTdMMEVhZ29zRWV3QjJjV3dLQ3NBZHVJcU9rNGRXd0hzOEoyUC9RWTc3QlBVZGtUSGJXWURWOGZmSWczcHNxRXFkdEZrRk56eG5IaURqOStQMU5PeEZBeTl4TjYwRzNEZXdQZzFscElXdlZ0Syt1eklBVFV1OHl3cExQZ0xBM3RkODlkUHA2YnJPY0tyanMzWS85OU9xVGtSSFk0YUwrTTE5bXUwSlZVK1ZNVXVsb3lDd3hRNWdsVytlMW9PT3J0SXhTUUhidGxYYThpTXNPN3U4UnFTS3VSbWY2VXVWSFkwSkNCNHlzZzBTeFI3UUw3ampXSkFxK2txT2xBdkNRMHcxUUYxbktDSDc1NnMwWlhzSElTcDJNV1lVWERIS2NGbThMakg3S3ZadVpNOUszWDNEeURaajQzNFRwRW9tMHZ1dzhZMytySTN6eGhuU2NIdUwxUk14djkrOUhyTmdyZlVXdGFmdWZQbVNSV3E1cXg4OXI1SmZvcEJCVWxXQ2xHeDB6bXI0UFlDWXlIb2dyMjBMaVJqSkJMcW5IZiswQ01mQnhGOVpwU3R3RTkrdHM3dStJUm9jMytOczZUaDE0c0wyUTRwZERTSnl3MjZuTS85M0szczhPMTlyYk85d1BETndDVnJUcjVUcE1Fa0xBYXEyT21iVlhEM1ZmSUZ2czQwaGduNWlBSnJlUStPRExEeTZpaVg0K05ONHl4RnNZdTJmYk1YbERIVXVNL1dsYUozd2ZtZURkSmhmV3NtZXdpc285WExXUVYzUFdlbGZtRE5Hcm5lYnI0aFdlUDNSbXV5NUdhNjRvWlhiNUJsNHl4SnpNR1oyaVFQYVFlampLeGRETHRBa2IzY2lNNTZHdXByYnNscTA1bXNnb3UvS3ZveWUzLzlzZ21taU8vQnJhbi81bitHbmwwRkVqVE9VaUFWV2JuaXY3cVRiZFBKTkx5bE9KaUErRU9uMWNiUjUrSmdnekVrcWMwcytGTTNYUFJmWHYveEpJVGlZTEJSL25ZSmd3QlBQbk1oS3FzMEJCU1Z5cTlwbGhUay9zSWcxbFg0KzB4V3N4KzNUNnZVM0wzU3lvZS9lemdacllqZXh5OTRDRE9LUDJxU2Q1WWsvTGJ5Q0p1c3ppM1Q5Sm4xdEZsWmt1OW9UNXRTSlA3akZ6eUVIWDRjN3B6cEFhQ0RnZzl1M2gvaitHQ09zV0l4MWxlYVo2Wjl6QkZVb0FSNUNCN0lDQTVYdkJmQThFcEQwQU53SGVFT2d6RWNjMjE3b3RlSHNqRzdRSUsrYkJnTTlNcEQ4R0MydWMzSVdiU053cDRQYmtHNWtQUTFIMi9GVWk3RDF6R3lSWjFJVS9rSUhzZ3lmeWxFcmlQY1ppNzV3ZHJTZWZuYmpydUdIQ2NkSStuNVl6NFNDaEF0SDhFREdIRytVaWxQb2Nhd21SMC8yRktRSWZuQmpxT213bTkwY2tqYkpxNXBKdUU3TDhFRGVlNjY1OTY4c1FPYkNRTDZyNzJnMmp6cUtuK1FCMVY4RU9KMzhxRXJxZVlsdUdTQVp1WisrZGRsRVh2dDJGTmZDVnhtU2cxQUEvWGplcCtoMVBacDBRQy9POERWWjVsS0RTVFdBSCswOEh4aTZCS3cxSUQ5eDNYeTMxT1dBMUVvRGVCNFpzSUhoZ29sYnNtc0FRMDB5SGNvRGFBclVaeCtEZkRQTzJ5ZWZqRkxDUTFxQUg4bVJONGlHRVJib2pyRkd1Z0ZQTmw1aXNVdFJadGNBM2dRK29ROVhUVzVUQ1dHNldvQTMyWC93SFFwbE5oUG13YWFUSG1qOXJTSlY4cGpYZ000Qkw3ZFBOWVM0Mm5Xd0RaNU0vczB5MW5LWmt3RHVKOTAzN2N3aHJKRWRNbzFjRlg1QnM4cEY3WVV6NFFHOElHOFhSTjRTaHczandhZUtSK2N1WGtHMjVDa05mSGhJa1A0U2pTblhnT3pUSHk0Nk5TTFdncG9TQU5kZVd2d0R3SHZxaGdpVXFJNVRScFk4RzROZ3Q1dk9rMmlscklZMHNCWTNocFV5M2RWRE9uMGxLTlo4bTRObHVTNzI2ZGM1bEs4eVRRdzhneGxZWHFmYVpxTXg3TDNpZExBSFBsRTg1bGoveURRaVZKRnlVeENEVndsWDNRWnlQZjlFM1l1d1c1R0RWUWE1SEt5L2NiTnFJSlM1cFFhT0hQNDczOXVwNjk5N2FGUDBUODhreEpQQ1g3emFBQWZneUJwN2VZUnZKUTBxd2FjdjM0dXJZYjRxYXdZeTM2blhRTWRhUzUyWnZPMHkxdktON0VHOEUxcEpRMG54bGdpT08wYTROL3RwR252dEF0Y3lqZXhCbWFvd1NBL01jSVNRUTRhK0gvTW5HdXo4WmlXT2dBQUFBQkpSVTVFcmtKZ2dnPT0iCn0K"/>
    </extobj>
  </extobjs>
</s:customData>
</file>

<file path=customXml/itemProps1.xml><?xml version="1.0" encoding="utf-8"?>
<ds:datastoreItem xmlns:ds="http://schemas.openxmlformats.org/officeDocument/2006/customXml" ds:itemID="{40225495-EC77-418F-882D-8D54027AA670}">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emplate>cmm</Template>
  <TotalTime>5282</TotalTime>
  <Words>2004</Words>
  <Application>Microsoft Office PowerPoint</Application>
  <PresentationFormat>宽屏</PresentationFormat>
  <Paragraphs>206</Paragraphs>
  <Slides>18</Slides>
  <Notes>18</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18</vt:i4>
      </vt:variant>
    </vt:vector>
  </HeadingPairs>
  <TitlesOfParts>
    <vt:vector size="27" baseType="lpstr">
      <vt:lpstr>Calibri </vt:lpstr>
      <vt:lpstr>等线</vt:lpstr>
      <vt:lpstr>宋体</vt:lpstr>
      <vt:lpstr>Arial</vt:lpstr>
      <vt:lpstr>Calibri</vt:lpstr>
      <vt:lpstr>Calibri Light</vt:lpstr>
      <vt:lpstr>Eras Bold ITC</vt:lpstr>
      <vt:lpstr>Times New Roman</vt:lpstr>
      <vt:lpstr>cmm</vt:lpstr>
      <vt:lpstr>Res2Net: A New Multi-scale Backbone Architecture IEEE TPAMI 2021 (Date of publication: 2019/8)</vt:lpstr>
      <vt:lpstr>Multiscale information is required for all CV tasks!</vt:lpstr>
      <vt:lpstr>Multiscale information is required for all CV tasks!</vt:lpstr>
      <vt:lpstr>Deep CNNA Multi-scale perspective</vt:lpstr>
      <vt:lpstr>Deep CNNA Multi-scale perspective</vt:lpstr>
      <vt:lpstr>A New Multi-scale Backbone</vt:lpstr>
      <vt:lpstr>A New Multi-scale Backbone</vt:lpstr>
      <vt:lpstr>A New Multi-scale Backbone</vt:lpstr>
      <vt:lpstr>A New Multi-scale Backbone</vt:lpstr>
      <vt:lpstr>A New Multi-scale Backbone</vt:lpstr>
      <vt:lpstr>A New Multi-scale Backbone</vt:lpstr>
      <vt:lpstr>A New Multi-scale Backbone</vt:lpstr>
      <vt:lpstr>A New Multi-scale Backbone</vt:lpstr>
      <vt:lpstr>A New Multi-scale Backbone</vt:lpstr>
      <vt:lpstr>A New Multi-scale Backbone</vt:lpstr>
      <vt:lpstr>A New Multi-scale Backbone</vt:lpstr>
      <vt:lpstr>A New Multi-scale Backbone</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BING: Binarized Normed Gradients for Objectness Estimation at 300fps</dc:title>
  <dc:creator>MingMing Cheng</dc:creator>
  <cp:lastModifiedBy>MingMing</cp:lastModifiedBy>
  <cp:revision>890</cp:revision>
  <dcterms:created xsi:type="dcterms:W3CDTF">2019-08-31T02:02:00Z</dcterms:created>
  <dcterms:modified xsi:type="dcterms:W3CDTF">2023-01-06T12:46:14Z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EADER_334E55B0-647D-440b-865C-3EC943EB4CBC">
    <vt:lpwstr>XGRvY3VtZW50Y2xhc3N7YXJ0aWNsZX0KXHVzZXBhY2thZ2VbdXNlbmFtZXNde2NvbG9yfQpcdXNlcGFja2FnZXthbXNtYXRoLGFtc3N5bWJ9Clx1c2VwYWNrYWdlW3V0Zjhde2lucHV0ZW5jfQpccGFnZXN0eWxle2VtcHR5fQpcYmVnaW57ZG9jdW1lbnR9Cg==</vt:lpwstr>
  </property>
  <property fmtid="{D5CDD505-2E9C-101B-9397-08002B2CF9AE}" pid="3" name="FOOTER_334E55B0-647D-440b-865C-3EC943EB4CBC">
    <vt:lpwstr>XGVuZHtkb2N1bWVudH0K</vt:lpwstr>
  </property>
  <property fmtid="{D5CDD505-2E9C-101B-9397-08002B2CF9AE}" pid="4" name="KSOProductBuildVer">
    <vt:lpwstr>2052-11.3.0.9236</vt:lpwstr>
  </property>
</Properties>
</file>