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9" r:id="rId2"/>
    <p:sldId id="447" r:id="rId3"/>
    <p:sldId id="446" r:id="rId4"/>
    <p:sldId id="448" r:id="rId5"/>
    <p:sldId id="449" r:id="rId6"/>
    <p:sldId id="450" r:id="rId7"/>
    <p:sldId id="451" r:id="rId8"/>
    <p:sldId id="1853" r:id="rId9"/>
    <p:sldId id="452" r:id="rId10"/>
    <p:sldId id="455" r:id="rId11"/>
    <p:sldId id="460" r:id="rId12"/>
    <p:sldId id="456" r:id="rId13"/>
    <p:sldId id="457" r:id="rId14"/>
    <p:sldId id="461" r:id="rId15"/>
    <p:sldId id="1854" r:id="rId16"/>
    <p:sldId id="1855" r:id="rId17"/>
    <p:sldId id="1856" r:id="rId18"/>
    <p:sldId id="1857" r:id="rId19"/>
    <p:sldId id="194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s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2AC"/>
    <a:srgbClr val="ED6C00"/>
    <a:srgbClr val="E2287E"/>
    <a:srgbClr val="2CA738"/>
    <a:srgbClr val="54C3F4"/>
    <a:srgbClr val="5A2847"/>
    <a:srgbClr val="5C126B"/>
    <a:srgbClr val="984378"/>
    <a:srgbClr val="C77FAC"/>
    <a:srgbClr val="223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 autoAdjust="0"/>
    <p:restoredTop sz="77631" autoAdjust="0"/>
  </p:normalViewPr>
  <p:slideViewPr>
    <p:cSldViewPr snapToGrid="0">
      <p:cViewPr varScale="1">
        <p:scale>
          <a:sx n="83" d="100"/>
          <a:sy n="83" d="100"/>
        </p:scale>
        <p:origin x="1320" y="60"/>
      </p:cViewPr>
      <p:guideLst/>
    </p:cSldViewPr>
  </p:slideViewPr>
  <p:outlineViewPr>
    <p:cViewPr>
      <p:scale>
        <a:sx n="33" d="100"/>
        <a:sy n="33" d="100"/>
      </p:scale>
      <p:origin x="0" y="-119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EE64E-9A2D-4D02-BD46-DFCFC74B5EE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604F-F5C7-412C-AE28-FF961BD94C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从图像中快速鲁棒的获取目标信息是计算机视觉的核心任务。其中，提取强大的图像特征并对输入特征进行高效的整合，对所有常见计算机视觉Aplication都具有重要意义。本报告从特征提取和模型学习两个方面入手。首先，从多尺度特征获取的角度，介绍近年来几个重要的神经网络基础模型的演化过程。通过介绍这些经典模型的优势与不足，引出一种轻量级计算量的新型神经网络基础模型。进而通过大量实验，验证该模型的有效性。其次，本报告将模型集成方法与深度学习相结合，介绍一种新的基于负相关学习的深度集成学习策略，新方法通过学习多组负相关子模型的基础上，提升集成模型的预测能力，同时不增加总体模型的计算复杂度。最后，本报告将介绍这两个核心能力提升在一系列计算机视觉任务中的Aplication，包括：图像分类、物体检测、激活图预测、显著性检测、语义分割、实例分割、关键点估计、</a:t>
            </a:r>
            <a:r>
              <a:rPr lang="zh-CN" altLang="en-US" dirty="0">
                <a:sym typeface="+mn-ea"/>
              </a:rPr>
              <a:t>人群计数、年龄估计、性格分析、以及图像超分辨率。</a:t>
            </a:r>
            <a:endParaRPr lang="en-US" altLang="zh-CN" dirty="0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ym typeface="+mn-ea"/>
              </a:rPr>
              <a:t>It is my great pleasure to present our resent research in this special day.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由于时间关系，我简要介绍每个研究点里的核心技术。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首先是富多尺度空间的深度神经网络通用架构，许多计算机视觉任务依赖于强大的多层次多尺度特征表达。近年来，每一代深度神经网络基础架构的进步，都展现出了更加强大的多尺度能力，但是这种多尺度能力仅限于层间多尺度。本项目计划在传统神经网络架构设计中，引入分层递进残差网络结构，增强层内多尺度信息表达能力，为众多计算机视觉Aplication提供强大的特征表达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43EAE-C5E8-43DB-805D-EE0EAC58D8F3}" type="slidenum">
              <a:rPr lang="en-US" altLang="zh-CN" smtClean="0"/>
              <a:t>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2551"/>
          </a:xfrm>
          <a:solidFill>
            <a:srgbClr val="0062AC"/>
          </a:solidFill>
        </p:spPr>
        <p:txBody>
          <a:bodyPr anchor="ctr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1"/>
            <a:ext cx="8848164" cy="669129"/>
          </a:xfrm>
          <a:noFill/>
        </p:spPr>
        <p:txBody>
          <a:bodyPr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516471" cy="5387254"/>
          </a:xfrm>
        </p:spPr>
        <p:txBody>
          <a:bodyPr/>
          <a:lstStyle>
            <a:lvl1pPr>
              <a:lnSpc>
                <a:spcPct val="120000"/>
              </a:lnSpc>
              <a:defRPr sz="3200" b="1" i="0" baseline="0">
                <a:ea typeface="黑体" panose="02010609060101010101" pitchFamily="49" charset="-122"/>
              </a:defRPr>
            </a:lvl1pPr>
            <a:lvl2pPr>
              <a:lnSpc>
                <a:spcPct val="120000"/>
              </a:lnSpc>
              <a:defRPr sz="3000" b="0" i="0" baseline="0">
                <a:ea typeface="华文楷体" panose="02010600040101010101" pitchFamily="2" charset="-122"/>
              </a:defRPr>
            </a:lvl2pPr>
            <a:lvl3pPr>
              <a:lnSpc>
                <a:spcPct val="120000"/>
              </a:lnSpc>
              <a:defRPr sz="2800" b="1" i="0" baseline="0">
                <a:ea typeface="华文新魏" panose="02010800040101010101" pitchFamily="2" charset="-122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Line 1"/>
          <p:cNvSpPr>
            <a:spLocks noChangeShapeType="1"/>
          </p:cNvSpPr>
          <p:nvPr userDrawn="1"/>
        </p:nvSpPr>
        <p:spPr bwMode="auto">
          <a:xfrm flipV="1">
            <a:off x="0" y="695960"/>
            <a:ext cx="9144000" cy="1905"/>
          </a:xfrm>
          <a:prstGeom prst="line">
            <a:avLst/>
          </a:prstGeom>
          <a:noFill/>
          <a:ln w="25400">
            <a:solidFill>
              <a:srgbClr val="0062AC"/>
            </a:solidFill>
            <a:miter lim="800000"/>
          </a:ln>
          <a:effectLst/>
        </p:spPr>
        <p:txBody>
          <a:bodyPr/>
          <a:lstStyle/>
          <a:p>
            <a:pPr>
              <a:buFont typeface="Times New Roman" panose="02020603050405020304" pitchFamily="16" charset="0"/>
              <a:buNone/>
              <a:defRPr/>
            </a:pPr>
            <a:endParaRPr lang="en-GB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470460" y="6580997"/>
            <a:ext cx="673539" cy="307777"/>
          </a:xfrm>
          <a:prstGeom prst="rect">
            <a:avLst/>
          </a:prstGeom>
          <a:solidFill>
            <a:srgbClr val="ED6C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4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8383977" cy="890648"/>
          </a:xfrm>
          <a:prstGeom prst="rect">
            <a:avLst/>
          </a:prstGeom>
          <a:solidFill>
            <a:srgbClr val="0062A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5" y="991590"/>
            <a:ext cx="8516471" cy="518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46045" y="6581140"/>
            <a:ext cx="5527675" cy="3067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>
                <a:solidFill>
                  <a:schemeClr val="bg1"/>
                </a:solidFill>
              </a:rPr>
              <a:t>Res2Net: A New Multi-scale Backbone Architecture</a:t>
            </a:r>
            <a:endParaRPr lang="zh-CN" altLang="en-US" sz="14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81140"/>
            <a:ext cx="2646045" cy="3067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http://mmcheng.net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73720" y="6581140"/>
            <a:ext cx="969645" cy="30670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C603BFBC-EF15-48A5-8249-0FEAC4BE5DBB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mcheng.net/res2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76168"/>
          </a:xfrm>
        </p:spPr>
        <p:txBody>
          <a:bodyPr>
            <a:normAutofit/>
          </a:bodyPr>
          <a:lstStyle/>
          <a:p>
            <a:r>
              <a:rPr lang="en-US" altLang="zh-C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黑体" panose="02010609060101010101" pitchFamily="49" charset="-122"/>
                <a:cs typeface="+mn-lt"/>
              </a:rPr>
              <a:t>Res2Net: A New Multi-scale Backbone Architecture</a:t>
            </a:r>
          </a:p>
        </p:txBody>
      </p:sp>
      <p:sp>
        <p:nvSpPr>
          <p:cNvPr id="5" name="Subtitle 2"/>
          <p:cNvSpPr txBox="1"/>
          <p:nvPr/>
        </p:nvSpPr>
        <p:spPr>
          <a:xfrm>
            <a:off x="270510" y="3640337"/>
            <a:ext cx="8602980" cy="1968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US" altLang="zh-C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anose="02010600040101010101" pitchFamily="2" charset="-122"/>
              </a:rPr>
              <a:t>Ming-Ming Cheng</a:t>
            </a:r>
          </a:p>
          <a:p>
            <a:pPr>
              <a:spcBef>
                <a:spcPts val="1350"/>
              </a:spcBef>
            </a:pPr>
            <a:r>
              <a:rPr lang="en-US" altLang="zh-C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anose="02010600040101010101" pitchFamily="2" charset="-122"/>
              </a:rPr>
              <a:t>CS, Nankai University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95835" y="789710"/>
            <a:ext cx="8619565" cy="5387254"/>
          </a:xfrm>
        </p:spPr>
        <p:txBody>
          <a:bodyPr/>
          <a:lstStyle/>
          <a:p>
            <a:pPr lvl="0"/>
            <a:r>
              <a:rPr lang="zh-CN" altLang="en-US" dirty="0"/>
              <a:t>Aplication </a:t>
            </a:r>
            <a:r>
              <a:rPr lang="en-US" altLang="zh-CN" dirty="0"/>
              <a:t>2: object detection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2048510"/>
            <a:ext cx="8364855" cy="2701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570" y="4893310"/>
            <a:ext cx="7820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dirty="0">
                <a:sym typeface="+mn-ea"/>
              </a:rPr>
              <a:t>Using Faster R-CNN as baseline.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95835" y="789710"/>
            <a:ext cx="8676715" cy="5387254"/>
          </a:xfrm>
        </p:spPr>
        <p:txBody>
          <a:bodyPr/>
          <a:lstStyle/>
          <a:p>
            <a:r>
              <a:rPr lang="zh-CN" altLang="en-US" dirty="0"/>
              <a:t>Aplication </a:t>
            </a:r>
            <a:r>
              <a:rPr lang="en-US" altLang="zh-CN" dirty="0"/>
              <a:t>2: object detection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10" y="1785620"/>
            <a:ext cx="8437880" cy="3975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6410" y="5825490"/>
            <a:ext cx="7820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dirty="0">
                <a:sym typeface="+mn-ea"/>
              </a:rPr>
              <a:t>Using Faster R-CNN as baseline.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Aplication </a:t>
            </a:r>
            <a:r>
              <a:rPr lang="en-US" altLang="zh-CN" dirty="0"/>
              <a:t>3: class activation mapping </a:t>
            </a: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46051" y="1724522"/>
            <a:ext cx="8516471" cy="43437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Aplication </a:t>
            </a:r>
            <a:r>
              <a:rPr lang="en-US" altLang="zh-CN" dirty="0"/>
              <a:t>4: salient object detection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35" y="1787646"/>
            <a:ext cx="8691745" cy="33913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Aplication </a:t>
            </a:r>
            <a:r>
              <a:rPr lang="en-US" altLang="zh-CN" dirty="0"/>
              <a:t>4: salient object detection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" y="1501140"/>
            <a:ext cx="8269605" cy="48856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Aplication </a:t>
            </a:r>
            <a:r>
              <a:rPr lang="en-US" altLang="zh-CN" dirty="0"/>
              <a:t>5: semantic segmentation</a:t>
            </a:r>
          </a:p>
          <a:p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" y="1450975"/>
            <a:ext cx="8481060" cy="4559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6410" y="5994400"/>
            <a:ext cx="7820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dirty="0">
                <a:sym typeface="+mn-ea"/>
              </a:rPr>
              <a:t>Using Deeplab V3+ as baseline.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Aplication </a:t>
            </a:r>
            <a:r>
              <a:rPr lang="en-US" altLang="zh-CN" dirty="0"/>
              <a:t>5: semantic segmentation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15" y="1600835"/>
            <a:ext cx="6911975" cy="43491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6410" y="5949950"/>
            <a:ext cx="7820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dirty="0">
                <a:sym typeface="+mn-ea"/>
              </a:rPr>
              <a:t>Results  on  PASCAL VOC12 dataset.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Aplication </a:t>
            </a:r>
            <a:r>
              <a:rPr lang="en-US" altLang="zh-CN" dirty="0"/>
              <a:t>6: instance segmentation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10" y="2538730"/>
            <a:ext cx="8538210" cy="2693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4515" y="5867400"/>
            <a:ext cx="78206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dirty="0">
                <a:sym typeface="+mn-ea"/>
              </a:rPr>
              <a:t>Using Mask-RCNN as basline (MS COCO)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Aplication </a:t>
            </a:r>
            <a:r>
              <a:rPr lang="en-US" altLang="zh-CN" dirty="0"/>
              <a:t>7: keypoint estimation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885" y="2062480"/>
            <a:ext cx="8756650" cy="3109595"/>
          </a:xfrm>
          <a:prstGeom prst="rect">
            <a:avLst/>
          </a:prstGeom>
        </p:spPr>
      </p:pic>
      <p:sp>
        <p:nvSpPr>
          <p:cNvPr id="10" name="TextBox 15"/>
          <p:cNvSpPr txBox="1"/>
          <p:nvPr/>
        </p:nvSpPr>
        <p:spPr>
          <a:xfrm>
            <a:off x="164202" y="5347650"/>
            <a:ext cx="88152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/>
              </a:rPr>
              <a:t>Results on COCO val. set using SimpleBaseline [Xiao et. al., ECCV'18].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new multi-scale backbone model</a:t>
            </a:r>
          </a:p>
          <a:p>
            <a:pPr lvl="1"/>
            <a:r>
              <a:rPr lang="en-US" altLang="zh-CN" dirty="0"/>
              <a:t>with hierarchical in layer residue connections</a:t>
            </a:r>
          </a:p>
          <a:p>
            <a:pPr lvl="1"/>
            <a:r>
              <a:rPr lang="en-US" altLang="zh-CN" dirty="0"/>
              <a:t>STOA results on various applications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0"/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1989E07-485A-4034-A8D4-385059DF53A1}"/>
              </a:ext>
            </a:extLst>
          </p:cNvPr>
          <p:cNvSpPr/>
          <p:nvPr/>
        </p:nvSpPr>
        <p:spPr>
          <a:xfrm>
            <a:off x="642395" y="3836004"/>
            <a:ext cx="74376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/>
              <a:t>Code &amp; </a:t>
            </a:r>
            <a:r>
              <a:rPr lang="en-US" altLang="zh-CN" sz="4400" dirty="0"/>
              <a:t>discussions</a:t>
            </a:r>
          </a:p>
          <a:p>
            <a:r>
              <a:rPr lang="en-US" altLang="zh-CN" sz="4400" dirty="0">
                <a:hlinkClick r:id="rId2"/>
              </a:rPr>
              <a:t>https://mmcheng.net/res2net/</a:t>
            </a:r>
            <a:r>
              <a:rPr lang="en-US" altLang="zh-CN" sz="4400" dirty="0"/>
              <a:t> 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 Convolutional Neural Networks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7" y="1466850"/>
            <a:ext cx="8885392" cy="2781300"/>
          </a:xfrm>
          <a:prstGeom prst="rect">
            <a:avLst/>
          </a:prstGeom>
        </p:spPr>
      </p:pic>
      <p:sp>
        <p:nvSpPr>
          <p:cNvPr id="10" name="TextBox 15"/>
          <p:cNvSpPr txBox="1"/>
          <p:nvPr/>
        </p:nvSpPr>
        <p:spPr>
          <a:xfrm>
            <a:off x="666750" y="4482966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AlexNet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圆角矩形 7"/>
          <p:cNvSpPr/>
          <p:nvPr/>
        </p:nvSpPr>
        <p:spPr>
          <a:xfrm>
            <a:off x="222227" y="5829300"/>
            <a:ext cx="8736856" cy="518236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ImageNet classification with deep convolutional neural networks, </a:t>
            </a: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</a:rPr>
              <a:t>NIPS 2012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altLang="zh-CN" sz="16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Multi-scale representations</a:t>
            </a:r>
          </a:p>
        </p:txBody>
      </p:sp>
      <p:pic>
        <p:nvPicPr>
          <p:cNvPr id="8" name="内容占位符 7"/>
          <p:cNvPicPr>
            <a:picLocks noGrp="1"/>
          </p:cNvPicPr>
          <p:nvPr>
            <p:ph idx="1"/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905" y="713740"/>
            <a:ext cx="9145905" cy="587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Backbone Models of Deep Learning</a:t>
            </a:r>
            <a:endParaRPr lang="zh-CN" altLang="en-US" dirty="0"/>
          </a:p>
        </p:txBody>
      </p:sp>
      <p:pic>
        <p:nvPicPr>
          <p:cNvPr id="2054" name="Picture 6" descr="https://www.cs.toronto.edu/~frossard/post/vgg16/vgg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999" y="780467"/>
            <a:ext cx="8123702" cy="477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7"/>
          <p:cNvSpPr/>
          <p:nvPr/>
        </p:nvSpPr>
        <p:spPr>
          <a:xfrm>
            <a:off x="146422" y="5936877"/>
            <a:ext cx="8736856" cy="518236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Very deep convolutional networks for large-scale image recognition, </a:t>
            </a: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</a:rPr>
              <a:t>ICLR 2015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altLang="zh-CN" sz="16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14082" y="5319528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VggNet</a:t>
            </a: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(VGG16)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Backbone Models of Deep Learning</a:t>
            </a:r>
            <a:endParaRPr lang="zh-CN" altLang="en-US" dirty="0"/>
          </a:p>
        </p:txBody>
      </p:sp>
      <p:sp>
        <p:nvSpPr>
          <p:cNvPr id="10" name="TextBox 15"/>
          <p:cNvSpPr txBox="1"/>
          <p:nvPr/>
        </p:nvSpPr>
        <p:spPr>
          <a:xfrm>
            <a:off x="550629" y="312290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ResNet</a:t>
            </a: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(CVPR’16)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619" y="756735"/>
            <a:ext cx="3108792" cy="2408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132" y="837911"/>
            <a:ext cx="3451218" cy="2438361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4532553" y="2645853"/>
            <a:ext cx="207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DenseNet (CVPR’17)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内容占位符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33" y="4137271"/>
            <a:ext cx="8516938" cy="2279270"/>
          </a:xfrm>
          <a:prstGeom prst="rect">
            <a:avLst/>
          </a:prstGeom>
        </p:spPr>
      </p:pic>
      <p:sp>
        <p:nvSpPr>
          <p:cNvPr id="11" name="TextBox 15"/>
          <p:cNvSpPr txBox="1"/>
          <p:nvPr/>
        </p:nvSpPr>
        <p:spPr>
          <a:xfrm>
            <a:off x="2263877" y="4015983"/>
            <a:ext cx="1886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DLA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(CVPR’18)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835" y="789709"/>
            <a:ext cx="8516471" cy="5582515"/>
          </a:xfrm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TextBox 15"/>
          <p:cNvSpPr txBox="1"/>
          <p:nvPr/>
        </p:nvSpPr>
        <p:spPr>
          <a:xfrm>
            <a:off x="564652" y="5772148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Bottleneck block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5063065" y="5772148"/>
            <a:ext cx="308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Res2Net module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15" y="869950"/>
            <a:ext cx="4013835" cy="4952365"/>
          </a:xfrm>
          <a:prstGeom prst="rect">
            <a:avLst/>
          </a:prstGeom>
        </p:spPr>
      </p:pic>
      <p:sp>
        <p:nvSpPr>
          <p:cNvPr id="9" name="圆角矩形 7"/>
          <p:cNvSpPr/>
          <p:nvPr/>
        </p:nvSpPr>
        <p:spPr>
          <a:xfrm>
            <a:off x="146422" y="5822575"/>
            <a:ext cx="8736856" cy="632537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Res2Net: A New Multi-scale Backbone Architecture, </a:t>
            </a:r>
            <a:r>
              <a:rPr lang="en-US" sz="1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IEEE TPAMI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, 2020. </a:t>
            </a:r>
            <a:endParaRPr lang="en-US" altLang="zh-CN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18" y="775032"/>
            <a:ext cx="3542665" cy="506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10" name="TextBox 15"/>
          <p:cNvSpPr txBox="1"/>
          <p:nvPr/>
        </p:nvSpPr>
        <p:spPr>
          <a:xfrm>
            <a:off x="146422" y="5239065"/>
            <a:ext cx="88152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Res2Net with dimension cardinality [1] and SE block [2].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46422" y="5822575"/>
            <a:ext cx="8736856" cy="632537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Squeeze-and-excitation networks, </a:t>
            </a: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</a:rPr>
              <a:t>CVPR 2018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Aggregated residual transformations for deep neural networks, </a:t>
            </a: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</a:rPr>
              <a:t>CVPR 2017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altLang="zh-CN" sz="1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615" y="836295"/>
            <a:ext cx="5694680" cy="4402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0" name="TextBox 15"/>
          <p:cNvSpPr txBox="1"/>
          <p:nvPr/>
        </p:nvSpPr>
        <p:spPr>
          <a:xfrm>
            <a:off x="164202" y="5646100"/>
            <a:ext cx="88152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n w="0"/>
                <a:solidFill>
                  <a:schemeClr val="tx1"/>
                </a:solidFill>
                <a:effectLst/>
              </a:rPr>
              <a:t>Top-1 and Top 5 test error on the ImageNet dataset.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1406525"/>
            <a:ext cx="8610600" cy="4044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In-layer Multi-scale Representation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Aplication 1: image classification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820" y="1401445"/>
            <a:ext cx="5384800" cy="51352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655</Words>
  <Application>Microsoft Office PowerPoint</Application>
  <PresentationFormat>全屏显示(4:3)</PresentationFormat>
  <Paragraphs>67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黑体</vt:lpstr>
      <vt:lpstr>华文楷体</vt:lpstr>
      <vt:lpstr>华文新魏</vt:lpstr>
      <vt:lpstr>宋体</vt:lpstr>
      <vt:lpstr>Arial</vt:lpstr>
      <vt:lpstr>Calibri</vt:lpstr>
      <vt:lpstr>Calibri Light</vt:lpstr>
      <vt:lpstr>Times New Roman</vt:lpstr>
      <vt:lpstr>Office Theme</vt:lpstr>
      <vt:lpstr>Res2Net: A New Multi-scale Backbone Architecture</vt:lpstr>
      <vt:lpstr>Deep Convolutional Neural Networks</vt:lpstr>
      <vt:lpstr>Multi-scale representations</vt:lpstr>
      <vt:lpstr>Backbone Models of Deep Learning</vt:lpstr>
      <vt:lpstr>Backbone Models of Deep Learning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In-layer Multi-scale Representation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BING: Binarized Normed Gradients for Objectness Estimation at 300fps</dc:title>
  <dc:creator>MingMing Cheng</dc:creator>
  <cp:lastModifiedBy>MingMing Cheng</cp:lastModifiedBy>
  <cp:revision>572</cp:revision>
  <dcterms:created xsi:type="dcterms:W3CDTF">2019-08-31T02:02:00Z</dcterms:created>
  <dcterms:modified xsi:type="dcterms:W3CDTF">2021-07-03T14:04:57Z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EADER_334E55B0-647D-440b-865C-3EC943EB4CBC">
    <vt:lpwstr>XGRvY3VtZW50Y2xhc3N7YXJ0aWNsZX0KXHVzZXBhY2thZ2VbdXNlbmFtZXNde2NvbG9yfQpcdXNlcGFja2FnZXthbXNtYXRoLGFtc3N5bWJ9Clx1c2VwYWNrYWdlW3V0Zjhde2lucHV0ZW5jfQpccGFnZXN0eWxle2VtcHR5fQpcYmVnaW57ZG9jdW1lbnR9Cg==</vt:lpwstr>
  </property>
  <property fmtid="{D5CDD505-2E9C-101B-9397-08002B2CF9AE}" pid="3" name="FOOTER_334E55B0-647D-440b-865C-3EC943EB4CBC">
    <vt:lpwstr>XGVuZHtkb2N1bWVudH0K</vt:lpwstr>
  </property>
  <property fmtid="{D5CDD505-2E9C-101B-9397-08002B2CF9AE}" pid="4" name="KSOProductBuildVer">
    <vt:lpwstr>2052-11.1.0.8765</vt:lpwstr>
  </property>
</Properties>
</file>