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3199050" cy="32399288"/>
  <p:notesSz cx="9144000" cy="6858000"/>
  <p:defaultTextStyle>
    <a:defPPr>
      <a:defRPr lang="en-US"/>
    </a:defPPr>
    <a:lvl1pPr algn="l" defTabSz="1737678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737678" indent="-1295292" algn="l" defTabSz="1737678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477234" indent="-2594334" algn="l" defTabSz="1737678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5216790" indent="-3893376" algn="l" defTabSz="1737678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961968" indent="-5192418" algn="l" defTabSz="1737678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699310" algn="l" defTabSz="1079724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3239172" algn="l" defTabSz="1079724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779034" algn="l" defTabSz="1079724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4318896" algn="l" defTabSz="1079724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36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C38"/>
    <a:srgbClr val="FFFFFF"/>
    <a:srgbClr val="0D0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1" autoAdjust="0"/>
    <p:restoredTop sz="94311" autoAdjust="0"/>
  </p:normalViewPr>
  <p:slideViewPr>
    <p:cSldViewPr snapToObjects="1">
      <p:cViewPr>
        <p:scale>
          <a:sx n="33" d="100"/>
          <a:sy n="33" d="100"/>
        </p:scale>
        <p:origin x="2568" y="150"/>
      </p:cViewPr>
      <p:guideLst>
        <p:guide orient="horz" pos="10205"/>
        <p:guide pos="13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102" y="2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EEDA-A3C4-4068-94C5-66388A9FB91F}" type="datetimeFigureOut">
              <a:rPr lang="zh-CN" altLang="en-US" smtClean="0"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02E2-5F45-4F56-89F7-A489032DF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8/1/2018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39862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539862" algn="l" defTabSz="539862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079724" algn="l" defTabSz="539862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619586" algn="l" defTabSz="539862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159448" algn="l" defTabSz="539862" rtl="0" eaLnBrk="0" fontAlgn="base" hangingPunct="0">
      <a:spcBef>
        <a:spcPct val="30000"/>
      </a:spcBef>
      <a:spcAft>
        <a:spcPct val="0"/>
      </a:spcAft>
      <a:defRPr sz="141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699310" algn="l" defTabSz="539862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6pPr>
    <a:lvl7pPr marL="3239172" algn="l" defTabSz="539862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7pPr>
    <a:lvl8pPr marL="3779034" algn="l" defTabSz="539862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8pPr>
    <a:lvl9pPr marL="4318896" algn="l" defTabSz="539862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65AA-F636-430C-85BD-240106ED4B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6779" y="4314195"/>
            <a:ext cx="42060724" cy="27427968"/>
          </a:xfrm>
        </p:spPr>
        <p:txBody>
          <a:bodyPr numCol="3" spcCol="360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4072" y="620760"/>
            <a:ext cx="29190859" cy="295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6779" y="4314189"/>
            <a:ext cx="42125241" cy="2742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txStyles>
    <p:titleStyle>
      <a:lvl1pPr algn="ctr" defTabSz="1478847" rtl="0" eaLnBrk="0" fontAlgn="base" hangingPunct="0">
        <a:spcBef>
          <a:spcPct val="0"/>
        </a:spcBef>
        <a:spcAft>
          <a:spcPct val="0"/>
        </a:spcAft>
        <a:defRPr sz="6299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defTabSz="1478847" rtl="0" eaLnBrk="0" fontAlgn="base" hangingPunct="0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8847" rtl="0" eaLnBrk="0" fontAlgn="base" hangingPunct="0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8847" rtl="0" eaLnBrk="0" fontAlgn="base" hangingPunct="0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8847" rtl="0" eaLnBrk="0" fontAlgn="base" hangingPunct="0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5742" algn="ctr" defTabSz="1480785" rtl="0" fontAlgn="base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51480" algn="ctr" defTabSz="1480785" rtl="0" fontAlgn="base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7222" algn="ctr" defTabSz="1480785" rtl="0" fontAlgn="base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502966" algn="ctr" defTabSz="1480785" rtl="0" fontAlgn="base">
        <a:spcBef>
          <a:spcPct val="0"/>
        </a:spcBef>
        <a:spcAft>
          <a:spcPct val="0"/>
        </a:spcAft>
        <a:defRPr sz="1417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561932" indent="-523836" algn="l" defTabSz="1478847" rtl="0" eaLnBrk="0" fontAlgn="base" hangingPunct="0">
        <a:spcBef>
          <a:spcPts val="1800"/>
        </a:spcBef>
        <a:spcAft>
          <a:spcPct val="0"/>
        </a:spcAft>
        <a:buFont typeface="Wingdings" charset="2"/>
        <a:buChar char="Ø"/>
        <a:tabLst/>
        <a:defRPr sz="384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638164" indent="-561932" algn="l" defTabSz="1478847" rtl="0" eaLnBrk="0" fontAlgn="base" hangingPunct="0">
        <a:spcBef>
          <a:spcPts val="1800"/>
        </a:spcBef>
        <a:spcAft>
          <a:spcPct val="0"/>
        </a:spcAft>
        <a:buFont typeface="Wingdings" charset="2"/>
        <a:buChar char="Ø"/>
        <a:tabLst/>
        <a:defRPr lang="en-US" sz="3841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1638164" indent="523836" algn="l" defTabSz="1478847" rtl="0" eaLnBrk="0" fontAlgn="base" hangingPunct="0">
        <a:spcBef>
          <a:spcPts val="1800"/>
        </a:spcBef>
        <a:spcAft>
          <a:spcPct val="0"/>
        </a:spcAft>
        <a:buFont typeface="Wingdings" charset="2"/>
        <a:buChar char="Ø"/>
        <a:tabLst/>
        <a:defRPr lang="en-US" sz="3841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2162001" indent="514309" algn="l" defTabSz="1478847" rtl="0" eaLnBrk="0" fontAlgn="base" hangingPunct="0">
        <a:spcBef>
          <a:spcPts val="1800"/>
        </a:spcBef>
        <a:spcAft>
          <a:spcPct val="0"/>
        </a:spcAft>
        <a:buFont typeface="Wingdings" charset="2"/>
        <a:buChar char="Ø"/>
        <a:tabLst/>
        <a:defRPr lang="en-US" sz="3841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3238233" marR="0" indent="-561932" algn="l" defTabSz="2043588" rtl="0" eaLnBrk="1" fontAlgn="base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Tx/>
        <a:buFont typeface="Wingdings" charset="2"/>
        <a:buChar char="Ø"/>
        <a:tabLst/>
        <a:defRPr lang="en-US" sz="3841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8148109" indent="-740735" algn="l" defTabSz="1481476" rtl="0" eaLnBrk="1" latinLnBrk="0" hangingPunct="1">
        <a:spcBef>
          <a:spcPct val="20000"/>
        </a:spcBef>
        <a:buFont typeface="Arial"/>
        <a:buChar char="•"/>
        <a:defRPr lang="en-US" sz="3841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9629578" indent="-740735" algn="l" defTabSz="1481476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7pPr>
      <a:lvl8pPr marL="11111055" indent="-740735" algn="l" defTabSz="1481476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8pPr>
      <a:lvl9pPr marL="12592525" indent="-740735" algn="l" defTabSz="1481476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1pPr>
      <a:lvl2pPr marL="1481476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2pPr>
      <a:lvl3pPr marL="2962946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3pPr>
      <a:lvl4pPr marL="4444422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4pPr>
      <a:lvl5pPr marL="5925897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5pPr>
      <a:lvl6pPr marL="7407368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6pPr>
      <a:lvl7pPr marL="8888844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7pPr>
      <a:lvl8pPr marL="10370314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8pPr>
      <a:lvl9pPr marL="11851790" algn="l" defTabSz="1481476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://mmcheng.net/socbenchmark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矩形 150"/>
          <p:cNvSpPr/>
          <p:nvPr/>
        </p:nvSpPr>
        <p:spPr>
          <a:xfrm>
            <a:off x="21804427" y="17218655"/>
            <a:ext cx="20750097" cy="3871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584200" dir="2700000" algn="tl" rotWithShape="0">
              <a:schemeClr val="tx2">
                <a:lumMod val="20000"/>
                <a:lumOff val="80000"/>
                <a:alpha val="35000"/>
              </a:scheme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dataset and benchmark specific to the task of </a:t>
            </a:r>
            <a:r>
              <a:rPr lang="en-US" altLang="zh-CN" sz="3600" i="1" dirty="0"/>
              <a:t>salient object detection</a:t>
            </a:r>
            <a:r>
              <a:rPr lang="en-US" altLang="zh-CN" sz="3600" dirty="0"/>
              <a:t>.</a:t>
            </a:r>
          </a:p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6,000 images with high-quality ground-truth; </a:t>
            </a:r>
            <a:r>
              <a:rPr lang="en-US" altLang="zh-CN" sz="3600" b="1" dirty="0"/>
              <a:t>16</a:t>
            </a:r>
            <a:r>
              <a:rPr lang="en-US" altLang="zh-CN" sz="3600" dirty="0"/>
              <a:t> state-of-the-art models evaluated. </a:t>
            </a:r>
          </a:p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Analysis based on attributes that typically faced in the salient object detection task.</a:t>
            </a:r>
          </a:p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Data and evaluation code available: http://dpfan.net/socbenchmark/</a:t>
            </a:r>
          </a:p>
        </p:txBody>
      </p:sp>
      <p:sp>
        <p:nvSpPr>
          <p:cNvPr id="147" name="矩形 146"/>
          <p:cNvSpPr/>
          <p:nvPr/>
        </p:nvSpPr>
        <p:spPr>
          <a:xfrm>
            <a:off x="21801253" y="6437206"/>
            <a:ext cx="20753272" cy="10308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584200" dir="2700000" algn="tl" rotWithShape="0">
              <a:schemeClr val="tx2">
                <a:lumMod val="20000"/>
                <a:lumOff val="80000"/>
                <a:alpha val="35000"/>
              </a:scheme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dataset and benchmark specific to the task of </a:t>
            </a:r>
            <a:r>
              <a:rPr lang="en-US" altLang="zh-CN" sz="3600" i="1" dirty="0"/>
              <a:t>salient object detection</a:t>
            </a:r>
            <a:r>
              <a:rPr lang="en-US" altLang="zh-CN" sz="3600" dirty="0"/>
              <a:t>.</a:t>
            </a:r>
          </a:p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6,000 images with high-quality ground-truth; </a:t>
            </a:r>
            <a:r>
              <a:rPr lang="en-US" altLang="zh-CN" sz="3600" b="1" dirty="0"/>
              <a:t>16</a:t>
            </a:r>
            <a:r>
              <a:rPr lang="en-US" altLang="zh-CN" sz="3600" dirty="0"/>
              <a:t> state-of-the-art models evaluated. </a:t>
            </a:r>
          </a:p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Analysis based on attributes that typically faced in the salient object detection task.</a:t>
            </a:r>
          </a:p>
          <a:p>
            <a:pPr marL="609596" lvl="1" indent="-571500" algn="just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3600" dirty="0"/>
              <a:t>Data and evaluation code available: http://dpfan.net/socbenchmark/</a:t>
            </a:r>
          </a:p>
        </p:txBody>
      </p:sp>
      <p:sp>
        <p:nvSpPr>
          <p:cNvPr id="112" name="矩形 111"/>
          <p:cNvSpPr/>
          <p:nvPr/>
        </p:nvSpPr>
        <p:spPr>
          <a:xfrm>
            <a:off x="21804427" y="21462315"/>
            <a:ext cx="20750098" cy="94439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584200" dir="2700000" algn="tl" rotWithShape="0">
              <a:schemeClr val="tx2">
                <a:lumMod val="20000"/>
                <a:lumOff val="80000"/>
                <a:alpha val="35000"/>
              </a:scheme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6609" y="15090556"/>
            <a:ext cx="20924383" cy="15815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584200" dir="2700000" algn="tl" rotWithShape="0">
              <a:schemeClr val="tx2">
                <a:lumMod val="20000"/>
                <a:lumOff val="80000"/>
                <a:alpha val="35000"/>
              </a:scheme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/>
              <a:t>ground-truth</a:t>
            </a:r>
            <a:endParaRPr lang="zh-CN" altLang="en-US" dirty="0"/>
          </a:p>
        </p:txBody>
      </p:sp>
      <p:sp>
        <p:nvSpPr>
          <p:cNvPr id="119" name="文本框 118"/>
          <p:cNvSpPr txBox="1"/>
          <p:nvPr/>
        </p:nvSpPr>
        <p:spPr>
          <a:xfrm>
            <a:off x="852731" y="25423879"/>
            <a:ext cx="2081245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6" lvl="1" indent="0" defTabSz="1478847">
              <a:spcBef>
                <a:spcPts val="1800"/>
              </a:spcBef>
            </a:pPr>
            <a:r>
              <a:rPr lang="en-US" altLang="zh-CN" sz="4400" dirty="0" smtClean="0"/>
              <a:t>New dataset (</a:t>
            </a:r>
            <a:r>
              <a:rPr lang="en-US" altLang="zh-CN" sz="4400" dirty="0"/>
              <a:t>~</a:t>
            </a:r>
            <a:r>
              <a:rPr lang="en-US" altLang="zh-CN" sz="4400" dirty="0" smtClean="0"/>
              <a:t>half year to build) and benchmark specific to the task of </a:t>
            </a:r>
            <a:r>
              <a:rPr lang="en-US" altLang="zh-CN" sz="4400" i="1" dirty="0" smtClean="0"/>
              <a:t>SOD</a:t>
            </a:r>
            <a:endParaRPr lang="en-US" altLang="zh-CN" sz="4400" dirty="0" smtClean="0"/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6,000 </a:t>
            </a:r>
            <a:r>
              <a:rPr lang="en-US" altLang="zh-CN" sz="4400" dirty="0" smtClean="0"/>
              <a:t>images with </a:t>
            </a:r>
            <a:r>
              <a:rPr lang="en-US" altLang="zh-CN" sz="4400" dirty="0" smtClean="0"/>
              <a:t>high-quality </a:t>
            </a:r>
            <a:r>
              <a:rPr lang="en-US" altLang="zh-CN" sz="4400" b="1" dirty="0" smtClean="0"/>
              <a:t>instance level</a:t>
            </a:r>
            <a:r>
              <a:rPr lang="en-US" altLang="zh-CN" sz="4400" dirty="0" smtClean="0"/>
              <a:t> ground-truth</a:t>
            </a:r>
            <a:endParaRPr lang="en-US" altLang="zh-CN" sz="4400" dirty="0" smtClean="0"/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Include </a:t>
            </a:r>
            <a:r>
              <a:rPr lang="en-US" altLang="zh-CN" sz="4400" dirty="0" smtClean="0"/>
              <a:t>scenes with </a:t>
            </a:r>
            <a:r>
              <a:rPr lang="en-US" altLang="zh-CN" sz="4400" i="1" dirty="0" smtClean="0"/>
              <a:t>salient</a:t>
            </a:r>
            <a:r>
              <a:rPr lang="en-US" altLang="zh-CN" sz="4400" dirty="0" smtClean="0"/>
              <a:t> or </a:t>
            </a:r>
            <a:r>
              <a:rPr lang="en-US" altLang="zh-CN" sz="4400" i="1" dirty="0"/>
              <a:t>non-salient</a:t>
            </a:r>
            <a:r>
              <a:rPr lang="en-US" altLang="zh-CN" sz="4400" dirty="0"/>
              <a:t> </a:t>
            </a:r>
            <a:r>
              <a:rPr lang="en-US" altLang="zh-CN" sz="4400" dirty="0" smtClean="0"/>
              <a:t>objects</a:t>
            </a:r>
            <a:endParaRPr lang="en-US" altLang="zh-CN" sz="4400" dirty="0" smtClean="0"/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Image </a:t>
            </a:r>
            <a:r>
              <a:rPr lang="en-US" altLang="zh-CN" sz="4400" dirty="0" smtClean="0"/>
              <a:t>category annotation for weakly supervised </a:t>
            </a:r>
            <a:r>
              <a:rPr lang="en-US" altLang="zh-CN" sz="4400" dirty="0" smtClean="0"/>
              <a:t>tasks</a:t>
            </a:r>
            <a:endParaRPr lang="en-US" altLang="zh-CN" sz="4400" dirty="0" smtClean="0"/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Analysis </a:t>
            </a:r>
            <a:r>
              <a:rPr lang="en-US" altLang="zh-CN" sz="4400" dirty="0" smtClean="0"/>
              <a:t>based on </a:t>
            </a:r>
            <a:r>
              <a:rPr lang="en-US" altLang="zh-CN" sz="4400" dirty="0" smtClean="0"/>
              <a:t>common attributes for </a:t>
            </a:r>
            <a:r>
              <a:rPr lang="en-US" altLang="zh-CN" sz="4400" dirty="0" smtClean="0"/>
              <a:t>SOD </a:t>
            </a:r>
            <a:r>
              <a:rPr lang="en-US" altLang="zh-CN" sz="4400" dirty="0" smtClean="0"/>
              <a:t>tasks</a:t>
            </a:r>
            <a:endParaRPr lang="en-US" altLang="zh-CN" sz="4400" dirty="0" smtClean="0"/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Private online benchmark: </a:t>
            </a:r>
            <a:r>
              <a:rPr lang="en-US" altLang="zh-CN" sz="4400" dirty="0">
                <a:hlinkClick r:id="rId3"/>
              </a:rPr>
              <a:t>http</a:t>
            </a:r>
            <a:r>
              <a:rPr lang="en-US" altLang="zh-CN" sz="4400" dirty="0" smtClean="0">
                <a:hlinkClick r:id="rId3"/>
              </a:rPr>
              <a:t>://mmcheng.net/socbenchmark</a:t>
            </a:r>
            <a:r>
              <a:rPr lang="en-US" altLang="zh-CN" sz="4400" dirty="0" smtClean="0">
                <a:hlinkClick r:id="rId3"/>
              </a:rPr>
              <a:t>/</a:t>
            </a:r>
            <a:r>
              <a:rPr lang="en-US" altLang="zh-CN" sz="4400" dirty="0" smtClean="0"/>
              <a:t> </a:t>
            </a:r>
            <a:endParaRPr lang="en-US" altLang="zh-CN" sz="4400" dirty="0" smtClean="0"/>
          </a:p>
        </p:txBody>
      </p:sp>
      <p:sp>
        <p:nvSpPr>
          <p:cNvPr id="88" name="Rectangle 3"/>
          <p:cNvSpPr/>
          <p:nvPr/>
        </p:nvSpPr>
        <p:spPr>
          <a:xfrm>
            <a:off x="377944" y="231931"/>
            <a:ext cx="42513815" cy="6231675"/>
          </a:xfrm>
          <a:prstGeom prst="rect">
            <a:avLst/>
          </a:prstGeom>
          <a:solidFill>
            <a:srgbClr val="DB2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343" lvl="1" indent="0" algn="ctr" defTabSz="983780">
              <a:spcBef>
                <a:spcPts val="1197"/>
              </a:spcBef>
            </a:pPr>
            <a:endParaRPr lang="en-US" altLang="zh-CN" sz="5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5343" lvl="1" indent="0" algn="ctr" defTabSz="983780">
              <a:spcBef>
                <a:spcPts val="1197"/>
              </a:spcBef>
            </a:pPr>
            <a:endParaRPr lang="en-US" altLang="zh-CN" sz="5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5343" lvl="1" indent="0" algn="ctr" defTabSz="983780">
              <a:spcBef>
                <a:spcPts val="1197"/>
              </a:spcBef>
            </a:pPr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Salient Objects in Clutter :</a:t>
            </a:r>
          </a:p>
          <a:p>
            <a:pPr marL="25343" lvl="1" indent="0" algn="ctr" defTabSz="983780">
              <a:spcBef>
                <a:spcPts val="1197"/>
              </a:spcBef>
            </a:pPr>
            <a:r>
              <a:rPr lang="en-US" altLang="zh-CN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Bringing Salient Object Detection to the Foreground</a:t>
            </a:r>
          </a:p>
          <a:p>
            <a:pPr marL="25343" lvl="1" indent="0" algn="ctr" defTabSz="983780">
              <a:lnSpc>
                <a:spcPct val="150000"/>
              </a:lnSpc>
              <a:spcBef>
                <a:spcPts val="1197"/>
              </a:spcBef>
            </a:pPr>
            <a:r>
              <a:rPr lang="en-US" altLang="zh-CN" sz="4400" b="1" dirty="0" smtClean="0"/>
              <a:t>  </a:t>
            </a:r>
            <a:r>
              <a:rPr lang="en-US" altLang="zh-CN" sz="4400" baseline="30000" dirty="0" smtClean="0"/>
              <a:t>1 </a:t>
            </a:r>
            <a:r>
              <a:rPr lang="en-US" altLang="zh-CN" sz="4800" dirty="0" smtClean="0"/>
              <a:t>Deng-Ping Fan (</a:t>
            </a:r>
            <a:r>
              <a:rPr lang="zh-CN" altLang="en-US" sz="4800" dirty="0" smtClean="0"/>
              <a:t>范登平</a:t>
            </a:r>
            <a:r>
              <a:rPr lang="en-US" altLang="zh-CN" sz="4800" dirty="0" smtClean="0"/>
              <a:t>), </a:t>
            </a:r>
            <a:r>
              <a:rPr lang="en-US" altLang="zh-CN" sz="4800" baseline="30000" dirty="0"/>
              <a:t>1 </a:t>
            </a:r>
            <a:r>
              <a:rPr lang="en-US" altLang="zh-CN" sz="4800" dirty="0" smtClean="0"/>
              <a:t>Ming-Ming Cheng (</a:t>
            </a:r>
            <a:r>
              <a:rPr lang="zh-CN" altLang="en-US" sz="4800" dirty="0" smtClean="0"/>
              <a:t>程明明</a:t>
            </a:r>
            <a:r>
              <a:rPr lang="en-US" altLang="zh-CN" sz="4800" dirty="0" smtClean="0"/>
              <a:t>), </a:t>
            </a:r>
            <a:r>
              <a:rPr lang="en-US" altLang="zh-CN" sz="4800" baseline="30000" dirty="0"/>
              <a:t>1</a:t>
            </a:r>
            <a:r>
              <a:rPr lang="en-US" altLang="zh-CN" sz="4800" dirty="0" smtClean="0"/>
              <a:t>Jiang-Jiang Liu, </a:t>
            </a:r>
            <a:r>
              <a:rPr lang="en-US" altLang="zh-CN" sz="4800" baseline="30000" dirty="0"/>
              <a:t>1</a:t>
            </a:r>
            <a:r>
              <a:rPr lang="en-US" altLang="zh-CN" sz="4800" dirty="0" smtClean="0"/>
              <a:t>Shang-Hua Gao, </a:t>
            </a:r>
            <a:r>
              <a:rPr lang="en-US" altLang="zh-CN" sz="4800" baseline="30000" dirty="0"/>
              <a:t>1</a:t>
            </a:r>
            <a:r>
              <a:rPr lang="en-US" altLang="zh-CN" sz="4800" dirty="0" smtClean="0"/>
              <a:t>Qibin </a:t>
            </a:r>
            <a:r>
              <a:rPr lang="en-US" altLang="zh-CN" sz="4800" dirty="0" err="1" smtClean="0"/>
              <a:t>Hou</a:t>
            </a:r>
            <a:r>
              <a:rPr lang="en-US" altLang="zh-CN" sz="4800" dirty="0" smtClean="0"/>
              <a:t>, </a:t>
            </a:r>
            <a:r>
              <a:rPr lang="en-US" altLang="zh-CN" sz="4800" baseline="30000" dirty="0"/>
              <a:t>2</a:t>
            </a:r>
            <a:r>
              <a:rPr lang="en-US" altLang="zh-CN" sz="4800" dirty="0" smtClean="0"/>
              <a:t>Ali Borji</a:t>
            </a:r>
            <a:r>
              <a:rPr lang="en-US" altLang="zh-CN" sz="4400" b="1" dirty="0"/>
              <a:t/>
            </a:r>
            <a:br>
              <a:rPr lang="en-US" altLang="zh-CN" sz="4400" b="1" dirty="0"/>
            </a:br>
            <a:r>
              <a:rPr lang="en-US" altLang="zh-CN" sz="5400" b="1" dirty="0" smtClean="0"/>
              <a:t>                             </a:t>
            </a:r>
            <a:r>
              <a:rPr lang="en-US" altLang="zh-CN" sz="5400" b="1" baseline="30000" dirty="0" smtClean="0"/>
              <a:t>1 </a:t>
            </a:r>
            <a:r>
              <a:rPr lang="en-US" altLang="zh-CN" sz="5400" b="1" dirty="0" smtClean="0"/>
              <a:t>Nankai University  </a:t>
            </a:r>
            <a:r>
              <a:rPr lang="en-US" altLang="zh-CN" sz="5400" b="1" dirty="0" smtClean="0"/>
              <a:t>        </a:t>
            </a:r>
            <a:r>
              <a:rPr lang="en-US" altLang="zh-CN" sz="5400" b="1" baseline="30000" dirty="0" smtClean="0"/>
              <a:t>2 </a:t>
            </a:r>
            <a:r>
              <a:rPr lang="en-US" altLang="zh-CN" sz="5400" b="1" dirty="0" smtClean="0"/>
              <a:t>Central </a:t>
            </a:r>
            <a:r>
              <a:rPr lang="en-US" altLang="zh-CN" sz="5400" b="1" dirty="0"/>
              <a:t>Florida University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endParaRPr lang="en-US" altLang="zh-CN" sz="3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5343" lvl="1" indent="0" algn="ctr" defTabSz="983780">
              <a:spcBef>
                <a:spcPts val="1197"/>
              </a:spcBef>
            </a:pPr>
            <a:endParaRPr lang="zh-CN" alt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TextBox 142"/>
          <p:cNvSpPr txBox="1"/>
          <p:nvPr/>
        </p:nvSpPr>
        <p:spPr>
          <a:xfrm>
            <a:off x="6398307" y="5227971"/>
            <a:ext cx="6824345" cy="923289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5400" b="1" dirty="0" smtClean="0">
                <a:solidFill>
                  <a:schemeClr val="bg1"/>
                </a:solidFill>
              </a:rPr>
              <a:t>Poster ID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：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200</a:t>
            </a:r>
            <a:endParaRPr lang="en-US" altLang="zh-CN" sz="60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2551" y="27182573"/>
            <a:ext cx="3419774" cy="34352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7" y="474283"/>
            <a:ext cx="5544816" cy="55887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87" y="526076"/>
            <a:ext cx="5544816" cy="5616984"/>
          </a:xfrm>
          <a:prstGeom prst="rect">
            <a:avLst/>
          </a:prstGeom>
        </p:spPr>
      </p:pic>
      <p:sp>
        <p:nvSpPr>
          <p:cNvPr id="105" name="TextBox 142"/>
          <p:cNvSpPr txBox="1"/>
          <p:nvPr/>
        </p:nvSpPr>
        <p:spPr>
          <a:xfrm>
            <a:off x="573572" y="14874491"/>
            <a:ext cx="20767420" cy="1107955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l"/>
            <a:r>
              <a:rPr lang="en-US" altLang="zh-CN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zh-CN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alient </a:t>
            </a:r>
            <a:r>
              <a:rPr lang="en-US" altLang="zh-CN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bjects in </a:t>
            </a:r>
            <a:r>
              <a:rPr lang="en-US" altLang="zh-CN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lutter</a:t>
            </a:r>
            <a:endParaRPr lang="en-US" altLang="zh-CN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42"/>
          <p:cNvSpPr txBox="1"/>
          <p:nvPr/>
        </p:nvSpPr>
        <p:spPr>
          <a:xfrm>
            <a:off x="17652300" y="18413479"/>
            <a:ext cx="3224198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Previous work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2498028" y="7833749"/>
            <a:ext cx="13969547" cy="832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AC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 </a:t>
            </a:r>
            <a:r>
              <a:rPr lang="en-US" altLang="zh-CN" sz="4000" dirty="0" smtClean="0"/>
              <a:t>Appearance Change: significant </a:t>
            </a:r>
            <a:r>
              <a:rPr lang="en-US" altLang="zh-CN" sz="4000" dirty="0" smtClean="0"/>
              <a:t>appearance variation.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BO </a:t>
            </a:r>
            <a:r>
              <a:rPr lang="en-US" altLang="zh-CN" sz="4000" dirty="0" smtClean="0"/>
              <a:t> </a:t>
            </a:r>
            <a:r>
              <a:rPr lang="en-US" altLang="zh-CN" sz="4000" dirty="0" smtClean="0"/>
              <a:t>Big Object that covers &gt; 50% of the image.</a:t>
            </a:r>
            <a:endParaRPr lang="en-US" altLang="zh-CN" sz="4000" dirty="0" smtClean="0"/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CL</a:t>
            </a:r>
            <a:r>
              <a:rPr lang="en-US" altLang="zh-CN" sz="4000" dirty="0" smtClean="0"/>
              <a:t>  Clutter. The foreground and background regions </a:t>
            </a:r>
            <a:endParaRPr lang="en-US" altLang="zh-CN" sz="4000" dirty="0" smtClean="0"/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dirty="0"/>
              <a:t> </a:t>
            </a:r>
            <a:r>
              <a:rPr lang="en-US" altLang="zh-CN" sz="4000" dirty="0" smtClean="0"/>
              <a:t>      </a:t>
            </a:r>
            <a:r>
              <a:rPr lang="en-US" altLang="zh-CN" sz="4000" dirty="0" smtClean="0"/>
              <a:t>around </a:t>
            </a:r>
            <a:r>
              <a:rPr lang="en-US" altLang="zh-CN" sz="4000" dirty="0" smtClean="0"/>
              <a:t>the </a:t>
            </a:r>
            <a:r>
              <a:rPr lang="en-US" altLang="zh-CN" sz="4000" dirty="0" smtClean="0"/>
              <a:t>object </a:t>
            </a:r>
            <a:r>
              <a:rPr lang="en-US" altLang="zh-CN" sz="4000" dirty="0" smtClean="0"/>
              <a:t>have similar color. 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HO</a:t>
            </a:r>
            <a:r>
              <a:rPr lang="en-US" altLang="zh-CN" sz="4000" dirty="0" smtClean="0"/>
              <a:t>  </a:t>
            </a:r>
            <a:r>
              <a:rPr lang="en-US" altLang="zh-CN" sz="4000" dirty="0" smtClean="0"/>
              <a:t>Heterogeneous Object </a:t>
            </a:r>
            <a:r>
              <a:rPr lang="en-US" altLang="zh-CN" sz="4000" dirty="0" smtClean="0"/>
              <a:t>regions </a:t>
            </a:r>
            <a:r>
              <a:rPr lang="en-US" altLang="zh-CN" sz="4000" dirty="0" smtClean="0"/>
              <a:t>that have </a:t>
            </a:r>
            <a:r>
              <a:rPr lang="en-US" altLang="zh-CN" sz="4000" dirty="0" smtClean="0"/>
              <a:t>distinct colors.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MB  </a:t>
            </a:r>
            <a:r>
              <a:rPr lang="en-US" altLang="zh-CN" sz="4000" dirty="0" smtClean="0"/>
              <a:t>Motion Blur results in </a:t>
            </a:r>
            <a:r>
              <a:rPr lang="en-US" altLang="zh-CN" sz="4000" dirty="0" smtClean="0"/>
              <a:t>fuzzy boundaries.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OC</a:t>
            </a:r>
            <a:r>
              <a:rPr lang="en-US" altLang="zh-CN" sz="4000" dirty="0" smtClean="0"/>
              <a:t>  Occlusion. </a:t>
            </a:r>
            <a:r>
              <a:rPr lang="en-US" altLang="zh-CN" sz="4000" dirty="0" smtClean="0"/>
              <a:t>Partially </a:t>
            </a:r>
            <a:r>
              <a:rPr lang="en-US" altLang="zh-CN" sz="4000" dirty="0" smtClean="0"/>
              <a:t>or fully occluded.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OV</a:t>
            </a:r>
            <a:r>
              <a:rPr lang="en-US" altLang="zh-CN" sz="4000" dirty="0" smtClean="0"/>
              <a:t>  Out-of-View. Object is </a:t>
            </a:r>
            <a:r>
              <a:rPr lang="en-US" altLang="zh-CN" sz="4000" dirty="0" smtClean="0"/>
              <a:t>clipped </a:t>
            </a:r>
            <a:r>
              <a:rPr lang="en-US" altLang="zh-CN" sz="4000" dirty="0" smtClean="0"/>
              <a:t>by the image boundaries.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SC </a:t>
            </a:r>
            <a:r>
              <a:rPr lang="en-US" altLang="zh-CN" sz="4000" dirty="0" smtClean="0"/>
              <a:t> </a:t>
            </a:r>
            <a:r>
              <a:rPr lang="en-US" altLang="zh-CN" sz="4000" dirty="0" smtClean="0"/>
              <a:t>Shape </a:t>
            </a:r>
            <a:r>
              <a:rPr lang="en-US" altLang="zh-CN" sz="4000" dirty="0" smtClean="0"/>
              <a:t>Complexity. The object has complex boundaries.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b="1" dirty="0" smtClean="0"/>
              <a:t>SO</a:t>
            </a:r>
            <a:r>
              <a:rPr lang="en-US" altLang="zh-CN" sz="4000" dirty="0" smtClean="0"/>
              <a:t>  </a:t>
            </a:r>
            <a:r>
              <a:rPr lang="en-US" altLang="zh-CN" sz="4000" dirty="0" smtClean="0"/>
              <a:t>Small Object that cover 10% of the image</a:t>
            </a:r>
            <a:endParaRPr lang="en-US" altLang="zh-CN" sz="4000" dirty="0" smtClean="0"/>
          </a:p>
        </p:txBody>
      </p:sp>
      <p:sp>
        <p:nvSpPr>
          <p:cNvPr id="150" name="TextBox 142"/>
          <p:cNvSpPr txBox="1"/>
          <p:nvPr/>
        </p:nvSpPr>
        <p:spPr>
          <a:xfrm>
            <a:off x="22231564" y="21311583"/>
            <a:ext cx="13578586" cy="1200288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l"/>
            <a:r>
              <a:rPr lang="en-US" altLang="zh-CN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Attribute-based performance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1564" y="18190041"/>
            <a:ext cx="20094525" cy="2637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5575" y="22427483"/>
            <a:ext cx="19980039" cy="41971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84368" y="16191863"/>
            <a:ext cx="2952869" cy="2217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1926" y="16186027"/>
            <a:ext cx="2941198" cy="2229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12007" y="19174718"/>
            <a:ext cx="2952869" cy="22058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1926" y="19174718"/>
            <a:ext cx="2964540" cy="2229241"/>
          </a:xfrm>
          <a:prstGeom prst="rect">
            <a:avLst/>
          </a:prstGeom>
        </p:spPr>
      </p:pic>
      <p:sp>
        <p:nvSpPr>
          <p:cNvPr id="34" name="TextBox 142"/>
          <p:cNvSpPr txBox="1"/>
          <p:nvPr/>
        </p:nvSpPr>
        <p:spPr>
          <a:xfrm>
            <a:off x="14477643" y="21309079"/>
            <a:ext cx="2175678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This work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" name="TextBox 142"/>
          <p:cNvSpPr txBox="1"/>
          <p:nvPr/>
        </p:nvSpPr>
        <p:spPr>
          <a:xfrm>
            <a:off x="17943324" y="21309079"/>
            <a:ext cx="2175678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Segment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" name="TextBox 142"/>
          <p:cNvSpPr txBox="1"/>
          <p:nvPr/>
        </p:nvSpPr>
        <p:spPr>
          <a:xfrm>
            <a:off x="14189460" y="18337279"/>
            <a:ext cx="2175678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Image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" name="TextBox 142"/>
          <p:cNvSpPr txBox="1"/>
          <p:nvPr/>
        </p:nvSpPr>
        <p:spPr>
          <a:xfrm>
            <a:off x="3108068" y="24688913"/>
            <a:ext cx="1550954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ILSO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" name="TextBox 142"/>
          <p:cNvSpPr txBox="1"/>
          <p:nvPr/>
        </p:nvSpPr>
        <p:spPr>
          <a:xfrm>
            <a:off x="8444919" y="24636061"/>
            <a:ext cx="3399256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Our SOC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9129" y="6546754"/>
            <a:ext cx="20924383" cy="7401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584200" dir="2700000" algn="tl" rotWithShape="0">
              <a:schemeClr val="tx2">
                <a:lumMod val="20000"/>
                <a:lumOff val="80000"/>
                <a:alpha val="35000"/>
              </a:scheme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/>
              <a:t>ground-truth</a:t>
            </a:r>
            <a:endParaRPr lang="zh-CN" altLang="en-US" sz="7200" dirty="0"/>
          </a:p>
        </p:txBody>
      </p:sp>
      <p:sp>
        <p:nvSpPr>
          <p:cNvPr id="44" name="TextBox 142"/>
          <p:cNvSpPr txBox="1"/>
          <p:nvPr/>
        </p:nvSpPr>
        <p:spPr>
          <a:xfrm>
            <a:off x="455941" y="6725794"/>
            <a:ext cx="20803860" cy="1107955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l"/>
            <a:r>
              <a:rPr lang="en-US" altLang="zh-CN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datasets 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biased </a:t>
            </a:r>
            <a:r>
              <a:rPr lang="en-US" altLang="zh-CN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ideal conditions </a:t>
            </a:r>
            <a:endParaRPr lang="en-US" altLang="zh-CN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2603" y="7890049"/>
            <a:ext cx="1994389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6" lvl="1" indent="0" defTabSz="1478847">
              <a:spcBef>
                <a:spcPts val="1800"/>
              </a:spcBef>
            </a:pPr>
            <a:r>
              <a:rPr lang="en-US" altLang="zh-CN" sz="4400" dirty="0" smtClean="0"/>
              <a:t>Most existing </a:t>
            </a:r>
            <a:r>
              <a:rPr lang="en-US" altLang="zh-CN" sz="4400" dirty="0" smtClean="0"/>
              <a:t>salient object detection (SOD) </a:t>
            </a:r>
            <a:r>
              <a:rPr lang="en-US" altLang="zh-CN" sz="4400" dirty="0" smtClean="0"/>
              <a:t>datasets </a:t>
            </a:r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contain images with at least one salient object, while discard other images.</a:t>
            </a:r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contain </a:t>
            </a:r>
            <a:r>
              <a:rPr lang="en-US" altLang="zh-CN" sz="4400" dirty="0"/>
              <a:t>images with a single object or several objects </a:t>
            </a:r>
            <a:r>
              <a:rPr lang="en-US" altLang="zh-CN" sz="4400" dirty="0" smtClean="0"/>
              <a:t>in </a:t>
            </a:r>
            <a:r>
              <a:rPr lang="en-US" altLang="zh-CN" sz="4400" dirty="0"/>
              <a:t>low </a:t>
            </a:r>
            <a:r>
              <a:rPr lang="en-US" altLang="zh-CN" sz="4400" dirty="0" smtClean="0"/>
              <a:t>clutter, thus </a:t>
            </a:r>
            <a:r>
              <a:rPr lang="en-US" altLang="zh-CN" sz="4400" dirty="0"/>
              <a:t>do not adequately reflect the complexity </a:t>
            </a:r>
            <a:r>
              <a:rPr lang="en-US" altLang="zh-CN" sz="4400" dirty="0" smtClean="0"/>
              <a:t>the </a:t>
            </a:r>
            <a:r>
              <a:rPr lang="en-US" altLang="zh-CN" sz="4400" dirty="0" smtClean="0"/>
              <a:t>real world </a:t>
            </a:r>
            <a:r>
              <a:rPr lang="en-US" altLang="zh-CN" sz="4400" dirty="0" smtClean="0"/>
              <a:t>scenes.</a:t>
            </a:r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do not contains various attributes that reflect challenges in real-world scenes.</a:t>
            </a:r>
            <a:endParaRPr lang="en-US" altLang="zh-CN" sz="4400" dirty="0" smtClean="0"/>
          </a:p>
          <a:p>
            <a:pPr marL="609596" lvl="1" indent="-571500" defTabSz="1478847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4400" dirty="0" smtClean="0"/>
              <a:t>top </a:t>
            </a:r>
            <a:r>
              <a:rPr lang="en-US" altLang="zh-CN" sz="4400" dirty="0"/>
              <a:t>performing models </a:t>
            </a:r>
            <a:r>
              <a:rPr lang="en-US" altLang="zh-CN" sz="4400" dirty="0" smtClean="0"/>
              <a:t>have </a:t>
            </a:r>
            <a:r>
              <a:rPr lang="en-US" altLang="zh-CN" sz="4400" dirty="0" smtClean="0"/>
              <a:t>nearly saturated </a:t>
            </a:r>
            <a:r>
              <a:rPr lang="en-US" altLang="zh-CN" sz="4400" dirty="0" smtClean="0"/>
              <a:t>dataset scores but </a:t>
            </a:r>
            <a:r>
              <a:rPr lang="en-US" altLang="zh-CN" sz="4400" dirty="0"/>
              <a:t>unsatisfactory performance on realistic </a:t>
            </a:r>
            <a:r>
              <a:rPr lang="en-US" altLang="zh-CN" sz="4400" dirty="0" smtClean="0"/>
              <a:t>scenes. </a:t>
            </a:r>
            <a:endParaRPr lang="en-US" altLang="zh-CN" sz="4400" dirty="0"/>
          </a:p>
        </p:txBody>
      </p:sp>
      <p:sp>
        <p:nvSpPr>
          <p:cNvPr id="46" name="TextBox 142"/>
          <p:cNvSpPr txBox="1"/>
          <p:nvPr/>
        </p:nvSpPr>
        <p:spPr>
          <a:xfrm>
            <a:off x="22215609" y="6722808"/>
            <a:ext cx="16224116" cy="1107955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l"/>
            <a:r>
              <a:rPr lang="en-US" altLang="zh-CN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 </a:t>
            </a:r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and correlation</a:t>
            </a:r>
            <a:endParaRPr lang="en-US" altLang="zh-CN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4" y="16164950"/>
            <a:ext cx="12627563" cy="52567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05002" y="12161044"/>
            <a:ext cx="5840612" cy="45844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805316" y="6903244"/>
            <a:ext cx="5430187" cy="516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2603" y="22208334"/>
            <a:ext cx="6091266" cy="23011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3166" y="22204495"/>
            <a:ext cx="6091267" cy="23011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711595" y="22208334"/>
            <a:ext cx="6100926" cy="2293469"/>
          </a:xfrm>
          <a:prstGeom prst="rect">
            <a:avLst/>
          </a:prstGeom>
        </p:spPr>
      </p:pic>
      <p:sp>
        <p:nvSpPr>
          <p:cNvPr id="58" name="TextBox 142"/>
          <p:cNvSpPr txBox="1"/>
          <p:nvPr/>
        </p:nvSpPr>
        <p:spPr>
          <a:xfrm>
            <a:off x="15151702" y="24585679"/>
            <a:ext cx="3399256" cy="646290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r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MSCOCO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9" name="TextBox 142"/>
          <p:cNvSpPr txBox="1"/>
          <p:nvPr/>
        </p:nvSpPr>
        <p:spPr>
          <a:xfrm>
            <a:off x="22215609" y="17114044"/>
            <a:ext cx="9442316" cy="1200288"/>
          </a:xfrm>
          <a:prstGeom prst="rect">
            <a:avLst/>
          </a:prstGeom>
          <a:noFill/>
        </p:spPr>
        <p:txBody>
          <a:bodyPr wrap="square" lIns="0" tIns="45700" rIns="0" bIns="45700" rtlCol="0">
            <a:spAutoFit/>
          </a:bodyPr>
          <a:lstStyle>
            <a:defPPr>
              <a:defRPr lang="zh-CN"/>
            </a:defPPr>
            <a:lvl2pPr marL="0" lvl="1" algn="just">
              <a:defRPr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2pPr>
          </a:lstStyle>
          <a:p>
            <a:pPr lvl="1" algn="l"/>
            <a:r>
              <a:rPr lang="en-US" altLang="zh-CN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performance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2498029" y="26790914"/>
            <a:ext cx="20056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6" lvl="1" indent="0" defTabSz="1478847">
              <a:spcBef>
                <a:spcPts val="1800"/>
              </a:spcBef>
            </a:pPr>
            <a:r>
              <a:rPr lang="en-US" altLang="zh-CN" sz="4000" dirty="0" smtClean="0"/>
              <a:t>Attribute-based performance that </a:t>
            </a:r>
            <a:r>
              <a:rPr lang="en-US" altLang="zh-CN" sz="4000" dirty="0"/>
              <a:t>reflect common challenges in real-world </a:t>
            </a:r>
            <a:r>
              <a:rPr lang="en-US" altLang="zh-CN" sz="4000" dirty="0" smtClean="0"/>
              <a:t>scenes</a:t>
            </a:r>
            <a:endParaRPr lang="en-US" altLang="zh-CN" sz="4000" dirty="0" smtClean="0"/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dirty="0" smtClean="0"/>
              <a:t>1) gain </a:t>
            </a:r>
            <a:r>
              <a:rPr lang="en-US" altLang="zh-CN" sz="4000" dirty="0"/>
              <a:t>a deeper insight into the SOD </a:t>
            </a:r>
            <a:r>
              <a:rPr lang="en-US" altLang="zh-CN" sz="4000" dirty="0" smtClean="0"/>
              <a:t>problem,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dirty="0" smtClean="0"/>
              <a:t>2) investigate </a:t>
            </a:r>
            <a:r>
              <a:rPr lang="en-US" altLang="zh-CN" sz="4000" dirty="0"/>
              <a:t>the pros and cons of the SOD </a:t>
            </a:r>
            <a:r>
              <a:rPr lang="en-US" altLang="zh-CN" sz="4000" dirty="0" smtClean="0"/>
              <a:t>models, </a:t>
            </a:r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dirty="0" smtClean="0"/>
              <a:t>3) objectively </a:t>
            </a:r>
            <a:r>
              <a:rPr lang="en-US" altLang="zh-CN" sz="4000" dirty="0"/>
              <a:t>assess models from different perspectives. </a:t>
            </a:r>
            <a:endParaRPr lang="en-US" altLang="zh-CN" sz="4000" dirty="0" smtClean="0"/>
          </a:p>
          <a:p>
            <a:pPr marL="38096" lvl="1" indent="0" defTabSz="1478847">
              <a:spcBef>
                <a:spcPts val="1800"/>
              </a:spcBef>
            </a:pPr>
            <a:r>
              <a:rPr lang="en-US" altLang="zh-CN" sz="4000" dirty="0" smtClean="0"/>
              <a:t>We </a:t>
            </a:r>
            <a:r>
              <a:rPr lang="en-US" altLang="zh-CN" sz="4000" dirty="0"/>
              <a:t>believe that our dataset </a:t>
            </a:r>
            <a:r>
              <a:rPr lang="en-US" altLang="zh-CN" sz="4000" dirty="0" smtClean="0"/>
              <a:t>will helps to bring salient </a:t>
            </a:r>
            <a:r>
              <a:rPr lang="en-US" altLang="zh-CN" sz="4000" dirty="0"/>
              <a:t>object </a:t>
            </a:r>
            <a:r>
              <a:rPr lang="en-US" altLang="zh-CN" sz="4000" dirty="0" smtClean="0"/>
              <a:t>researches to a new stage. 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736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450</Words>
  <Application>Microsoft Office PowerPoint</Application>
  <PresentationFormat>自定义</PresentationFormat>
  <Paragraphs>55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ＭＳ Ｐゴシック</vt:lpstr>
      <vt:lpstr>ＭＳ Ｐゴシック</vt:lpstr>
      <vt:lpstr>宋体</vt:lpstr>
      <vt:lpstr>微软雅黑</vt:lpstr>
      <vt:lpstr>Arial</vt:lpstr>
      <vt:lpstr>Calibri</vt:lpstr>
      <vt:lpstr>Wingdings</vt:lpstr>
      <vt:lpstr>Office Theme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MingMing Cheng</cp:lastModifiedBy>
  <cp:revision>436</cp:revision>
  <cp:lastPrinted>2017-09-03T11:40:46Z</cp:lastPrinted>
  <dcterms:created xsi:type="dcterms:W3CDTF">2014-05-29T01:41:03Z</dcterms:created>
  <dcterms:modified xsi:type="dcterms:W3CDTF">2018-08-01T07:36:58Z</dcterms:modified>
  <cp:contentStatus/>
</cp:coreProperties>
</file>