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395" r:id="rId2"/>
    <p:sldId id="406" r:id="rId3"/>
    <p:sldId id="407" r:id="rId4"/>
    <p:sldId id="408" r:id="rId5"/>
    <p:sldId id="412" r:id="rId6"/>
    <p:sldId id="410" r:id="rId7"/>
    <p:sldId id="409" r:id="rId8"/>
    <p:sldId id="417" r:id="rId9"/>
    <p:sldId id="370" r:id="rId10"/>
    <p:sldId id="413" r:id="rId11"/>
    <p:sldId id="414" r:id="rId12"/>
    <p:sldId id="416" r:id="rId13"/>
    <p:sldId id="418" r:id="rId14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4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1E8"/>
    <a:srgbClr val="FF33CC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0" autoAdjust="0"/>
    <p:restoredTop sz="76051" autoAdjust="0"/>
  </p:normalViewPr>
  <p:slideViewPr>
    <p:cSldViewPr>
      <p:cViewPr varScale="1">
        <p:scale>
          <a:sx n="55" d="100"/>
          <a:sy n="55" d="100"/>
        </p:scale>
        <p:origin x="984" y="66"/>
      </p:cViewPr>
      <p:guideLst>
        <p:guide orient="horz" pos="436"/>
        <p:guide pos="4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5E9412-AF59-4B44-9329-8C10B6729E8A}" type="datetimeFigureOut">
              <a:rPr lang="zh-CN" altLang="en-US"/>
              <a:pPr>
                <a:defRPr/>
              </a:pPr>
              <a:t>2017/10/7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B3E83E-9BF9-425D-975E-8BA3A3B62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135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579A51-8F44-4501-929C-95D6C0C3E6D5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161079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17973BA-45A5-4D97-BEEB-43E76C08D519}" type="slidenum">
              <a:rPr lang="en-CA" altLang="zh-CN" smtClean="0">
                <a:latin typeface="Arial" charset="0"/>
              </a:rPr>
              <a:pPr eaLnBrk="1" hangingPunct="1"/>
              <a:t>1</a:t>
            </a:fld>
            <a:endParaRPr lang="en-CA" altLang="zh-CN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 smtClean="0"/>
              <a:t>I’m</a:t>
            </a:r>
            <a:r>
              <a:rPr lang="en-US" altLang="zh-CN" baseline="0" dirty="0" smtClean="0"/>
              <a:t> Deng-Ping Fan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9320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zh-CN" dirty="0" smtClean="0"/>
              <a:t>The second meta-measure is that the measure should prefer a good result over an generic result.</a:t>
            </a:r>
          </a:p>
          <a:p>
            <a:r>
              <a:rPr lang="en-CA" altLang="zh-CN" dirty="0" smtClean="0"/>
              <a:t>The third is that the evaluation</a:t>
            </a:r>
            <a:r>
              <a:rPr lang="en-CA" altLang="zh-CN" baseline="0" dirty="0" smtClean="0"/>
              <a:t> measure should decrease the score when using the wrong ground-truth.</a:t>
            </a:r>
            <a:endParaRPr lang="en-CA" altLang="zh-CN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8C57CE3-F2E7-450D-A0BF-76110EA39D1E}" type="slidenum">
              <a:rPr lang="en-CA" altLang="zh-CN" smtClean="0">
                <a:latin typeface="Arial" charset="0"/>
              </a:rPr>
              <a:pPr eaLnBrk="1" hangingPunct="1"/>
              <a:t>10</a:t>
            </a:fld>
            <a:endParaRPr lang="en-CA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01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zh-CN" dirty="0" smtClean="0"/>
              <a:t>We</a:t>
            </a:r>
            <a:r>
              <a:rPr lang="en-CA" altLang="zh-CN" baseline="0" dirty="0" smtClean="0"/>
              <a:t> do the experiment in ASD dataset and other 4 datasets, the results shown that our measure is better than others with a large gap.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8C57CE3-F2E7-450D-A0BF-76110EA39D1E}" type="slidenum">
              <a:rPr lang="en-CA" altLang="zh-CN" smtClean="0">
                <a:latin typeface="Arial" charset="0"/>
              </a:rPr>
              <a:pPr eaLnBrk="1" hangingPunct="1"/>
              <a:t>11</a:t>
            </a:fld>
            <a:endParaRPr lang="en-CA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99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zh-CN" dirty="0" smtClean="0"/>
              <a:t>The final</a:t>
            </a:r>
            <a:r>
              <a:rPr lang="en-CA" altLang="zh-CN" baseline="0" dirty="0" smtClean="0"/>
              <a:t> meta-measure is that the evaluation measure rank result should agree with the human ranking.</a:t>
            </a:r>
          </a:p>
          <a:p>
            <a:endParaRPr lang="en-CA" altLang="zh-CN" baseline="0" dirty="0" smtClean="0"/>
          </a:p>
          <a:p>
            <a:r>
              <a:rPr lang="en-CA" altLang="zh-CN" baseline="0" dirty="0" smtClean="0"/>
              <a:t>The result shown that about </a:t>
            </a:r>
            <a:r>
              <a:rPr lang="en-CA" altLang="zh-CN" baseline="0" dirty="0" smtClean="0"/>
              <a:t>62 </a:t>
            </a:r>
            <a:r>
              <a:rPr lang="en-CA" altLang="zh-CN" baseline="0" dirty="0" smtClean="0"/>
              <a:t>percentage viewer preferred the map chosen by our </a:t>
            </a:r>
            <a:r>
              <a:rPr lang="en-CA" altLang="zh-CN" baseline="0" dirty="0" smtClean="0"/>
              <a:t>measure. </a:t>
            </a:r>
            <a:endParaRPr lang="en-CA" altLang="zh-CN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8C57CE3-F2E7-450D-A0BF-76110EA39D1E}" type="slidenum">
              <a:rPr lang="en-CA" altLang="zh-CN" smtClean="0">
                <a:latin typeface="Arial" charset="0"/>
              </a:rPr>
              <a:pPr eaLnBrk="1" hangingPunct="1"/>
              <a:t>12</a:t>
            </a:fld>
            <a:endParaRPr lang="en-CA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9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zh-CN" dirty="0" smtClean="0"/>
              <a:t>Thank you for your attention.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8C57CE3-F2E7-450D-A0BF-76110EA39D1E}" type="slidenum">
              <a:rPr lang="en-CA" altLang="zh-CN" smtClean="0">
                <a:latin typeface="Arial" charset="0"/>
              </a:rPr>
              <a:pPr eaLnBrk="1" hangingPunct="1"/>
              <a:t>13</a:t>
            </a:fld>
            <a:endParaRPr lang="en-CA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Our goal is to evaluate the similarity between the foreground map and the ground truth.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9A51-8F44-4501-929C-95D6C0C3E6D5}" type="slidenum">
              <a:rPr lang="en-CA" altLang="zh-CN" smtClean="0"/>
              <a:pPr>
                <a:defRPr/>
              </a:pPr>
              <a:t>2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104850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%The</a:t>
            </a:r>
            <a:r>
              <a:rPr lang="en-US" altLang="zh-CN" baseline="0" dirty="0" smtClean="0"/>
              <a:t> problem is that the current popular measures including AP and AUC  are pixel-wise based.  They ignore the structure similarity, </a:t>
            </a:r>
          </a:p>
          <a:p>
            <a:r>
              <a:rPr lang="en-US" altLang="zh-CN" baseline="0" dirty="0" smtClean="0"/>
              <a:t>%So they rank the two different foreground map in the same order. This is contradictory to our common sense.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Existing methods rely on pixel-wise measure and ignore important structure similarity, improperly resulting in same scores for these two foreground maps.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9A51-8F44-4501-929C-95D6C0C3E6D5}" type="slidenum">
              <a:rPr lang="en-CA" altLang="zh-CN" smtClean="0"/>
              <a:pPr>
                <a:defRPr/>
              </a:pPr>
              <a:t>3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108198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propose to evaluate structure similarity in</a:t>
            </a:r>
            <a:r>
              <a:rPr lang="en-US" altLang="zh-CN" baseline="0" dirty="0" smtClean="0"/>
              <a:t> both region level and object level. Our measure prefers structure consistency of object parts and uniformly distributed objects contrast sharply to background.</a:t>
            </a:r>
          </a:p>
          <a:p>
            <a:r>
              <a:rPr lang="en-US" altLang="zh-CN" baseline="0" dirty="0" smtClean="0"/>
              <a:t>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%Our</a:t>
            </a:r>
            <a:r>
              <a:rPr lang="en-US" altLang="zh-CN" baseline="0" dirty="0" smtClean="0"/>
              <a:t> motivation lies in Region and Object level.</a:t>
            </a:r>
          </a:p>
          <a:p>
            <a:r>
              <a:rPr lang="en-US" altLang="zh-CN" baseline="0" dirty="0" smtClean="0"/>
              <a:t>%In Region level: structure consists of object-parts</a:t>
            </a:r>
          </a:p>
          <a:p>
            <a:r>
              <a:rPr lang="en-US" altLang="zh-CN" baseline="0" dirty="0" smtClean="0"/>
              <a:t>%In Object level: there are two properties,  uniform distributions and contrast sharply.</a:t>
            </a:r>
          </a:p>
          <a:p>
            <a:r>
              <a:rPr lang="en-US" altLang="zh-CN" baseline="0" dirty="0" smtClean="0"/>
              <a:t>%So, the left dog is better than the right ones.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9A51-8F44-4501-929C-95D6C0C3E6D5}" type="slidenum">
              <a:rPr lang="en-CA" altLang="zh-CN" smtClean="0"/>
              <a:pPr>
                <a:defRPr/>
              </a:pPr>
              <a:t>4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85778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</a:t>
            </a:r>
            <a:r>
              <a:rPr lang="en-US" altLang="zh-CN" baseline="0" dirty="0" smtClean="0"/>
              <a:t>e divide the image into parts and use famous </a:t>
            </a:r>
            <a:r>
              <a:rPr lang="en-US" altLang="zh-CN" baseline="0" dirty="0" err="1" smtClean="0"/>
              <a:t>ssim</a:t>
            </a:r>
            <a:r>
              <a:rPr lang="en-US" altLang="zh-CN" baseline="0" dirty="0" smtClean="0"/>
              <a:t> metric to evaluate the structure similarity for each region.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%For</a:t>
            </a:r>
            <a:r>
              <a:rPr lang="en-US" altLang="zh-CN" baseline="0" dirty="0" smtClean="0"/>
              <a:t> Region:</a:t>
            </a:r>
          </a:p>
          <a:p>
            <a:r>
              <a:rPr lang="en-US" altLang="zh-CN" baseline="0" dirty="0" smtClean="0"/>
              <a:t>%First, we divide the image into object-parts</a:t>
            </a:r>
          </a:p>
          <a:p>
            <a:r>
              <a:rPr lang="en-US" altLang="zh-CN" baseline="0" dirty="0" smtClean="0"/>
              <a:t>%Then, we use the famous </a:t>
            </a:r>
            <a:r>
              <a:rPr lang="en-US" altLang="zh-CN" baseline="0" dirty="0" err="1" smtClean="0"/>
              <a:t>ssim</a:t>
            </a:r>
            <a:r>
              <a:rPr lang="en-US" altLang="zh-CN" baseline="0" dirty="0" smtClean="0"/>
              <a:t> metric to evaluate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 region structure similarity.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9A51-8F44-4501-929C-95D6C0C3E6D5}" type="slidenum">
              <a:rPr lang="en-CA" altLang="zh-CN" smtClean="0"/>
              <a:pPr>
                <a:defRPr/>
              </a:pPr>
              <a:t>5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375324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zh-CN" dirty="0" smtClean="0"/>
              <a:t>For</a:t>
            </a:r>
            <a:r>
              <a:rPr lang="en-CA" altLang="zh-CN" baseline="0" dirty="0" smtClean="0"/>
              <a:t> </a:t>
            </a:r>
            <a:r>
              <a:rPr lang="en-CA" altLang="zh-CN" dirty="0" smtClean="0"/>
              <a:t>Object-Level, we</a:t>
            </a:r>
            <a:r>
              <a:rPr lang="en-CA" altLang="zh-CN" baseline="0" dirty="0" smtClean="0"/>
              <a:t> evaluate the foreground and background similarity, respectively.</a:t>
            </a:r>
          </a:p>
          <a:p>
            <a:r>
              <a:rPr lang="en-CA" altLang="zh-CN" baseline="0" dirty="0" smtClean="0"/>
              <a:t>Foreground parts of ground truth and corresponding </a:t>
            </a:r>
            <a:r>
              <a:rPr lang="en-US" altLang="zh-CN" baseline="0" dirty="0" smtClean="0"/>
              <a:t>predicted map are compared in a holistic way, considering both contrast and uniform term.</a:t>
            </a:r>
            <a:endParaRPr lang="en-CA" altLang="zh-CN" baseline="0" dirty="0" smtClean="0"/>
          </a:p>
          <a:p>
            <a:endParaRPr lang="en-CA" altLang="zh-CN" baseline="0" dirty="0" smtClean="0"/>
          </a:p>
          <a:p>
            <a:r>
              <a:rPr lang="en-CA" altLang="zh-CN" baseline="0" dirty="0" smtClean="0"/>
              <a:t>%First, we separate the foreground.</a:t>
            </a:r>
          </a:p>
          <a:p>
            <a:r>
              <a:rPr lang="en-CA" altLang="zh-CN" baseline="0" dirty="0" smtClean="0"/>
              <a:t>%Then, we use the contrast and the uniform term to evaluate their similarity.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dirty="0" smtClean="0"/>
              <a:t>%Finally,</a:t>
            </a:r>
            <a:r>
              <a:rPr lang="en-CA" altLang="zh-CN" baseline="0" dirty="0" smtClean="0"/>
              <a:t> we use the same way to assess the background similarity in object-level.</a:t>
            </a:r>
          </a:p>
          <a:p>
            <a:endParaRPr lang="en-CA" altLang="zh-CN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8C57CE3-F2E7-450D-A0BF-76110EA39D1E}" type="slidenum">
              <a:rPr lang="en-CA" altLang="zh-CN" smtClean="0">
                <a:latin typeface="Arial" charset="0"/>
              </a:rPr>
              <a:pPr eaLnBrk="1" hangingPunct="1"/>
              <a:t>6</a:t>
            </a:fld>
            <a:endParaRPr lang="en-CA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6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 is our proposed framework</a:t>
            </a:r>
            <a:r>
              <a:rPr lang="en-US" altLang="zh-CN" baseline="0" dirty="0" smtClean="0"/>
              <a:t> including region and object similarity.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9A51-8F44-4501-929C-95D6C0C3E6D5}" type="slidenum">
              <a:rPr lang="en-CA" altLang="zh-CN" smtClean="0"/>
              <a:pPr>
                <a:defRPr/>
              </a:pPr>
              <a:t>7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376946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Here</a:t>
            </a:r>
            <a:r>
              <a:rPr lang="en-US" altLang="zh-CN" baseline="0" dirty="0" smtClean="0"/>
              <a:t> is</a:t>
            </a:r>
            <a:r>
              <a:rPr lang="en-US" altLang="zh-CN" dirty="0" smtClean="0"/>
              <a:t> a realistic example, each row</a:t>
            </a:r>
            <a:r>
              <a:rPr lang="en-US" altLang="zh-CN" baseline="0" dirty="0" smtClean="0"/>
              <a:t> shows ranking results of AP measure, AUC measure and our results.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Our results consider important structure similarity, resulting in preferable results in real applications. </a:t>
            </a:r>
          </a:p>
          <a:p>
            <a:endParaRPr lang="en-US" altLang="zh-CN" baseline="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% the first row</a:t>
            </a:r>
            <a:r>
              <a:rPr lang="en-US" altLang="zh-CN" baseline="0" dirty="0" smtClean="0"/>
              <a:t> is the AP ranking result</a:t>
            </a:r>
          </a:p>
          <a:p>
            <a:r>
              <a:rPr lang="en-US" altLang="zh-CN" baseline="0" dirty="0" smtClean="0"/>
              <a:t>% the second row is the AUC ranking result.</a:t>
            </a:r>
          </a:p>
          <a:p>
            <a:r>
              <a:rPr lang="en-US" altLang="zh-CN" baseline="0" dirty="0" smtClean="0"/>
              <a:t>% The third row is our results. </a:t>
            </a:r>
          </a:p>
          <a:p>
            <a:r>
              <a:rPr lang="en-US" altLang="zh-CN" baseline="0" dirty="0" smtClean="0"/>
              <a:t>By considering  the evaluate the structure similarity, our measure’s ranking result is preferable</a:t>
            </a:r>
            <a:r>
              <a:rPr lang="en-CA" altLang="zh-CN" baseline="0" dirty="0" smtClean="0"/>
              <a:t>.</a:t>
            </a:r>
          </a:p>
          <a:p>
            <a:r>
              <a:rPr lang="en-US" altLang="zh-CN" baseline="0" dirty="0" smtClean="0"/>
              <a:t>%Our result supported by the applications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8C57CE3-F2E7-450D-A0BF-76110EA39D1E}" type="slidenum">
              <a:rPr lang="en-CA" altLang="zh-CN" smtClean="0">
                <a:latin typeface="Arial" charset="0"/>
              </a:rPr>
              <a:pPr eaLnBrk="1" hangingPunct="1"/>
              <a:t>8</a:t>
            </a:fld>
            <a:endParaRPr lang="en-CA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2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zh-CN" dirty="0" smtClean="0"/>
              <a:t>To test the quality of our</a:t>
            </a:r>
            <a:r>
              <a:rPr lang="en-CA" altLang="zh-CN" baseline="0" dirty="0" smtClean="0"/>
              <a:t> measure, we utilized 4 meta-measures which are used to evaluate the quality of measure.</a:t>
            </a:r>
            <a:endParaRPr lang="en-CA" altLang="zh-CN" dirty="0" smtClean="0"/>
          </a:p>
          <a:p>
            <a:r>
              <a:rPr lang="en-CA" altLang="zh-CN" dirty="0" smtClean="0"/>
              <a:t>A good evaluation</a:t>
            </a:r>
            <a:r>
              <a:rPr lang="en-CA" altLang="zh-CN" baseline="0" dirty="0" smtClean="0"/>
              <a:t> measure rank result should consist with the application rank result.</a:t>
            </a:r>
            <a:endParaRPr lang="en-CA" altLang="zh-CN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8C57CE3-F2E7-450D-A0BF-76110EA39D1E}" type="slidenum">
              <a:rPr lang="en-CA" altLang="zh-CN" smtClean="0">
                <a:latin typeface="Arial" charset="0"/>
              </a:rPr>
              <a:pPr eaLnBrk="1" hangingPunct="1"/>
              <a:t>9</a:t>
            </a:fld>
            <a:endParaRPr lang="en-CA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095621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505332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xfrm>
            <a:off x="7286625" y="6354763"/>
            <a:ext cx="1400175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428875" y="6354763"/>
            <a:ext cx="4786313" cy="366712"/>
          </a:xfrm>
          <a:prstGeom prst="rect">
            <a:avLst/>
          </a:prstGeom>
        </p:spPr>
        <p:txBody>
          <a:bodyPr/>
          <a:lstStyle>
            <a:lvl1pPr>
              <a:defRPr lang="en-US" altLang="zh-CN" b="0" i="0">
                <a:effectLst/>
                <a:ea typeface="+mn-ea"/>
              </a:defRPr>
            </a:lvl1pPr>
          </a:lstStyle>
          <a:p>
            <a:pPr>
              <a:defRPr/>
            </a:pPr>
            <a:r>
              <a:t>Media Computing </a:t>
            </a:r>
            <a:r>
              <a:rPr err="1"/>
              <a:t>Lab,CCCE&amp;CS,NanKai</a:t>
            </a:r>
            <a:r>
              <a:t> University</a:t>
            </a: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498C-87EE-474A-BBE4-E503924B1AB0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318086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7143750" y="6356350"/>
            <a:ext cx="154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7323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zh-CN"/>
              <a:t>Media Computing Lab,CCCE&amp;CS,Nankai </a:t>
            </a:r>
            <a:r>
              <a:rPr lang="en-US" altLang="zh-CN">
                <a:ea typeface="华文新魏" pitchFamily="2" charset="-122"/>
              </a:rPr>
              <a:t>University</a:t>
            </a:r>
            <a:endParaRPr lang="en-CA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1B76-5FAD-47F4-AB59-78B68793A2D3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42913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750" y="6356350"/>
            <a:ext cx="154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73233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CA" altLang="zh-CN"/>
              <a:t>Media Computing </a:t>
            </a:r>
            <a:r>
              <a:rPr lang="en-CA" altLang="zh-CN" err="1"/>
              <a:t>Lab,CCCE&amp;CS,Nankai</a:t>
            </a:r>
            <a:r>
              <a:rPr lang="en-CA" altLang="zh-CN"/>
              <a:t> </a:t>
            </a:r>
            <a:r>
              <a:rPr lang="en-US" altLang="zh-CN"/>
              <a:t>University</a:t>
            </a:r>
            <a:endParaRPr lang="en-CA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86E6-0486-4518-B896-8C333EA0002F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151871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381750"/>
            <a:ext cx="1082675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35150" y="6381750"/>
            <a:ext cx="5040313" cy="3397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CA" altLang="zh-CN"/>
              <a:t>Media Computing </a:t>
            </a:r>
            <a:r>
              <a:rPr lang="en-CA" altLang="zh-CN" err="1"/>
              <a:t>Lab,CCCE&amp;CS,Nankai</a:t>
            </a:r>
            <a:r>
              <a:rPr lang="en-CA" altLang="zh-CN"/>
              <a:t> </a:t>
            </a:r>
            <a:r>
              <a:rPr lang="en-US" altLang="zh-CN"/>
              <a:t>University</a:t>
            </a:r>
            <a:endParaRPr lang="en-CA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64388" y="6381750"/>
            <a:ext cx="1370012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EA014-21FB-407B-8837-373C7557F180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400459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5188" y="6357938"/>
            <a:ext cx="14747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82441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+mn-ea"/>
              </a:defRPr>
            </a:lvl1pPr>
          </a:lstStyle>
          <a:p>
            <a:pPr>
              <a:defRPr/>
            </a:pPr>
            <a:r>
              <a:rPr lang="en-CA" altLang="zh-CN"/>
              <a:t>Media Computing </a:t>
            </a:r>
            <a:r>
              <a:rPr lang="en-CA" altLang="zh-CN" err="1"/>
              <a:t>Lab,CCCE&amp;CS,Nankai</a:t>
            </a:r>
            <a:r>
              <a:rPr lang="en-CA" altLang="zh-CN"/>
              <a:t> </a:t>
            </a:r>
            <a:r>
              <a:rPr lang="en-US" altLang="zh-CN"/>
              <a:t>University</a:t>
            </a:r>
            <a:endParaRPr lang="en-CA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B524D-6726-4DF4-8FE5-4B087BE59EA4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304021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48488" y="6354763"/>
            <a:ext cx="1738312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513" y="6354763"/>
            <a:ext cx="4679950" cy="366712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CA" altLang="zh-CN"/>
              <a:t>Media Computing </a:t>
            </a:r>
            <a:r>
              <a:rPr lang="en-CA" altLang="zh-CN" err="1"/>
              <a:t>Lab,CCCE&amp;CS,Nankai</a:t>
            </a:r>
            <a:r>
              <a:rPr lang="en-CA" altLang="zh-CN"/>
              <a:t> </a:t>
            </a:r>
            <a:r>
              <a:rPr lang="en-US" altLang="zh-CN"/>
              <a:t>University</a:t>
            </a:r>
            <a:endParaRPr lang="en-CA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0541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CF83C-9C4C-49CE-99AA-F50B441621B4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2555305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7143750" y="6356350"/>
            <a:ext cx="154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7323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zh-CN"/>
              <a:t>Media Computing Lab,CCCE&amp;CS,Nankai </a:t>
            </a:r>
            <a:r>
              <a:rPr lang="en-US" altLang="zh-CN">
                <a:ea typeface="华文新魏" pitchFamily="2" charset="-122"/>
              </a:rPr>
              <a:t>University</a:t>
            </a:r>
            <a:endParaRPr lang="en-CA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56D4-505A-4395-AAC1-B1A031CBD3CF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233916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7143750" y="6356350"/>
            <a:ext cx="154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7323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zh-CN"/>
              <a:t>Media Computing Lab,CCCE&amp;CS,Nankai </a:t>
            </a:r>
            <a:r>
              <a:rPr lang="en-US" altLang="zh-CN">
                <a:ea typeface="华文新魏" pitchFamily="2" charset="-122"/>
              </a:rPr>
              <a:t>University</a:t>
            </a:r>
            <a:endParaRPr lang="en-CA" altLang="zh-C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7E541-2ED9-410A-8A47-9CB84D5B44FC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225997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7143750" y="6356350"/>
            <a:ext cx="154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73233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CA" altLang="zh-CN"/>
              <a:t>Media Computing </a:t>
            </a:r>
            <a:r>
              <a:rPr lang="en-CA" altLang="zh-CN" err="1"/>
              <a:t>Lab,CCCE&amp;CS,Nankai</a:t>
            </a:r>
            <a:r>
              <a:rPr lang="en-CA" altLang="zh-CN"/>
              <a:t> </a:t>
            </a:r>
            <a:r>
              <a:rPr lang="en-US" altLang="zh-CN"/>
              <a:t>University</a:t>
            </a:r>
            <a:endParaRPr lang="en-CA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5CFC-E812-4865-B6AD-803DA1DD9BB3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27307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143750" y="6356350"/>
            <a:ext cx="154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73233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CA" altLang="zh-CN"/>
              <a:t>Media Computing </a:t>
            </a:r>
            <a:r>
              <a:rPr lang="en-CA" altLang="zh-CN" err="1"/>
              <a:t>Lab,CCCE&amp;CS,Nankai</a:t>
            </a:r>
            <a:r>
              <a:rPr lang="en-CA" altLang="zh-CN"/>
              <a:t> </a:t>
            </a:r>
            <a:r>
              <a:rPr lang="en-US" altLang="zh-CN"/>
              <a:t>University</a:t>
            </a:r>
            <a:endParaRPr lang="en-CA" altLang="zh-C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923C-8C3B-47F6-86DE-B0E296F832A7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240231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143750" y="6356350"/>
            <a:ext cx="154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73233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CA" altLang="zh-CN"/>
              <a:t>Media Computing </a:t>
            </a:r>
            <a:r>
              <a:rPr lang="en-CA" altLang="zh-CN" err="1"/>
              <a:t>Lab,CCCE&amp;CS,Nankai</a:t>
            </a:r>
            <a:r>
              <a:rPr lang="en-CA" altLang="zh-CN"/>
              <a:t> </a:t>
            </a:r>
            <a:r>
              <a:rPr lang="en-US" altLang="zh-CN"/>
              <a:t>University</a:t>
            </a:r>
            <a:endParaRPr lang="en-CA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6B78-E122-4000-9ED6-C37942620CE1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29977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454025" y="150912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31" y="162024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649185"/>
            <a:ext cx="8229600" cy="4624615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025" y="976249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143750" y="6356350"/>
            <a:ext cx="154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6356350"/>
            <a:ext cx="473233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CA" altLang="zh-CN"/>
              <a:t>Media Computing </a:t>
            </a:r>
            <a:r>
              <a:rPr lang="en-CA" altLang="zh-CN" err="1"/>
              <a:t>Lab,CCCE&amp;CS,Nankai</a:t>
            </a:r>
            <a:r>
              <a:rPr lang="en-CA" altLang="zh-CN"/>
              <a:t> </a:t>
            </a:r>
            <a:r>
              <a:rPr lang="en-US" altLang="zh-CN"/>
              <a:t>University</a:t>
            </a:r>
            <a:endParaRPr lang="en-CA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582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6B09C-C233-4152-9744-D2F62EEB5A7A}" type="slidenum">
              <a:rPr lang="en-CA" altLang="zh-CN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108220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124744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media10.m4a"/><Relationship Id="rId7" Type="http://schemas.openxmlformats.org/officeDocument/2006/relationships/image" Target="../media/image5.png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media11.m4a"/><Relationship Id="rId7" Type="http://schemas.openxmlformats.org/officeDocument/2006/relationships/image" Target="../media/image5.png"/><Relationship Id="rId2" Type="http://schemas.microsoft.com/office/2007/relationships/media" Target="../media/media11.m4a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2.m4a"/><Relationship Id="rId7" Type="http://schemas.openxmlformats.org/officeDocument/2006/relationships/image" Target="../media/image39.png"/><Relationship Id="rId2" Type="http://schemas.microsoft.com/office/2007/relationships/media" Target="../media/media12.m4a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audio" Target="../media/media4.m4a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microsoft.com/office/2007/relationships/media" Target="../media/media4.m4a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hyperlink" Target="http://www.cv-foundation.org/openaccess/content_cvpr_2014/html/Margolin_How_to_Evaluate_2014_CVPR_paper.html" TargetMode="External"/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microsoft.com/office/2007/relationships/media" Target="../media/media5.m4a"/><Relationship Id="rId16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6.png"/><Relationship Id="rId3" Type="http://schemas.openxmlformats.org/officeDocument/2006/relationships/audio" Target="../media/media7.m4a"/><Relationship Id="rId21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microsoft.com/office/2007/relationships/media" Target="../media/media7.m4a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m4a"/><Relationship Id="rId7" Type="http://schemas.openxmlformats.org/officeDocument/2006/relationships/image" Target="../media/image30.png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73216"/>
            <a:ext cx="1199627" cy="11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22225" y="42863"/>
            <a:ext cx="9144000" cy="3026098"/>
          </a:xfrm>
          <a:solidFill>
            <a:srgbClr val="984378"/>
          </a:solidFill>
        </p:spPr>
        <p:txBody>
          <a:bodyPr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altLang="zh-CN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Structure-measure: A New Way to Evaluate 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Maps</a:t>
            </a:r>
            <a:endParaRPr lang="en-US" altLang="zh-CN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0582" y="3123323"/>
            <a:ext cx="7662419" cy="130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CA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Deng-Ping Fan</a:t>
            </a:r>
            <a:r>
              <a:rPr lang="en-CA" altLang="zh-C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Ming-Ming Cheng</a:t>
            </a:r>
            <a:r>
              <a:rPr lang="en-CA" altLang="zh-C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Yun Liu</a:t>
            </a:r>
            <a:r>
              <a:rPr lang="en-CA" altLang="zh-C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50000"/>
              </a:lnSpc>
            </a:pPr>
            <a:r>
              <a:rPr lang="en-CA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Tao Li</a:t>
            </a:r>
            <a:r>
              <a:rPr lang="en-CA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Ali Borji</a:t>
            </a:r>
            <a:r>
              <a:rPr lang="en-CA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1182" y="54526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6754" y="54526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4526573"/>
            <a:ext cx="3016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ICCV 2017 (Spotlight)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545" y="5510970"/>
            <a:ext cx="2554428" cy="984083"/>
          </a:xfrm>
          <a:prstGeom prst="rect">
            <a:avLst/>
          </a:prstGeom>
        </p:spPr>
      </p:pic>
      <p:pic>
        <p:nvPicPr>
          <p:cNvPr id="31" name="音频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1"/>
    </mc:Choice>
    <mc:Fallback>
      <p:transition spd="slow" advTm="6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2059"/>
            <a:ext cx="8229600" cy="766763"/>
          </a:xfrm>
        </p:spPr>
        <p:txBody>
          <a:bodyPr/>
          <a:lstStyle/>
          <a:p>
            <a:pPr eaLnBrk="1" hangingPunct="1"/>
            <a:r>
              <a:rPr lang="en-CA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Meta-Measure-2</a:t>
            </a:r>
            <a:endParaRPr lang="en-CA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Content Placeholder 4"/>
          <p:cNvSpPr>
            <a:spLocks noGrp="1"/>
          </p:cNvSpPr>
          <p:nvPr>
            <p:ph sz="quarter" idx="1"/>
          </p:nvPr>
        </p:nvSpPr>
        <p:spPr>
          <a:xfrm>
            <a:off x="421605" y="692696"/>
            <a:ext cx="8300790" cy="720427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Prefer a good result over an </a:t>
            </a:r>
            <a:r>
              <a:rPr lang="en-US" altLang="zh-CN" sz="3200" b="1" dirty="0">
                <a:solidFill>
                  <a:srgbClr val="0E51E8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Generic</a:t>
            </a:r>
            <a:r>
              <a:rPr lang="en-US" altLang="zh-CN" sz="3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result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196752"/>
            <a:ext cx="7552377" cy="1224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568" y="2348880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(a)Image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2348880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(b)GT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34888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(c)FM1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34888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(d)Generic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42695"/>
            <a:ext cx="1746034" cy="48802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39552" y="2852936"/>
            <a:ext cx="8229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CA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Meta-Measure-3</a:t>
            </a:r>
            <a:endParaRPr lang="en-CA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467544" y="3501008"/>
            <a:ext cx="8300790" cy="50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altLang="zh-CN" sz="3200" b="1" dirty="0" smtClean="0">
                <a:solidFill>
                  <a:srgbClr val="0E51E8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WRONG</a:t>
            </a:r>
            <a:r>
              <a:rPr lang="en-US" altLang="zh-CN" sz="32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ground-truth decrease score</a:t>
            </a:r>
            <a:endParaRPr lang="en-CA" altLang="zh-CN" sz="3200" dirty="0" smtClean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CA" altLang="zh-CN" dirty="0" smtClean="0">
              <a:ea typeface="宋体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4077072"/>
            <a:ext cx="6701790" cy="12961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9353" y="5301209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(a)Image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5301208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)FM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1503" y="5301208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(c)GT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2998" y="5301208"/>
            <a:ext cx="287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(d)WRONG GT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音频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77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48"/>
    </mc:Choice>
    <mc:Fallback>
      <p:transition spd="slow" advTm="21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68288"/>
          </a:xfrm>
        </p:spPr>
        <p:txBody>
          <a:bodyPr/>
          <a:lstStyle/>
          <a:p>
            <a:pPr eaLnBrk="1" hangingPunct="1"/>
            <a:r>
              <a:rPr lang="en-CA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CA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Content Placeholder 4"/>
          <p:cNvSpPr>
            <a:spLocks noGrp="1"/>
          </p:cNvSpPr>
          <p:nvPr>
            <p:ph sz="quarter" idx="1"/>
          </p:nvPr>
        </p:nvSpPr>
        <p:spPr>
          <a:xfrm>
            <a:off x="251519" y="834089"/>
            <a:ext cx="8300790" cy="3098967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en-US" altLang="zh-CN" sz="2000" dirty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US" altLang="zh-CN" sz="2000" dirty="0" smtClean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US" altLang="zh-CN" sz="2000" dirty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US" altLang="zh-CN" sz="2000" dirty="0" smtClean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US" altLang="zh-CN" sz="2000" dirty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CA" altLang="zh-CN" sz="2000" dirty="0" smtClean="0">
              <a:latin typeface="+mj-lt"/>
              <a:ea typeface="宋体" charset="-122"/>
            </a:endParaRPr>
          </a:p>
          <a:p>
            <a:pPr marL="0" indent="0" eaLnBrk="1" hangingPunct="1">
              <a:buNone/>
              <a:defRPr/>
            </a:pPr>
            <a:endParaRPr lang="en-CA" altLang="zh-CN" dirty="0" smtClean="0">
              <a:ea typeface="宋体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96752"/>
            <a:ext cx="2880320" cy="2443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42695"/>
            <a:ext cx="1746034" cy="488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848" y="1268760"/>
            <a:ext cx="2872860" cy="244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980728"/>
            <a:ext cx="2814710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3564305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a)Meta-measure1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573016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b)Meta-measure2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564305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c)Meta-measure3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8" y="5085184"/>
            <a:ext cx="8506878" cy="1051083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251520" y="548680"/>
            <a:ext cx="8300790" cy="72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Results in ASD dataset.</a:t>
            </a:r>
            <a:endParaRPr lang="en-US" altLang="zh-CN" sz="32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251520" y="4365104"/>
            <a:ext cx="8300790" cy="72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Results in other popular datasets.</a:t>
            </a:r>
            <a:endParaRPr lang="en-US" altLang="zh-CN" sz="32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755576" y="2060848"/>
            <a:ext cx="7596336" cy="3521255"/>
          </a:xfrm>
          <a:prstGeom prst="irregularSeal2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measure is better than current measures.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音频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50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63"/>
    </mc:Choice>
    <mc:Fallback>
      <p:transition spd="slow" advTm="16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766763"/>
          </a:xfrm>
        </p:spPr>
        <p:txBody>
          <a:bodyPr/>
          <a:lstStyle/>
          <a:p>
            <a:pPr eaLnBrk="1" hangingPunct="1"/>
            <a:r>
              <a:rPr lang="en-CA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Meta-Measure 4</a:t>
            </a:r>
            <a:endParaRPr lang="en-CA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763128"/>
            <a:ext cx="8300790" cy="576167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Agree with the </a:t>
            </a:r>
            <a:r>
              <a:rPr lang="en-US" altLang="zh-CN" sz="3200" b="1" dirty="0">
                <a:solidFill>
                  <a:srgbClr val="0E51E8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human ranking</a:t>
            </a:r>
            <a:r>
              <a:rPr lang="en-US" altLang="zh-CN" sz="3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.</a:t>
            </a:r>
            <a:endParaRPr lang="en-CA" altLang="zh-CN" sz="32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1772816"/>
            <a:ext cx="5688483" cy="35094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5805264"/>
            <a:ext cx="8229600" cy="8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en-CA" altLang="zh-CN" sz="2800" dirty="0" smtClean="0">
                <a:solidFill>
                  <a:schemeClr val="tx1"/>
                </a:solidFill>
              </a:rPr>
              <a:t>~62</a:t>
            </a:r>
            <a:r>
              <a:rPr lang="en-CA" altLang="zh-CN" sz="2800" dirty="0" smtClean="0">
                <a:solidFill>
                  <a:schemeClr val="tx1"/>
                </a:solidFill>
              </a:rPr>
              <a:t>% viewer preferred the map chosen </a:t>
            </a:r>
          </a:p>
          <a:p>
            <a:pPr algn="ctr" eaLnBrk="1" hangingPunct="1"/>
            <a:r>
              <a:rPr lang="en-CA" altLang="zh-CN" sz="2800" dirty="0" smtClean="0">
                <a:solidFill>
                  <a:schemeClr val="tx1"/>
                </a:solidFill>
              </a:rPr>
              <a:t>by our </a:t>
            </a:r>
            <a:r>
              <a:rPr lang="en-CA" altLang="zh-CN" sz="2800" dirty="0" smtClean="0">
                <a:solidFill>
                  <a:schemeClr val="tx1"/>
                </a:solidFill>
              </a:rPr>
              <a:t>measure.</a:t>
            </a:r>
            <a:endParaRPr lang="en-CA" altLang="zh-CN" sz="28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1628800"/>
            <a:ext cx="2085714" cy="3619048"/>
          </a:xfrm>
          <a:prstGeom prst="rect">
            <a:avLst/>
          </a:prstGeom>
        </p:spPr>
      </p:pic>
      <p:pic>
        <p:nvPicPr>
          <p:cNvPr id="12" name="音频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21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64"/>
    </mc:Choice>
    <mc:Fallback>
      <p:transition spd="slow" advTm="17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79712" y="1838879"/>
            <a:ext cx="5061248" cy="1630859"/>
          </a:xfrm>
        </p:spPr>
        <p:txBody>
          <a:bodyPr/>
          <a:lstStyle/>
          <a:p>
            <a:pPr eaLnBrk="1" hangingPunct="1"/>
            <a:r>
              <a:rPr lang="en-CA" altLang="zh-CN" sz="11500" dirty="0" smtClean="0">
                <a:solidFill>
                  <a:srgbClr val="0E5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en-CA" altLang="zh-CN" sz="11500" dirty="0">
              <a:solidFill>
                <a:srgbClr val="0E51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907704" y="3531692"/>
            <a:ext cx="5760640" cy="57616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dirty="0" smtClean="0">
                <a:solidFill>
                  <a:srgbClr val="0E51E8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http://dpfan.net/smeasure/</a:t>
            </a:r>
            <a:endParaRPr lang="en-CA" altLang="zh-CN" sz="4000" dirty="0">
              <a:solidFill>
                <a:srgbClr val="0E51E8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09120"/>
            <a:ext cx="2705095" cy="756084"/>
          </a:xfrm>
          <a:prstGeom prst="rect">
            <a:avLst/>
          </a:prstGeom>
        </p:spPr>
      </p:pic>
      <p:pic>
        <p:nvPicPr>
          <p:cNvPr id="10" name="音频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3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6"/>
    </mc:Choice>
    <mc:Fallback>
      <p:transition spd="slow" advTm="3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0"/>
            <a:ext cx="1619672" cy="778154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35949" y="4221088"/>
            <a:ext cx="3600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Ground Truth (GT)</a:t>
            </a:r>
            <a:endParaRPr lang="en-CA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5877272"/>
            <a:ext cx="396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Foreground map (FM)</a:t>
            </a:r>
            <a:endParaRPr lang="en-CA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42695"/>
            <a:ext cx="1746034" cy="488023"/>
          </a:xfrm>
          <a:prstGeom prst="rect">
            <a:avLst/>
          </a:prstGeom>
        </p:spPr>
      </p:pic>
      <p:sp>
        <p:nvSpPr>
          <p:cNvPr id="21" name="Left-Right Arrow 20"/>
          <p:cNvSpPr/>
          <p:nvPr/>
        </p:nvSpPr>
        <p:spPr>
          <a:xfrm>
            <a:off x="3105060" y="2834346"/>
            <a:ext cx="2390398" cy="1386742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3167631" y="2188058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0E5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Similarity?</a:t>
            </a:r>
            <a:endParaRPr lang="zh-CN" altLang="en-US" sz="3600" b="1" dirty="0">
              <a:solidFill>
                <a:srgbClr val="0E51E8"/>
              </a:solidFill>
            </a:endParaRPr>
          </a:p>
        </p:txBody>
      </p:sp>
      <p:pic>
        <p:nvPicPr>
          <p:cNvPr id="24" name="Picture 2" descr="F:\FDP\New SSIM\New folder (2)\84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52" y="2635836"/>
            <a:ext cx="2458931" cy="15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F:\FDP\New SSIM\New folder (2)\846_0.6164_ssim_MD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461981" cy="15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FDP\New SSIM\New folder (2)\846_0.6313_ssim_M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290024"/>
            <a:ext cx="2461982" cy="15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FDP\New SSIM\New folder (2)\846_0.6593_ssim_DIS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25811"/>
            <a:ext cx="2461982" cy="15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音频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8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21"/>
    </mc:Choice>
    <mc:Fallback>
      <p:transition advTm="7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2237" y="46037"/>
            <a:ext cx="8926976" cy="7667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ixel-wise based measures (AP, AUC)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4144" y="5654509"/>
            <a:ext cx="1479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zh-CN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(a) GT</a:t>
            </a:r>
            <a:endParaRPr lang="en-CA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42695"/>
            <a:ext cx="1746034" cy="488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812800"/>
            <a:ext cx="7056784" cy="4844740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22722" y="5654508"/>
            <a:ext cx="17413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zh-CN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(b) FM1</a:t>
            </a:r>
            <a:endParaRPr lang="en-CA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98746" y="5654507"/>
            <a:ext cx="1709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zh-CN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(c) FM2</a:t>
            </a:r>
            <a:endParaRPr lang="en-CA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7" name="音频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52"/>
    </mc:Choice>
    <mc:Fallback>
      <p:transition spd="slow" advTm="15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-15498"/>
            <a:ext cx="2899603" cy="766763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559" y="2475523"/>
            <a:ext cx="3744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en-CA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Region</a:t>
            </a: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tructure consistency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3200" b="1" dirty="0" smtClean="0">
                <a:solidFill>
                  <a:srgbClr val="0E5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object-parts</a:t>
            </a:r>
            <a:r>
              <a:rPr lang="en-US" altLang="zh-CN" sz="3200" b="1" dirty="0" smtClean="0">
                <a:solidFill>
                  <a:srgbClr val="0E5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CA" altLang="zh-CN" sz="3200" b="1" dirty="0">
              <a:solidFill>
                <a:srgbClr val="0E51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42695"/>
            <a:ext cx="1746034" cy="488023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5605" y="2497763"/>
            <a:ext cx="40324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en-CA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</a:t>
            </a:r>
          </a:p>
          <a:p>
            <a:r>
              <a:rPr lang="en-US" altLang="zh-CN" sz="3200" b="1" dirty="0" smtClean="0">
                <a:solidFill>
                  <a:srgbClr val="0E5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uniformly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distributed;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rgbClr val="0E5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sharply;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F:\FDP\New SSIM\New folder (2)\8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95101"/>
            <a:ext cx="1886548" cy="12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FDP\New SSIM\New folder (2)\846_0.6313_ssim_M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73" y="4653287"/>
            <a:ext cx="1842360" cy="1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F:\FDP\New SSIM\New folder (2)\846_0.6164_ssim_MD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93" y="4654759"/>
            <a:ext cx="1893936" cy="12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4128" y="4045183"/>
            <a:ext cx="662943" cy="576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912" y="4045347"/>
            <a:ext cx="656681" cy="580910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287"/>
            <a:ext cx="842564" cy="5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287"/>
            <a:ext cx="905963" cy="5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52390"/>
            <a:ext cx="841369" cy="55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52390"/>
            <a:ext cx="905963" cy="55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音频 3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12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819"/>
    </mc:Choice>
    <mc:Fallback>
      <p:transition advTm="20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67544" y="0"/>
            <a:ext cx="3096344" cy="766763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Region-Level 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F:\FDP\New SSIM\New folder (2)\846_0.6164_ssim_MD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33103"/>
            <a:ext cx="1500460" cy="9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FDP\New SSIM\New folder (2)\8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80" y="1124744"/>
            <a:ext cx="1501880" cy="9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07" y="3060026"/>
            <a:ext cx="842564" cy="5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03" y="3060026"/>
            <a:ext cx="905963" cy="5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07" y="3659129"/>
            <a:ext cx="841369" cy="55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03" y="3659129"/>
            <a:ext cx="905963" cy="55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48" y="3060026"/>
            <a:ext cx="841368" cy="57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50" y="3655551"/>
            <a:ext cx="905962" cy="5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48" y="3655551"/>
            <a:ext cx="842565" cy="5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50" y="3060026"/>
            <a:ext cx="905962" cy="57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473109" y="1464253"/>
            <a:ext cx="228859" cy="22885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7401912" y="1464252"/>
            <a:ext cx="228859" cy="22885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98750" y="1608269"/>
            <a:ext cx="5703162" cy="0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5400000">
            <a:off x="1239271" y="2196997"/>
            <a:ext cx="789957" cy="74923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51E8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7210176" y="2188638"/>
            <a:ext cx="789957" cy="74923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51E8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>
            <a:off x="2627784" y="3210122"/>
            <a:ext cx="4054048" cy="866950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19672" y="3933056"/>
                <a:ext cx="6039505" cy="139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𝑠𝑠𝑖𝑚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33056"/>
                <a:ext cx="6039505" cy="13905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圆角矩形 7"/>
          <p:cNvSpPr>
            <a:spLocks noChangeArrowheads="1"/>
          </p:cNvSpPr>
          <p:nvPr/>
        </p:nvSpPr>
        <p:spPr bwMode="auto">
          <a:xfrm>
            <a:off x="755576" y="5661248"/>
            <a:ext cx="7947025" cy="535311"/>
          </a:xfrm>
          <a:prstGeom prst="roundRect">
            <a:avLst>
              <a:gd name="adj" fmla="val 16667"/>
            </a:avLst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17"/>
              </a:buBlip>
              <a:defRPr/>
            </a:pPr>
            <a:r>
              <a:rPr lang="en-US" sz="2000" dirty="0" smtClean="0">
                <a:latin typeface="Calibri Light" pitchFamily="34" charset="0"/>
                <a:ea typeface="新細明體" charset="-120"/>
                <a:hlinkClick r:id="rId18"/>
              </a:rPr>
              <a:t>Image quality assessment: from error visibility to structural similarity </a:t>
            </a:r>
            <a:r>
              <a:rPr lang="en-US" sz="2000" dirty="0" smtClean="0">
                <a:latin typeface="Calibri Light" pitchFamily="34" charset="0"/>
                <a:ea typeface="新細明體" charset="-120"/>
              </a:rPr>
              <a:t>, </a:t>
            </a:r>
            <a:r>
              <a:rPr lang="en-US" sz="2000" b="1" dirty="0">
                <a:latin typeface="Calibri Light" pitchFamily="34" charset="0"/>
                <a:ea typeface="新細明體" charset="-120"/>
              </a:rPr>
              <a:t>IEEE </a:t>
            </a:r>
            <a:r>
              <a:rPr lang="en-US" sz="2000" b="1" dirty="0" smtClean="0">
                <a:latin typeface="Calibri Light" pitchFamily="34" charset="0"/>
                <a:ea typeface="新細明體" charset="-120"/>
              </a:rPr>
              <a:t>TIP 2004</a:t>
            </a:r>
            <a:r>
              <a:rPr lang="en-US" sz="2000" dirty="0">
                <a:latin typeface="Calibri Light" pitchFamily="34" charset="0"/>
                <a:ea typeface="新細明體" charset="-120"/>
              </a:rPr>
              <a:t>, </a:t>
            </a:r>
            <a:r>
              <a:rPr lang="en-US" sz="2000" dirty="0" smtClean="0">
                <a:latin typeface="Calibri Light" pitchFamily="34" charset="0"/>
                <a:ea typeface="新細明體" charset="-120"/>
              </a:rPr>
              <a:t>Z Wang, AC </a:t>
            </a:r>
            <a:r>
              <a:rPr lang="en-US" sz="2000" dirty="0" err="1" smtClean="0">
                <a:latin typeface="Calibri Light" pitchFamily="34" charset="0"/>
                <a:ea typeface="新細明體" charset="-120"/>
              </a:rPr>
              <a:t>Bovik</a:t>
            </a:r>
            <a:r>
              <a:rPr lang="en-US" sz="2000" dirty="0" smtClean="0">
                <a:latin typeface="Calibri Light" pitchFamily="34" charset="0"/>
                <a:ea typeface="新細明體" charset="-120"/>
              </a:rPr>
              <a:t> </a:t>
            </a:r>
            <a:r>
              <a:rPr lang="en-US" sz="2000" dirty="0">
                <a:latin typeface="Calibri Light" pitchFamily="34" charset="0"/>
                <a:ea typeface="新細明體" charset="-120"/>
              </a:rPr>
              <a:t>et. al. </a:t>
            </a:r>
          </a:p>
        </p:txBody>
      </p:sp>
      <p:pic>
        <p:nvPicPr>
          <p:cNvPr id="30" name="音频 2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99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26"/>
    </mc:Choice>
    <mc:Fallback>
      <p:transition spd="slow" advTm="15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059832" y="3736021"/>
            <a:ext cx="2995872" cy="1277155"/>
          </a:xfrm>
          <a:prstGeom prst="rect">
            <a:avLst/>
          </a:prstGeom>
          <a:solidFill>
            <a:srgbClr val="0E51E8">
              <a:alpha val="0"/>
            </a:srgbClr>
          </a:solidFill>
          <a:ln w="38100">
            <a:solidFill>
              <a:srgbClr val="0E51E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66" y="1285926"/>
            <a:ext cx="1501880" cy="95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F:\FDP\New SSIM\New folder (2)\846_0.6164_ssim_MD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6" y="1396698"/>
            <a:ext cx="1500460" cy="9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FDP\New SSIM\New folder (2)\8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76" y="2355389"/>
            <a:ext cx="1501880" cy="9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:\FDP\New SSIM\New folder (2)\8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66" y="2355389"/>
            <a:ext cx="1501880" cy="9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1467675" y="3838356"/>
                <a:ext cx="6550704" cy="116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/>
                            </a:rPr>
                            <m:t>     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3200" i="1">
                              <a:latin typeface="Cambria Math"/>
                            </a:rPr>
                            <m:t>𝐹𝐺</m:t>
                          </m:r>
                        </m:sub>
                      </m:sSub>
                      <m:r>
                        <a:rPr lang="en-US" altLang="zh-CN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3200" i="1">
                                          <a:latin typeface="Cambria Math"/>
                                        </a:rPr>
                                        <m:t>𝐹𝐺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3200" i="1">
                                          <a:latin typeface="Cambria Math"/>
                                        </a:rPr>
                                        <m:t>𝐹𝐺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3200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𝐹𝐺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𝐹𝐺</m:t>
                              </m:r>
                            </m:sub>
                          </m:sSub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3200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𝐹𝐺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675" y="3838356"/>
                <a:ext cx="6550704" cy="1164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763678" y="5784120"/>
                <a:ext cx="2142831" cy="110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3200" i="1">
                              <a:latin typeface="Cambria Math"/>
                            </a:rPr>
                            <m:t>𝐹𝐺</m:t>
                          </m:r>
                        </m:sub>
                      </m:sSub>
                      <m:r>
                        <a:rPr lang="en-US" altLang="zh-CN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/>
                                </a:rPr>
                                <m:t>𝐹𝐺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78" y="5784120"/>
                <a:ext cx="2142831" cy="11012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 rot="10800000">
            <a:off x="5530125" y="2465097"/>
            <a:ext cx="1265279" cy="74923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51E8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411760" y="1456984"/>
            <a:ext cx="1265279" cy="74923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E51E8"/>
              </a:solidFill>
            </a:endParaRPr>
          </a:p>
        </p:txBody>
      </p:sp>
      <p:sp>
        <p:nvSpPr>
          <p:cNvPr id="18" name="矩形标注 21"/>
          <p:cNvSpPr/>
          <p:nvPr/>
        </p:nvSpPr>
        <p:spPr>
          <a:xfrm rot="10800000">
            <a:off x="3978516" y="5311404"/>
            <a:ext cx="1520459" cy="533336"/>
          </a:xfrm>
          <a:prstGeom prst="wedgeRectCallout">
            <a:avLst>
              <a:gd name="adj1" fmla="val 44253"/>
              <a:gd name="adj2" fmla="val 1078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5"/>
          <p:cNvSpPr/>
          <p:nvPr/>
        </p:nvSpPr>
        <p:spPr>
          <a:xfrm>
            <a:off x="6941684" y="3736021"/>
            <a:ext cx="1004687" cy="1277155"/>
          </a:xfrm>
          <a:prstGeom prst="rect">
            <a:avLst/>
          </a:prstGeom>
          <a:solidFill>
            <a:srgbClr val="0E51E8">
              <a:alpha val="0"/>
            </a:srgbClr>
          </a:solidFill>
          <a:ln w="38100">
            <a:solidFill>
              <a:srgbClr val="0E51E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标注 21"/>
          <p:cNvSpPr/>
          <p:nvPr/>
        </p:nvSpPr>
        <p:spPr>
          <a:xfrm rot="10800000">
            <a:off x="6845391" y="5343935"/>
            <a:ext cx="1520459" cy="533336"/>
          </a:xfrm>
          <a:prstGeom prst="wedgeRectCallout">
            <a:avLst>
              <a:gd name="adj1" fmla="val 31366"/>
              <a:gd name="adj2" fmla="val 1078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851920" y="5242158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3370" y="5276452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53" y="6369977"/>
            <a:ext cx="1746034" cy="488023"/>
          </a:xfrm>
          <a:prstGeom prst="rect">
            <a:avLst/>
          </a:prstGeom>
        </p:spPr>
      </p:pic>
      <p:sp>
        <p:nvSpPr>
          <p:cNvPr id="24" name="Title 6"/>
          <p:cNvSpPr>
            <a:spLocks noGrp="1"/>
          </p:cNvSpPr>
          <p:nvPr>
            <p:ph type="title"/>
          </p:nvPr>
        </p:nvSpPr>
        <p:spPr>
          <a:xfrm>
            <a:off x="323528" y="9096"/>
            <a:ext cx="5843739" cy="766763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Object-Level: foreground 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7924" y="2367413"/>
            <a:ext cx="835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zh-CN" alt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7524328" y="1818470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endParaRPr lang="zh-CN" alt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2001607" y="908720"/>
            <a:ext cx="196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E5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  <a:endParaRPr lang="zh-CN" altLang="en-US" sz="2800" b="1" dirty="0">
              <a:solidFill>
                <a:srgbClr val="0E51E8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20072" y="1988840"/>
            <a:ext cx="196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E5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  <a:endParaRPr lang="zh-CN" altLang="en-US" sz="2800" b="1" dirty="0">
              <a:solidFill>
                <a:srgbClr val="0E51E8"/>
              </a:solidFill>
            </a:endParaRPr>
          </a:p>
        </p:txBody>
      </p:sp>
      <p:pic>
        <p:nvPicPr>
          <p:cNvPr id="13" name="音频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031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90"/>
    </mc:Choice>
    <mc:Fallback>
      <p:transition spd="slow" advTm="28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46"/>
          <p:cNvSpPr/>
          <p:nvPr/>
        </p:nvSpPr>
        <p:spPr>
          <a:xfrm>
            <a:off x="2301226" y="6176321"/>
            <a:ext cx="5367118" cy="56504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46"/>
          <p:cNvSpPr/>
          <p:nvPr/>
        </p:nvSpPr>
        <p:spPr>
          <a:xfrm>
            <a:off x="2606505" y="476672"/>
            <a:ext cx="4208922" cy="1745485"/>
          </a:xfrm>
          <a:prstGeom prst="rect">
            <a:avLst/>
          </a:prstGeom>
          <a:solidFill>
            <a:srgbClr val="0E51E8">
              <a:alpha val="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496" y="-171400"/>
            <a:ext cx="2821519" cy="766763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46"/>
          <p:cNvSpPr/>
          <p:nvPr/>
        </p:nvSpPr>
        <p:spPr>
          <a:xfrm>
            <a:off x="2631939" y="2708920"/>
            <a:ext cx="4183488" cy="2976753"/>
          </a:xfrm>
          <a:prstGeom prst="rect">
            <a:avLst/>
          </a:prstGeom>
          <a:solidFill>
            <a:srgbClr val="C00000">
              <a:alpha val="0"/>
            </a:srgbClr>
          </a:solidFill>
          <a:ln w="38100">
            <a:solidFill>
              <a:srgbClr val="0E51E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 descr="F:\FDP\New SSIM\New folder (2)\84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7888"/>
            <a:ext cx="1778591" cy="11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F:\FDP\New SSIM\New folder (2)\846_0.6164_ssim_MD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4" y="2093918"/>
            <a:ext cx="1778591" cy="11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57" y="614682"/>
            <a:ext cx="842564" cy="5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53" y="614682"/>
            <a:ext cx="905963" cy="5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57" y="1213785"/>
            <a:ext cx="841369" cy="55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53" y="1213785"/>
            <a:ext cx="905963" cy="55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69" y="619995"/>
            <a:ext cx="841368" cy="57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79" y="1215520"/>
            <a:ext cx="905962" cy="5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72" y="1215520"/>
            <a:ext cx="842565" cy="5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79" y="619995"/>
            <a:ext cx="905962" cy="57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70" y="4029727"/>
            <a:ext cx="1778591" cy="113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92723" y="1666184"/>
                <a:ext cx="1491690" cy="55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23" y="1666184"/>
                <a:ext cx="1491690" cy="5582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471131" y="1975117"/>
            <a:ext cx="579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83768" y="5140084"/>
                <a:ext cx="4488729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𝑜𝑏𝑗𝑒𝑐𝑡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𝐹𝐺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140084"/>
                <a:ext cx="4488729" cy="5579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2" descr="F:\FDP\New SSIM\New folder (2)\84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71" y="2792872"/>
            <a:ext cx="1778591" cy="11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:\FDP\New SSIM\failure case(2)\846_MDF_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99" y="4067300"/>
            <a:ext cx="1770059" cy="11000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9400" y="2792872"/>
            <a:ext cx="1787758" cy="1152480"/>
          </a:xfrm>
          <a:prstGeom prst="rect">
            <a:avLst/>
          </a:prstGeom>
        </p:spPr>
      </p:pic>
      <p:sp>
        <p:nvSpPr>
          <p:cNvPr id="3" name="Bent Arrow 2"/>
          <p:cNvSpPr/>
          <p:nvPr/>
        </p:nvSpPr>
        <p:spPr>
          <a:xfrm>
            <a:off x="971600" y="893894"/>
            <a:ext cx="1471806" cy="1081223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Bent Arrow 57"/>
          <p:cNvSpPr/>
          <p:nvPr/>
        </p:nvSpPr>
        <p:spPr>
          <a:xfrm rot="10800000">
            <a:off x="7013993" y="3399343"/>
            <a:ext cx="1471806" cy="1081223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Bent Arrow 58"/>
          <p:cNvSpPr/>
          <p:nvPr/>
        </p:nvSpPr>
        <p:spPr>
          <a:xfrm rot="10800000">
            <a:off x="961567" y="3364918"/>
            <a:ext cx="1471806" cy="1081223"/>
          </a:xfrm>
          <a:prstGeom prst="bentArrow">
            <a:avLst/>
          </a:prstGeom>
          <a:solidFill>
            <a:schemeClr val="bg1">
              <a:lumMod val="5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Bent Arrow 59"/>
          <p:cNvSpPr/>
          <p:nvPr/>
        </p:nvSpPr>
        <p:spPr>
          <a:xfrm>
            <a:off x="7009165" y="932500"/>
            <a:ext cx="1471806" cy="1081223"/>
          </a:xfrm>
          <a:prstGeom prst="bentArrow">
            <a:avLst/>
          </a:prstGeom>
          <a:solidFill>
            <a:schemeClr val="bg1">
              <a:lumMod val="5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652843" y="5318016"/>
            <a:ext cx="236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31533" y="6183138"/>
                <a:ext cx="5529078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𝝰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zh-CN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𝝰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𝑜𝑏𝑗𝑒𝑐𝑡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33" y="6183138"/>
                <a:ext cx="5529078" cy="55823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音频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90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875"/>
    </mc:Choice>
    <mc:Fallback>
      <p:transition advTm="9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2" grpId="0" animBg="1"/>
      <p:bldP spid="52" grpId="0" animBg="1"/>
      <p:bldP spid="16" grpId="0" animBg="1"/>
      <p:bldP spid="38" grpId="0"/>
      <p:bldP spid="39" grpId="0"/>
      <p:bldP spid="42" grpId="0"/>
      <p:bldP spid="3" grpId="0" animBg="1"/>
      <p:bldP spid="58" grpId="0" animBg="1"/>
      <p:bldP spid="59" grpId="0" animBg="1"/>
      <p:bldP spid="60" grpId="0" animBg="1"/>
      <p:bldP spid="5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-67733"/>
            <a:ext cx="8229600" cy="766763"/>
          </a:xfrm>
        </p:spPr>
        <p:txBody>
          <a:bodyPr/>
          <a:lstStyle/>
          <a:p>
            <a:pPr eaLnBrk="1" hangingPunct="1"/>
            <a:r>
              <a:rPr lang="en-CA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</a:t>
            </a:r>
            <a:r>
              <a:rPr lang="en-CA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CA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42695"/>
            <a:ext cx="1746034" cy="488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24" y="795034"/>
            <a:ext cx="8219048" cy="5514286"/>
          </a:xfrm>
          <a:prstGeom prst="rect">
            <a:avLst/>
          </a:prstGeom>
        </p:spPr>
      </p:pic>
      <p:pic>
        <p:nvPicPr>
          <p:cNvPr id="12" name="音频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3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46"/>
    </mc:Choice>
    <mc:Fallback>
      <p:transition spd="slow" advTm="2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2709" y="365801"/>
            <a:ext cx="8229600" cy="468288"/>
          </a:xfrm>
        </p:spPr>
        <p:txBody>
          <a:bodyPr/>
          <a:lstStyle/>
          <a:p>
            <a:pPr eaLnBrk="1" hangingPunct="1"/>
            <a:r>
              <a:rPr lang="en-CA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Meta-Measure1</a:t>
            </a:r>
            <a:endParaRPr lang="en-CA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Content Placeholder 4"/>
          <p:cNvSpPr>
            <a:spLocks noGrp="1"/>
          </p:cNvSpPr>
          <p:nvPr>
            <p:ph sz="quarter" idx="1"/>
          </p:nvPr>
        </p:nvSpPr>
        <p:spPr>
          <a:xfrm>
            <a:off x="251519" y="834089"/>
            <a:ext cx="8300790" cy="49371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Agree with the </a:t>
            </a:r>
            <a:r>
              <a:rPr lang="en-US" altLang="zh-CN" sz="3200" b="1" dirty="0" smtClean="0">
                <a:solidFill>
                  <a:srgbClr val="0E51E8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application</a:t>
            </a:r>
            <a:r>
              <a:rPr lang="en-US" altLang="zh-CN" sz="3200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: Saliency Cut</a:t>
            </a:r>
          </a:p>
          <a:p>
            <a:pPr algn="just" eaLnBrk="1" hangingPunct="1">
              <a:defRPr/>
            </a:pPr>
            <a:endParaRPr lang="en-US" altLang="zh-CN" sz="2000" dirty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US" altLang="zh-CN" sz="2000" dirty="0" smtClean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US" altLang="zh-CN" sz="2000" dirty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US" altLang="zh-CN" sz="2000" dirty="0" smtClean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US" altLang="zh-CN" sz="2000" dirty="0">
              <a:latin typeface="+mj-lt"/>
              <a:ea typeface="宋体" charset="-122"/>
            </a:endParaRPr>
          </a:p>
          <a:p>
            <a:pPr algn="just" eaLnBrk="1" hangingPunct="1">
              <a:defRPr/>
            </a:pPr>
            <a:endParaRPr lang="en-CA" altLang="zh-CN" sz="2000" dirty="0" smtClean="0">
              <a:latin typeface="+mj-lt"/>
              <a:ea typeface="宋体" charset="-122"/>
            </a:endParaRPr>
          </a:p>
          <a:p>
            <a:pPr marL="0" indent="0" eaLnBrk="1" hangingPunct="1">
              <a:buNone/>
              <a:defRPr/>
            </a:pPr>
            <a:endParaRPr lang="en-CA" altLang="zh-CN" dirty="0" smtClean="0">
              <a:ea typeface="宋体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771318"/>
            <a:ext cx="6933333" cy="44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42695"/>
            <a:ext cx="1746034" cy="488023"/>
          </a:xfrm>
          <a:prstGeom prst="rect">
            <a:avLst/>
          </a:prstGeom>
        </p:spPr>
      </p:pic>
      <p:pic>
        <p:nvPicPr>
          <p:cNvPr id="11" name="音频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20"/>
    </mc:Choice>
    <mc:Fallback>
      <p:transition spd="slow" advTm="21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2|6.4|5.9|2.7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.8|7.7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|0.9|1.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1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39271</TotalTime>
  <Words>744</Words>
  <Application>Microsoft Office PowerPoint</Application>
  <PresentationFormat>全屏显示(4:3)</PresentationFormat>
  <Paragraphs>134</Paragraphs>
  <Slides>13</Slides>
  <Notes>13</Notes>
  <HiddenSlides>0</HiddenSlides>
  <MMClips>13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Gill Sans MT</vt:lpstr>
      <vt:lpstr>新細明體</vt:lpstr>
      <vt:lpstr>华文新魏</vt:lpstr>
      <vt:lpstr>宋体</vt:lpstr>
      <vt:lpstr>Arial</vt:lpstr>
      <vt:lpstr>Bookman Old Style</vt:lpstr>
      <vt:lpstr>Calibri Light</vt:lpstr>
      <vt:lpstr>Cambria Math</vt:lpstr>
      <vt:lpstr>Times New Roman</vt:lpstr>
      <vt:lpstr>Verdana</vt:lpstr>
      <vt:lpstr>Wingdings</vt:lpstr>
      <vt:lpstr>Wingdings 3</vt:lpstr>
      <vt:lpstr>Origin</vt:lpstr>
      <vt:lpstr> Structure-measure: A New Way to Evaluate Foreground Maps</vt:lpstr>
      <vt:lpstr>Goal</vt:lpstr>
      <vt:lpstr>Pixel-wise based measures (AP, AUC)</vt:lpstr>
      <vt:lpstr>Motivation</vt:lpstr>
      <vt:lpstr>Region-Level </vt:lpstr>
      <vt:lpstr>Object-Level: foreground </vt:lpstr>
      <vt:lpstr>Framework</vt:lpstr>
      <vt:lpstr>Ranking example</vt:lpstr>
      <vt:lpstr>Meta-Measure1</vt:lpstr>
      <vt:lpstr>Meta-Measure-2</vt:lpstr>
      <vt:lpstr>Results</vt:lpstr>
      <vt:lpstr>Meta-Measure 4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Evaluation of Grouping Algorithms</dc:title>
  <dc:creator>vida1</dc:creator>
  <cp:lastModifiedBy>vagrantly</cp:lastModifiedBy>
  <cp:revision>869</cp:revision>
  <dcterms:created xsi:type="dcterms:W3CDTF">2009-04-16T14:20:45Z</dcterms:created>
  <dcterms:modified xsi:type="dcterms:W3CDTF">2017-10-07T02:44:48Z</dcterms:modified>
</cp:coreProperties>
</file>