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257" r:id="rId3"/>
    <p:sldId id="368" r:id="rId4"/>
    <p:sldId id="283" r:id="rId5"/>
    <p:sldId id="284" r:id="rId6"/>
    <p:sldId id="285" r:id="rId7"/>
    <p:sldId id="422" r:id="rId8"/>
    <p:sldId id="369" r:id="rId9"/>
    <p:sldId id="288" r:id="rId10"/>
    <p:sldId id="289" r:id="rId11"/>
    <p:sldId id="294" r:id="rId12"/>
    <p:sldId id="300" r:id="rId13"/>
    <p:sldId id="301" r:id="rId14"/>
    <p:sldId id="371" r:id="rId15"/>
    <p:sldId id="372" r:id="rId16"/>
    <p:sldId id="373" r:id="rId17"/>
    <p:sldId id="377" r:id="rId18"/>
    <p:sldId id="374" r:id="rId19"/>
    <p:sldId id="375" r:id="rId20"/>
    <p:sldId id="376" r:id="rId21"/>
    <p:sldId id="378" r:id="rId22"/>
    <p:sldId id="379" r:id="rId23"/>
    <p:sldId id="380" r:id="rId24"/>
    <p:sldId id="381" r:id="rId25"/>
    <p:sldId id="383" r:id="rId26"/>
    <p:sldId id="388" r:id="rId27"/>
    <p:sldId id="389" r:id="rId28"/>
    <p:sldId id="391" r:id="rId29"/>
    <p:sldId id="392" r:id="rId30"/>
    <p:sldId id="393" r:id="rId31"/>
    <p:sldId id="406" r:id="rId32"/>
    <p:sldId id="402" r:id="rId33"/>
    <p:sldId id="404" r:id="rId34"/>
    <p:sldId id="403" r:id="rId35"/>
    <p:sldId id="405"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420" r:id="rId50"/>
    <p:sldId id="423" r:id="rId51"/>
    <p:sldId id="370" r:id="rId52"/>
    <p:sldId id="367" r:id="rId53"/>
    <p:sldId id="261" r:id="rId54"/>
    <p:sldId id="260" r:id="rId55"/>
    <p:sldId id="428" r:id="rId56"/>
    <p:sldId id="426" r:id="rId57"/>
    <p:sldId id="427" r:id="rId58"/>
    <p:sldId id="425" r:id="rId59"/>
    <p:sldId id="429" r:id="rId60"/>
    <p:sldId id="430" r:id="rId61"/>
    <p:sldId id="432" r:id="rId62"/>
    <p:sldId id="431" r:id="rId63"/>
    <p:sldId id="433" r:id="rId64"/>
    <p:sldId id="258" r:id="rId65"/>
  </p:sldIdLst>
  <p:sldSz cx="9144000" cy="5715000" type="screen16x1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F6BE19-192F-4131-984A-15B4A6BE1A2A}">
          <p14:sldIdLst>
            <p14:sldId id="256"/>
            <p14:sldId id="257"/>
          </p14:sldIdLst>
        </p14:section>
        <p14:section name="1 基本情况" id="{4CAF74AF-1C0D-44D9-96F3-3AC4390267CC}">
          <p14:sldIdLst>
            <p14:sldId id="368"/>
            <p14:sldId id="283"/>
            <p14:sldId id="284"/>
            <p14:sldId id="285"/>
            <p14:sldId id="422"/>
          </p14:sldIdLst>
        </p14:section>
        <p14:section name="2 研究内容" id="{53D02C66-9177-45AF-A72A-712B19F689C1}">
          <p14:sldIdLst>
            <p14:sldId id="369"/>
          </p14:sldIdLst>
        </p14:section>
        <p14:section name="2.1 显著性检测" id="{83C8B2B4-D62D-46B0-AFEB-2FE109C06F29}">
          <p14:sldIdLst>
            <p14:sldId id="288"/>
            <p14:sldId id="289"/>
            <p14:sldId id="294"/>
            <p14:sldId id="300"/>
            <p14:sldId id="301"/>
            <p14:sldId id="371"/>
            <p14:sldId id="372"/>
            <p14:sldId id="373"/>
            <p14:sldId id="377"/>
          </p14:sldIdLst>
        </p14:section>
        <p14:section name="2.2 图像分割" id="{EB8D839D-C969-4986-8801-260F93975342}">
          <p14:sldIdLst>
            <p14:sldId id="374"/>
            <p14:sldId id="375"/>
            <p14:sldId id="376"/>
            <p14:sldId id="378"/>
            <p14:sldId id="379"/>
          </p14:sldIdLst>
        </p14:section>
        <p14:section name="2.3 交互编辑" id="{7024C939-7D52-454A-B5DB-8735D6FC1142}">
          <p14:sldIdLst>
            <p14:sldId id="380"/>
            <p14:sldId id="381"/>
            <p14:sldId id="383"/>
            <p14:sldId id="388"/>
            <p14:sldId id="389"/>
            <p14:sldId id="391"/>
            <p14:sldId id="392"/>
            <p14:sldId id="393"/>
            <p14:sldId id="406"/>
            <p14:sldId id="402"/>
            <p14:sldId id="404"/>
            <p14:sldId id="403"/>
            <p14:sldId id="405"/>
            <p14:sldId id="407"/>
            <p14:sldId id="408"/>
            <p14:sldId id="409"/>
            <p14:sldId id="410"/>
          </p14:sldIdLst>
        </p14:section>
        <p14:section name="2.4 图像检索" id="{31C299D3-DE10-4D36-8324-BF62AE16CE1A}">
          <p14:sldIdLst>
            <p14:sldId id="411"/>
            <p14:sldId id="412"/>
            <p14:sldId id="413"/>
            <p14:sldId id="414"/>
            <p14:sldId id="415"/>
            <p14:sldId id="416"/>
          </p14:sldIdLst>
        </p14:section>
        <p14:section name="2.5 图像合成" id="{E9538F64-C408-4CF0-A6A7-3336F3852CED}">
          <p14:sldIdLst>
            <p14:sldId id="417"/>
            <p14:sldId id="418"/>
            <p14:sldId id="419"/>
            <p14:sldId id="420"/>
          </p14:sldIdLst>
        </p14:section>
        <p14:section name="3 阶段性成果" id="{5976649D-4C3E-4BF0-9AA2-10A54EF9EAAF}">
          <p14:sldIdLst>
            <p14:sldId id="423"/>
            <p14:sldId id="370"/>
            <p14:sldId id="367"/>
            <p14:sldId id="261"/>
            <p14:sldId id="260"/>
            <p14:sldId id="428"/>
            <p14:sldId id="426"/>
            <p14:sldId id="427"/>
            <p14:sldId id="425"/>
          </p14:sldIdLst>
        </p14:section>
        <p14:section name="4 工作设想" id="{A748AC13-9E23-415E-AEEE-0CD6D78FA9FF}">
          <p14:sldIdLst>
            <p14:sldId id="429"/>
            <p14:sldId id="430"/>
            <p14:sldId id="432"/>
            <p14:sldId id="431"/>
            <p14:sldId id="433"/>
            <p14:sldId id="258"/>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6593"/>
    <a:srgbClr val="C0504D"/>
    <a:srgbClr val="CFE9F4"/>
    <a:srgbClr val="233F55"/>
    <a:srgbClr val="FFCCCC"/>
    <a:srgbClr val="336699"/>
    <a:srgbClr val="4A6C99"/>
    <a:srgbClr val="7FAAE2"/>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79826" autoAdjust="0"/>
  </p:normalViewPr>
  <p:slideViewPr>
    <p:cSldViewPr>
      <p:cViewPr varScale="1">
        <p:scale>
          <a:sx n="118" d="100"/>
          <a:sy n="118" d="100"/>
        </p:scale>
        <p:origin x="840" y="96"/>
      </p:cViewPr>
      <p:guideLst>
        <p:guide orient="horz" pos="180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112" d="100"/>
          <a:sy n="112" d="100"/>
        </p:scale>
        <p:origin x="-1476" y="-8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16355" y="6457791"/>
            <a:ext cx="4302231" cy="339884"/>
          </a:xfrm>
          <a:prstGeom prst="rect">
            <a:avLst/>
          </a:prstGeom>
        </p:spPr>
        <p:txBody>
          <a:bodyPr vert="horz" lIns="91440" tIns="45720" rIns="91440" bIns="45720" rtlCol="0"/>
          <a:lstStyle>
            <a:lvl1pPr algn="r">
              <a:defRPr sz="1200"/>
            </a:lvl1pPr>
          </a:lstStyle>
          <a:p>
            <a:fld id="{68E5C3EC-9698-4AFD-B59A-5A0C2B187F2E}" type="datetimeFigureOut">
              <a:rPr lang="zh-CN" altLang="en-US" smtClean="0"/>
              <a:t>2013/11/8</a:t>
            </a:fld>
            <a:endParaRPr lang="zh-CN" altLang="en-US"/>
          </a:p>
        </p:txBody>
      </p:sp>
      <p:sp>
        <p:nvSpPr>
          <p:cNvPr id="5" name="灯片编号占位符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fld id="{E71A64EB-A379-498B-AAA3-EEA6DBF16E53}" type="slidenum">
              <a:rPr lang="zh-CN" altLang="en-US" smtClean="0"/>
              <a:t>‹#›</a:t>
            </a:fld>
            <a:endParaRPr lang="zh-CN" altLang="en-US"/>
          </a:p>
        </p:txBody>
      </p:sp>
    </p:spTree>
    <p:extLst>
      <p:ext uri="{BB962C8B-B14F-4D97-AF65-F5344CB8AC3E}">
        <p14:creationId xmlns:p14="http://schemas.microsoft.com/office/powerpoint/2010/main" val="2473009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8E247A6B-0919-4382-9DAB-80F4FC21784E}" type="datetimeFigureOut">
              <a:rPr lang="zh-CN" altLang="en-US" smtClean="0"/>
              <a:pPr/>
              <a:t>2013/11/8</a:t>
            </a:fld>
            <a:endParaRPr lang="zh-CN" altLang="en-US"/>
          </a:p>
        </p:txBody>
      </p:sp>
      <p:sp>
        <p:nvSpPr>
          <p:cNvPr id="4" name="幻灯片图像占位符 3"/>
          <p:cNvSpPr>
            <a:spLocks noGrp="1" noRot="1" noChangeAspect="1"/>
          </p:cNvSpPr>
          <p:nvPr>
            <p:ph type="sldImg" idx="2"/>
          </p:nvPr>
        </p:nvSpPr>
        <p:spPr>
          <a:xfrm>
            <a:off x="2924175" y="509588"/>
            <a:ext cx="4079875" cy="25495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28896"/>
            <a:ext cx="7942580" cy="305895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1E73AC7A-F21B-4A12-99AB-A985CB80ECF7}" type="slidenum">
              <a:rPr lang="zh-CN" altLang="en-US" smtClean="0"/>
              <a:pPr/>
              <a:t>‹#›</a:t>
            </a:fld>
            <a:endParaRPr lang="zh-CN" altLang="en-US"/>
          </a:p>
        </p:txBody>
      </p:sp>
    </p:spTree>
    <p:extLst>
      <p:ext uri="{BB962C8B-B14F-4D97-AF65-F5344CB8AC3E}">
        <p14:creationId xmlns:p14="http://schemas.microsoft.com/office/powerpoint/2010/main" val="2826707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各位老师大家好，我是程明明。感谢大家在百忙之中抽出时间参加我的工作汇报。今天汇报的题目是图像的智能理解与交互。</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a:t>
            </a:fld>
            <a:endParaRPr lang="zh-CN" altLang="en-US"/>
          </a:p>
        </p:txBody>
      </p:sp>
    </p:spTree>
    <p:extLst>
      <p:ext uri="{BB962C8B-B14F-4D97-AF65-F5344CB8AC3E}">
        <p14:creationId xmlns:p14="http://schemas.microsoft.com/office/powerpoint/2010/main" val="14849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显著性检测是一个计算机视觉的基本问题，有着广泛的应用。</a:t>
            </a:r>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这个工作的主要贡献是：提出了基于全局对比度的图像视觉显著性区域检测算法。在国际上现有最大的公开测试集上，该方法的正确率明显优于已有方法</a:t>
            </a:r>
            <a:endParaRPr lang="en-US" dirty="0" smtClean="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10</a:t>
            </a:fld>
            <a:endParaRPr lang="zh-CN" altLang="en-US"/>
          </a:p>
        </p:txBody>
      </p:sp>
    </p:spTree>
    <p:extLst>
      <p:ext uri="{BB962C8B-B14F-4D97-AF65-F5344CB8AC3E}">
        <p14:creationId xmlns:p14="http://schemas.microsoft.com/office/powerpoint/2010/main" val="161203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与相关方法越来越多的引入各种复杂的特征和计算模型不同，我们提出了一种非常简单的的算法。直接参考人类视觉感</a:t>
            </a:r>
            <a:r>
              <a:rPr lang="zh-CN" altLang="en-US" dirty="0" smtClean="0"/>
              <a:t>知 和 区</a:t>
            </a:r>
            <a:r>
              <a:rPr lang="zh-CN" altLang="en-US" dirty="0" smtClean="0"/>
              <a:t>域对比</a:t>
            </a:r>
            <a:r>
              <a:rPr lang="zh-CN" altLang="en-US" dirty="0" smtClean="0"/>
              <a:t>度 之</a:t>
            </a:r>
            <a:r>
              <a:rPr lang="zh-CN" altLang="en-US" dirty="0" smtClean="0"/>
              <a:t>间的关系建立计算模型。我们首先对图像进行过分割，然后每个区域的显著性通过该区域与其他所有区域的对比</a:t>
            </a:r>
            <a:r>
              <a:rPr lang="zh-CN" altLang="en-US" dirty="0" smtClean="0"/>
              <a:t>度来</a:t>
            </a:r>
            <a:r>
              <a:rPr lang="zh-CN" altLang="en-US" dirty="0" smtClean="0"/>
              <a:t>计算。</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11</a:t>
            </a:fld>
            <a:endParaRPr lang="zh-CN" altLang="en-US"/>
          </a:p>
        </p:txBody>
      </p:sp>
    </p:spTree>
    <p:extLst>
      <p:ext uri="{BB962C8B-B14F-4D97-AF65-F5344CB8AC3E}">
        <p14:creationId xmlns:p14="http://schemas.microsoft.com/office/powerpoint/2010/main" val="3604988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a:t>
            </a:r>
            <a:r>
              <a:rPr lang="zh-CN" altLang="en-US" dirty="0" smtClean="0"/>
              <a:t>种简</a:t>
            </a:r>
            <a:r>
              <a:rPr lang="zh-CN" altLang="en-US" dirty="0" smtClean="0"/>
              <a:t>单的方法在很多应用领域内被证明非常有效。这里展示了几个简单的结果示例</a:t>
            </a:r>
            <a:r>
              <a:rPr lang="zh-CN" altLang="en-US" dirty="0" smtClean="0"/>
              <a:t>，最右侧展示的我</a:t>
            </a:r>
            <a:r>
              <a:rPr lang="zh-CN" altLang="en-US" dirty="0" smtClean="0"/>
              <a:t>们的方法有效的检测出了图像中的显著性物体区域。</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12</a:t>
            </a:fld>
            <a:endParaRPr lang="zh-CN" altLang="en-US"/>
          </a:p>
        </p:txBody>
      </p:sp>
    </p:spTree>
    <p:extLst>
      <p:ext uri="{BB962C8B-B14F-4D97-AF65-F5344CB8AC3E}">
        <p14:creationId xmlns:p14="http://schemas.microsoft.com/office/powerpoint/2010/main" val="384191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在最大的公开测试集上的评测结果显示，我们的方法正确率和召回率明显优于之前的方</a:t>
            </a:r>
            <a:r>
              <a:rPr lang="zh-CN" altLang="en-US" dirty="0" smtClean="0"/>
              <a:t>法。</a:t>
            </a:r>
            <a:endParaRPr lang="en-US" altLang="zh-CN" dirty="0" smtClean="0"/>
          </a:p>
          <a:p>
            <a:endParaRPr lang="en-US" altLang="zh-CN" dirty="0" smtClean="0"/>
          </a:p>
          <a:p>
            <a:r>
              <a:rPr lang="en-US" altLang="zh-CN" dirty="0" smtClean="0">
                <a:sym typeface="Wingdings" panose="05000000000000000000" pitchFamily="2" charset="2"/>
              </a:rPr>
              <a:t></a:t>
            </a:r>
            <a:r>
              <a:rPr lang="zh-CN" altLang="en-US" dirty="0" smtClean="0"/>
              <a:t>该</a:t>
            </a:r>
            <a:r>
              <a:rPr lang="zh-CN" altLang="en-US" dirty="0" smtClean="0"/>
              <a:t>工</a:t>
            </a:r>
            <a:r>
              <a:rPr lang="zh-CN" altLang="en-US" dirty="0" smtClean="0"/>
              <a:t>作受到</a:t>
            </a:r>
            <a:r>
              <a:rPr lang="zh-CN" altLang="en-US" dirty="0" smtClean="0"/>
              <a:t>了国内外研究者的广泛关注，发表至今</a:t>
            </a:r>
            <a:r>
              <a:rPr lang="en-US" altLang="zh-CN" dirty="0" smtClean="0"/>
              <a:t>2</a:t>
            </a:r>
            <a:r>
              <a:rPr lang="zh-CN" altLang="en-US" dirty="0" smtClean="0"/>
              <a:t>年左右时间</a:t>
            </a:r>
            <a:r>
              <a:rPr lang="zh-CN" altLang="en-US" dirty="0" smtClean="0"/>
              <a:t>，他引</a:t>
            </a:r>
            <a:r>
              <a:rPr lang="en-US" altLang="zh-CN" smtClean="0"/>
              <a:t>320</a:t>
            </a:r>
            <a:r>
              <a:rPr lang="zh-CN" altLang="en-US" dirty="0" smtClean="0"/>
              <a:t>多次。</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13</a:t>
            </a:fld>
            <a:endParaRPr lang="zh-CN" altLang="en-US"/>
          </a:p>
        </p:txBody>
      </p:sp>
    </p:spTree>
    <p:extLst>
      <p:ext uri="{BB962C8B-B14F-4D97-AF65-F5344CB8AC3E}">
        <p14:creationId xmlns:p14="http://schemas.microsoft.com/office/powerpoint/2010/main" val="834410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另外一个关于视觉显著性检测的工作被计算机视觉顶级会议</a:t>
            </a:r>
            <a:r>
              <a:rPr lang="en-US" altLang="zh-CN" dirty="0" smtClean="0"/>
              <a:t>ICCV</a:t>
            </a:r>
            <a:r>
              <a:rPr lang="zh-CN" altLang="en-US" dirty="0" smtClean="0"/>
              <a:t>录用。</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14</a:t>
            </a:fld>
            <a:endParaRPr lang="zh-CN" altLang="en-US"/>
          </a:p>
        </p:txBody>
      </p:sp>
    </p:spTree>
    <p:extLst>
      <p:ext uri="{BB962C8B-B14F-4D97-AF65-F5344CB8AC3E}">
        <p14:creationId xmlns:p14="http://schemas.microsoft.com/office/powerpoint/2010/main" val="173918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这个工作的主要思路是提出了一种</a:t>
            </a:r>
            <a:r>
              <a:rPr lang="en-US" altLang="zh-CN" dirty="0" smtClean="0"/>
              <a:t>Soft Image Abstraction</a:t>
            </a:r>
            <a:r>
              <a:rPr lang="zh-CN" altLang="en-US" dirty="0" smtClean="0"/>
              <a:t>表达，通过这种表达能够更加方便的描述大尺度表观相似区域，提高全局视觉显著性特征计算的鲁棒性和效率。</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15</a:t>
            </a:fld>
            <a:endParaRPr lang="zh-CN" altLang="en-US"/>
          </a:p>
        </p:txBody>
      </p:sp>
    </p:spTree>
    <p:extLst>
      <p:ext uri="{BB962C8B-B14F-4D97-AF65-F5344CB8AC3E}">
        <p14:creationId xmlns:p14="http://schemas.microsoft.com/office/powerpoint/2010/main" val="50399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这里是结果示例，可以看到我们的方法能够快速的得到类似于</a:t>
            </a:r>
            <a:r>
              <a:rPr lang="en-US" altLang="zh-CN" dirty="0" smtClean="0"/>
              <a:t>ground-truth</a:t>
            </a:r>
            <a:r>
              <a:rPr lang="zh-CN" altLang="en-US" dirty="0" smtClean="0"/>
              <a:t>的结果。</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16</a:t>
            </a:fld>
            <a:endParaRPr lang="zh-CN" altLang="en-US"/>
          </a:p>
        </p:txBody>
      </p:sp>
    </p:spTree>
    <p:extLst>
      <p:ext uri="{BB962C8B-B14F-4D97-AF65-F5344CB8AC3E}">
        <p14:creationId xmlns:p14="http://schemas.microsoft.com/office/powerpoint/2010/main" val="324105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定量的评测结果也显示我们的方法和</a:t>
            </a:r>
            <a:r>
              <a:rPr lang="en-US" altLang="zh-CN" dirty="0" smtClean="0"/>
              <a:t>ground-truth</a:t>
            </a:r>
            <a:r>
              <a:rPr lang="zh-CN" altLang="en-US" dirty="0" smtClean="0"/>
              <a:t>之间的平均差异最小。</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17</a:t>
            </a:fld>
            <a:endParaRPr lang="zh-CN" altLang="en-US"/>
          </a:p>
        </p:txBody>
      </p:sp>
    </p:spTree>
    <p:extLst>
      <p:ext uri="{BB962C8B-B14F-4D97-AF65-F5344CB8AC3E}">
        <p14:creationId xmlns:p14="http://schemas.microsoft.com/office/powerpoint/2010/main" val="233001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利用显著性检测进行显著性物体的自动分割在很多领域有着重要应用。</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18</a:t>
            </a:fld>
            <a:endParaRPr lang="zh-CN" altLang="en-US"/>
          </a:p>
        </p:txBody>
      </p:sp>
    </p:spTree>
    <p:extLst>
      <p:ext uri="{BB962C8B-B14F-4D97-AF65-F5344CB8AC3E}">
        <p14:creationId xmlns:p14="http://schemas.microsoft.com/office/powerpoint/2010/main" val="1963791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我们提出了一种基于迭代</a:t>
            </a:r>
            <a:r>
              <a:rPr lang="en-US" altLang="zh-CN" dirty="0" smtClean="0"/>
              <a:t>GrabCut</a:t>
            </a:r>
            <a:r>
              <a:rPr lang="zh-CN" altLang="en-US" dirty="0" smtClean="0"/>
              <a:t>的方法，对初始显著性检测结果进行迭代更新和自适应拟合。可以得到高质量的显著性物体分割的结果。</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19</a:t>
            </a:fld>
            <a:endParaRPr lang="zh-CN" altLang="en-US"/>
          </a:p>
        </p:txBody>
      </p:sp>
    </p:spTree>
    <p:extLst>
      <p:ext uri="{BB962C8B-B14F-4D97-AF65-F5344CB8AC3E}">
        <p14:creationId xmlns:p14="http://schemas.microsoft.com/office/powerpoint/2010/main" val="104686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汇报的主要内容包括：基本情况简介、主要研究工作介绍、所取得的阶段性成果、以及工作设想。</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a:t>
            </a:fld>
            <a:endParaRPr lang="zh-CN" altLang="en-US"/>
          </a:p>
        </p:txBody>
      </p:sp>
    </p:spTree>
    <p:extLst>
      <p:ext uri="{BB962C8B-B14F-4D97-AF65-F5344CB8AC3E}">
        <p14:creationId xmlns:p14="http://schemas.microsoft.com/office/powerpoint/2010/main" val="197756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在最大的公开测试集上，我们的结果相对之前最好的方法有非常明显的改进。正确率从</a:t>
            </a:r>
            <a:r>
              <a:rPr lang="en-US" altLang="zh-CN" dirty="0" smtClean="0"/>
              <a:t>75%</a:t>
            </a:r>
            <a:r>
              <a:rPr lang="zh-CN" altLang="en-US" dirty="0" smtClean="0"/>
              <a:t>提升到了</a:t>
            </a:r>
            <a:r>
              <a:rPr lang="en-US" altLang="zh-CN" dirty="0" smtClean="0"/>
              <a:t>90%</a:t>
            </a:r>
            <a:r>
              <a:rPr lang="zh-CN" altLang="en-US" dirty="0" smtClean="0"/>
              <a:t>， 更难得的是召回率也有明显提升。</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20</a:t>
            </a:fld>
            <a:endParaRPr lang="zh-CN" altLang="en-US"/>
          </a:p>
        </p:txBody>
      </p:sp>
    </p:spTree>
    <p:extLst>
      <p:ext uri="{BB962C8B-B14F-4D97-AF65-F5344CB8AC3E}">
        <p14:creationId xmlns:p14="http://schemas.microsoft.com/office/powerpoint/2010/main" val="130551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这个工作是关于随机游走图像分割的理论研究。发表在计算机视觉及模式识别领域的顶级期刊上。</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21</a:t>
            </a:fld>
            <a:endParaRPr lang="zh-CN" altLang="en-US"/>
          </a:p>
        </p:txBody>
      </p:sp>
    </p:spTree>
    <p:extLst>
      <p:ext uri="{BB962C8B-B14F-4D97-AF65-F5344CB8AC3E}">
        <p14:creationId xmlns:p14="http://schemas.microsoft.com/office/powerpoint/2010/main" val="1645755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主要贡献是对广泛使用的经典理论中关于分割结果连通性的错误进行了更正，并给出了若干新的性质及其证明。</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22</a:t>
            </a:fld>
            <a:endParaRPr lang="zh-CN" altLang="en-US"/>
          </a:p>
        </p:txBody>
      </p:sp>
    </p:spTree>
    <p:extLst>
      <p:ext uri="{BB962C8B-B14F-4D97-AF65-F5344CB8AC3E}">
        <p14:creationId xmlns:p14="http://schemas.microsoft.com/office/powerpoint/2010/main" val="4111000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接下来要给大家介绍的是一个对图像中相似单元进行场景物体级别语义编辑的工作。</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23</a:t>
            </a:fld>
            <a:endParaRPr lang="zh-CN" altLang="en-US"/>
          </a:p>
        </p:txBody>
      </p:sp>
    </p:spTree>
    <p:extLst>
      <p:ext uri="{BB962C8B-B14F-4D97-AF65-F5344CB8AC3E}">
        <p14:creationId xmlns:p14="http://schemas.microsoft.com/office/powerpoint/2010/main" val="860423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相似物体在自然和人造场景中广泛存在。利用简单的交互，我们可以快速有效的检测相似物体，图像场景结构，并对图像进行物体级别的编辑。</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24</a:t>
            </a:fld>
            <a:endParaRPr lang="zh-CN" altLang="en-US"/>
          </a:p>
        </p:txBody>
      </p:sp>
    </p:spTree>
    <p:extLst>
      <p:ext uri="{BB962C8B-B14F-4D97-AF65-F5344CB8AC3E}">
        <p14:creationId xmlns:p14="http://schemas.microsoft.com/office/powerpoint/2010/main" val="4247951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该方法仅需用户对一组相似物体中的一个实例，及背景进行粗略的选择。算法自动</a:t>
            </a:r>
            <a:r>
              <a:rPr lang="zh-CN" altLang="en-US" dirty="0" smtClean="0"/>
              <a:t>利用选</a:t>
            </a:r>
            <a:r>
              <a:rPr lang="zh-CN" altLang="en-US" dirty="0" smtClean="0"/>
              <a:t>定模板物体的形状和表观信息检测其它相似物体。并通过这些物体间的对应关系对场景元素进行恢复和遮挡补全。</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25</a:t>
            </a:fld>
            <a:endParaRPr lang="zh-CN" altLang="en-US"/>
          </a:p>
        </p:txBody>
      </p:sp>
    </p:spTree>
    <p:extLst>
      <p:ext uri="{BB962C8B-B14F-4D97-AF65-F5344CB8AC3E}">
        <p14:creationId xmlns:p14="http://schemas.microsoft.com/office/powerpoint/2010/main" val="662669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通过简单分析，我们可以获得物体区域、对应关系、层次关系等信息。</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26</a:t>
            </a:fld>
            <a:endParaRPr lang="zh-CN" altLang="en-US"/>
          </a:p>
        </p:txBody>
      </p:sp>
    </p:spTree>
    <p:extLst>
      <p:ext uri="{BB962C8B-B14F-4D97-AF65-F5344CB8AC3E}">
        <p14:creationId xmlns:p14="http://schemas.microsoft.com/office/powerpoint/2010/main" val="66216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这里是一个图像重排的应用示例。</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27</a:t>
            </a:fld>
            <a:endParaRPr lang="zh-CN" altLang="en-US"/>
          </a:p>
        </p:txBody>
      </p:sp>
    </p:spTree>
    <p:extLst>
      <p:ext uri="{BB962C8B-B14F-4D97-AF65-F5344CB8AC3E}">
        <p14:creationId xmlns:p14="http://schemas.microsoft.com/office/powerpoint/2010/main" val="2977754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这是一个编辑传播的应用示例</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28</a:t>
            </a:fld>
            <a:endParaRPr lang="zh-CN" altLang="en-US"/>
          </a:p>
        </p:txBody>
      </p:sp>
    </p:spTree>
    <p:extLst>
      <p:ext uri="{BB962C8B-B14F-4D97-AF65-F5344CB8AC3E}">
        <p14:creationId xmlns:p14="http://schemas.microsoft.com/office/powerpoint/2010/main" val="1270136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这是一个同步变形的应用示例。</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29</a:t>
            </a:fld>
            <a:endParaRPr lang="zh-CN" altLang="en-US"/>
          </a:p>
        </p:txBody>
      </p:sp>
    </p:spTree>
    <p:extLst>
      <p:ext uri="{BB962C8B-B14F-4D97-AF65-F5344CB8AC3E}">
        <p14:creationId xmlns:p14="http://schemas.microsoft.com/office/powerpoint/2010/main" val="144147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我今年</a:t>
            </a:r>
            <a:r>
              <a:rPr lang="en-US" altLang="zh-CN" dirty="0" smtClean="0"/>
              <a:t>28</a:t>
            </a:r>
            <a:r>
              <a:rPr lang="zh-CN" altLang="en-US" dirty="0" smtClean="0"/>
              <a:t>岁，</a:t>
            </a:r>
            <a:r>
              <a:rPr lang="en-US" altLang="zh-CN" dirty="0" smtClean="0"/>
              <a:t>2012</a:t>
            </a:r>
            <a:r>
              <a:rPr lang="zh-CN" altLang="en-US" dirty="0" smtClean="0"/>
              <a:t>年在清华获得博士学位。之后来英国牛津从事计算机视觉研究。现在在</a:t>
            </a:r>
            <a:r>
              <a:rPr lang="en-US" altLang="zh-CN" dirty="0" smtClean="0"/>
              <a:t>MSRC</a:t>
            </a:r>
            <a:r>
              <a:rPr lang="zh-CN" altLang="en-US" dirty="0" smtClean="0"/>
              <a:t>做访问研究。</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a:t>
            </a:fld>
            <a:endParaRPr lang="zh-CN" altLang="en-US"/>
          </a:p>
        </p:txBody>
      </p:sp>
    </p:spTree>
    <p:extLst>
      <p:ext uri="{BB962C8B-B14F-4D97-AF65-F5344CB8AC3E}">
        <p14:creationId xmlns:p14="http://schemas.microsoft.com/office/powerpoint/2010/main" val="2128027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接下来介绍的是语音驱动的图像理解与编辑</a:t>
            </a:r>
            <a:endParaRPr lang="en-US" altLang="zh-CN" dirty="0" smtClean="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30</a:t>
            </a:fld>
            <a:endParaRPr lang="zh-CN" altLang="en-US"/>
          </a:p>
        </p:txBody>
      </p:sp>
    </p:spTree>
    <p:extLst>
      <p:ext uri="{BB962C8B-B14F-4D97-AF65-F5344CB8AC3E}">
        <p14:creationId xmlns:p14="http://schemas.microsoft.com/office/powerpoint/2010/main" val="3355836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通过自然语言与计算机进行交互一直是人类的梦想。不管是科幻电影，还是图灵测试，对未来计算机系统的基本描述都包含语音交互。</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我们在国际上首次提出了基于语音控制的图像理解与编辑方法。</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该方法的核心是一个可以有效的集成多源信息的</a:t>
            </a:r>
            <a:r>
              <a:rPr lang="en-US" altLang="zh-CN" dirty="0" smtClean="0"/>
              <a:t>Multi-Label Factorial CRF</a:t>
            </a:r>
            <a:r>
              <a:rPr lang="zh-CN" altLang="en-US" dirty="0" smtClean="0"/>
              <a:t>算法。</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31</a:t>
            </a:fld>
            <a:endParaRPr lang="zh-CN" altLang="en-US"/>
          </a:p>
        </p:txBody>
      </p:sp>
    </p:spTree>
    <p:extLst>
      <p:ext uri="{BB962C8B-B14F-4D97-AF65-F5344CB8AC3E}">
        <p14:creationId xmlns:p14="http://schemas.microsoft.com/office/powerpoint/2010/main" val="306157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我们注意到自然语言中的名词、形容词、以及动词分别包含了物体类别，语义属性，和相关操作的重要信息。通过巧妙的对这些信息进行综合分析，我们可以有效的辅助计算机去理解图像的类容，并根据用户指令对图像进行编辑。</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32</a:t>
            </a:fld>
            <a:endParaRPr lang="zh-CN" altLang="en-US"/>
          </a:p>
        </p:txBody>
      </p:sp>
    </p:spTree>
    <p:extLst>
      <p:ext uri="{BB962C8B-B14F-4D97-AF65-F5344CB8AC3E}">
        <p14:creationId xmlns:p14="http://schemas.microsoft.com/office/powerpoint/2010/main" val="157073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我们的</a:t>
            </a:r>
            <a:r>
              <a:rPr lang="en-US" altLang="zh-CN" dirty="0" smtClean="0"/>
              <a:t>multi-label Factorial CRF</a:t>
            </a:r>
            <a:r>
              <a:rPr lang="zh-CN" altLang="en-US" dirty="0" smtClean="0"/>
              <a:t>算法可以有效的对物体分类器，属性分类器，物体属性相关性，属性之间相关性等信息进行综合处理。</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33</a:t>
            </a:fld>
            <a:endParaRPr lang="zh-CN" altLang="en-US"/>
          </a:p>
        </p:txBody>
      </p:sp>
    </p:spTree>
    <p:extLst>
      <p:ext uri="{BB962C8B-B14F-4D97-AF65-F5344CB8AC3E}">
        <p14:creationId xmlns:p14="http://schemas.microsoft.com/office/powerpoint/2010/main" val="2006916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通过该方法，我们可以：在一个统一的算法框架下实现逐像素的物体类别及语义属性的推断。利用基于快速滤波的均值场推断技术进行快速交互</a:t>
            </a:r>
          </a:p>
          <a:p>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34</a:t>
            </a:fld>
            <a:endParaRPr lang="zh-CN" altLang="en-US"/>
          </a:p>
        </p:txBody>
      </p:sp>
    </p:spTree>
    <p:extLst>
      <p:ext uri="{BB962C8B-B14F-4D97-AF65-F5344CB8AC3E}">
        <p14:creationId xmlns:p14="http://schemas.microsoft.com/office/powerpoint/2010/main" val="801725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这里是一个系统演示示例</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35</a:t>
            </a:fld>
            <a:endParaRPr lang="zh-CN" altLang="en-US"/>
          </a:p>
        </p:txBody>
      </p:sp>
    </p:spTree>
    <p:extLst>
      <p:ext uri="{BB962C8B-B14F-4D97-AF65-F5344CB8AC3E}">
        <p14:creationId xmlns:p14="http://schemas.microsoft.com/office/powerpoint/2010/main" val="1286743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今天要介绍的第三种编辑方式是基于长方体结构的图像智能编辑。</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36</a:t>
            </a:fld>
            <a:endParaRPr lang="zh-CN" altLang="en-US"/>
          </a:p>
        </p:txBody>
      </p:sp>
    </p:spTree>
    <p:extLst>
      <p:ext uri="{BB962C8B-B14F-4D97-AF65-F5344CB8AC3E}">
        <p14:creationId xmlns:p14="http://schemas.microsoft.com/office/powerpoint/2010/main" val="2875952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CN" altLang="en-US" dirty="0" smtClean="0"/>
              <a:t>如果我们能够获取图像场景对应的</a:t>
            </a:r>
            <a:r>
              <a:rPr lang="en-US" altLang="zh-CN" dirty="0" smtClean="0"/>
              <a:t>3D</a:t>
            </a:r>
            <a:r>
              <a:rPr lang="zh-CN" altLang="en-US" dirty="0" smtClean="0"/>
              <a:t>信息，就可以实现逼真的图像编辑效果。然而，从单张图像中获取这种几何信</a:t>
            </a:r>
            <a:r>
              <a:rPr lang="zh-CN" altLang="en-US" dirty="0" smtClean="0"/>
              <a:t>息通常比</a:t>
            </a:r>
            <a:r>
              <a:rPr lang="zh-CN" altLang="en-US" dirty="0" smtClean="0"/>
              <a:t>较困难。</a:t>
            </a:r>
            <a:endParaRPr lang="en-US" altLang="zh-CN" dirty="0" smtClean="0"/>
          </a:p>
          <a:p>
            <a:pPr eaLnBrk="1" hangingPunct="1"/>
            <a:r>
              <a:rPr lang="zh-CN" altLang="en-US" dirty="0" smtClean="0"/>
              <a:t>我们提出了一种基于长方体近似的方案，有效的逼近人造场景中的物体几何，从而实现逼真的图像编辑效果。</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37</a:t>
            </a:fld>
            <a:endParaRPr lang="zh-CN" altLang="en-US"/>
          </a:p>
        </p:txBody>
      </p:sp>
    </p:spTree>
    <p:extLst>
      <p:ext uri="{BB962C8B-B14F-4D97-AF65-F5344CB8AC3E}">
        <p14:creationId xmlns:p14="http://schemas.microsoft.com/office/powerpoint/2010/main" val="1518249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通过对左边的图像进行简单的交互，我们可以有效的分析其</a:t>
            </a:r>
            <a:r>
              <a:rPr lang="en-US" altLang="zh-CN" dirty="0" smtClean="0"/>
              <a:t>3D</a:t>
            </a:r>
            <a:r>
              <a:rPr lang="zh-CN" altLang="en-US" dirty="0" smtClean="0"/>
              <a:t>信息，以及各个组成部分之间的关系，并根据这些信息对图像进行直观的编辑。</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38</a:t>
            </a:fld>
            <a:endParaRPr lang="zh-CN" altLang="en-US"/>
          </a:p>
        </p:txBody>
      </p:sp>
    </p:spTree>
    <p:extLst>
      <p:ext uri="{BB962C8B-B14F-4D97-AF65-F5344CB8AC3E}">
        <p14:creationId xmlns:p14="http://schemas.microsoft.com/office/powerpoint/2010/main" val="3842842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这里是一个编辑示例。</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39</a:t>
            </a:fld>
            <a:endParaRPr lang="zh-CN" altLang="en-US"/>
          </a:p>
        </p:txBody>
      </p:sp>
    </p:spTree>
    <p:extLst>
      <p:ext uri="{BB962C8B-B14F-4D97-AF65-F5344CB8AC3E}">
        <p14:creationId xmlns:p14="http://schemas.microsoft.com/office/powerpoint/2010/main" val="289553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图像是表达、记录、以及分享信息的重要媒介。由于内容直观丰富、获取方便，图像在人类的生产生活中扮演者重要角色。</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a:t>
            </a:fld>
            <a:endParaRPr lang="zh-CN" altLang="en-US"/>
          </a:p>
        </p:txBody>
      </p:sp>
    </p:spTree>
    <p:extLst>
      <p:ext uri="{BB962C8B-B14F-4D97-AF65-F5344CB8AC3E}">
        <p14:creationId xmlns:p14="http://schemas.microsoft.com/office/powerpoint/2010/main" val="2258291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除了对于单张图像的分析和交互编辑之外，如何有效的组织和检索海量图像也是一个重要的问题。</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40</a:t>
            </a:fld>
            <a:endParaRPr lang="zh-CN" altLang="en-US"/>
          </a:p>
        </p:txBody>
      </p:sp>
    </p:spTree>
    <p:extLst>
      <p:ext uri="{BB962C8B-B14F-4D97-AF65-F5344CB8AC3E}">
        <p14:creationId xmlns:p14="http://schemas.microsoft.com/office/powerpoint/2010/main" val="3867606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我们提出了一种基于群组显著性的方法来自动的从一组相关但是组成多样的网络图像中提取感兴趣物体区域</a:t>
            </a:r>
            <a:r>
              <a:rPr lang="en-US" altLang="zh-CN" dirty="0" smtClean="0"/>
              <a:t>, </a:t>
            </a:r>
            <a:r>
              <a:rPr lang="zh-CN" altLang="en-US" dirty="0" smtClean="0"/>
              <a:t>其正确率明显高于单张图像的显著性区域检测结果。</a:t>
            </a:r>
          </a:p>
          <a:p>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41</a:t>
            </a:fld>
            <a:endParaRPr lang="zh-CN" altLang="en-US"/>
          </a:p>
        </p:txBody>
      </p:sp>
    </p:spTree>
    <p:extLst>
      <p:ext uri="{BB962C8B-B14F-4D97-AF65-F5344CB8AC3E}">
        <p14:creationId xmlns:p14="http://schemas.microsoft.com/office/powerpoint/2010/main" val="3017622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从网络图像中自动学习得到的物体颜色特征的可视化图。其中每个学到的模型都非常接近我们对这些物体类别的自然理解。例如在第四个长颈鹿类别中，左边的前景颜色主要为棕黄色，和长颈鹿的颜色一致。右边的背景色主要为绿色和蓝色，分别对应远距离拍摄时经常拍到的树木，和近距离拍摄时仰角拍到</a:t>
            </a:r>
            <a:r>
              <a:rPr lang="zh-CN" altLang="en-US" dirty="0" smtClean="0"/>
              <a:t>的天空。</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42</a:t>
            </a:fld>
            <a:endParaRPr lang="zh-CN" altLang="en-US"/>
          </a:p>
        </p:txBody>
      </p:sp>
    </p:spTree>
    <p:extLst>
      <p:ext uri="{BB962C8B-B14F-4D97-AF65-F5344CB8AC3E}">
        <p14:creationId xmlns:p14="http://schemas.microsoft.com/office/powerpoint/2010/main" val="2054465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利用自动学习到的表观模型对输入图像进行分析，本方法可以有效的改进单张图像的视觉显著性物体区域检测与分割结果。</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43</a:t>
            </a:fld>
            <a:endParaRPr lang="zh-CN" altLang="en-US"/>
          </a:p>
        </p:txBody>
      </p:sp>
    </p:spTree>
    <p:extLst>
      <p:ext uri="{BB962C8B-B14F-4D97-AF65-F5344CB8AC3E}">
        <p14:creationId xmlns:p14="http://schemas.microsoft.com/office/powerpoint/2010/main" val="3347175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左图展示了定量评测的统计结果。其中每一种颜色分别代表一</a:t>
            </a:r>
            <a:r>
              <a:rPr lang="zh-CN" altLang="en-US" dirty="0" smtClean="0"/>
              <a:t>个物体类别，虚线表示单张图像分析，实线表示利用群组信息进行分析。</a:t>
            </a:r>
            <a:endParaRPr lang="en-US" altLang="zh-CN" dirty="0" smtClean="0"/>
          </a:p>
          <a:p>
            <a:endParaRPr lang="en-US" dirty="0" smtClean="0"/>
          </a:p>
          <a:p>
            <a:r>
              <a:rPr lang="zh-CN" altLang="en-US" dirty="0" smtClean="0"/>
              <a:t>右图是分割结果的评测。我们的</a:t>
            </a:r>
            <a:r>
              <a:rPr lang="en-US" altLang="zh-CN" dirty="0" smtClean="0"/>
              <a:t>GS</a:t>
            </a:r>
            <a:r>
              <a:rPr lang="zh-CN" altLang="en-US" dirty="0" smtClean="0"/>
              <a:t>方法的正确率明显优于其它对比方法。</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44</a:t>
            </a:fld>
            <a:endParaRPr lang="zh-CN" altLang="en-US"/>
          </a:p>
        </p:txBody>
      </p:sp>
    </p:spTree>
    <p:extLst>
      <p:ext uri="{BB962C8B-B14F-4D97-AF65-F5344CB8AC3E}">
        <p14:creationId xmlns:p14="http://schemas.microsoft.com/office/powerpoint/2010/main" val="1534817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鲁棒的显著性物体分割可以被用于图像检索。这里展示的每组图像包含三行，第一行是原始网络搜素结果，第二行是利用我们的方法得到的检索结果，第三行是对比方法进行基于草图的图像检索结果。我们的方法不但在检索正确率上有优势，而且提供了额外的物体区域信息。也就是说，不但知道图像中是否含有目标物体，还知道物体在哪里，占据了那些像素。</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45</a:t>
            </a:fld>
            <a:endParaRPr lang="zh-CN" altLang="en-US"/>
          </a:p>
        </p:txBody>
      </p:sp>
    </p:spTree>
    <p:extLst>
      <p:ext uri="{BB962C8B-B14F-4D97-AF65-F5344CB8AC3E}">
        <p14:creationId xmlns:p14="http://schemas.microsoft.com/office/powerpoint/2010/main" val="2823134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接下来介绍基于网络图片的图像合成。一图胜千言，但是利用传统方法合成一张高质量的图像并不容易。我们提供了一种基于草图交互的图像合成方法，可以将左图所示的草图输入转化为右图所示的图像。</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46</a:t>
            </a:fld>
            <a:endParaRPr lang="zh-CN" altLang="en-US"/>
          </a:p>
        </p:txBody>
      </p:sp>
    </p:spTree>
    <p:extLst>
      <p:ext uri="{BB962C8B-B14F-4D97-AF65-F5344CB8AC3E}">
        <p14:creationId xmlns:p14="http://schemas.microsoft.com/office/powerpoint/2010/main" val="3793048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算法输入为用户给定的关键词和草图。利用每个关键词可以得到上千张网络图像。我们从这些图像中自动地分割显著性物体区域，并基分割形状和用户草图的形状相似性进行检索。最后对检索结果进行组合优化和合成。</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47</a:t>
            </a:fld>
            <a:endParaRPr lang="zh-CN" altLang="en-US"/>
          </a:p>
        </p:txBody>
      </p:sp>
    </p:spTree>
    <p:extLst>
      <p:ext uri="{BB962C8B-B14F-4D97-AF65-F5344CB8AC3E}">
        <p14:creationId xmlns:p14="http://schemas.microsoft.com/office/powerpoint/2010/main" val="439287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这里是更多的合成结果示例</a:t>
            </a:r>
            <a:endParaRPr lang="en-US" altLang="zh-CN" dirty="0" smtClean="0"/>
          </a:p>
          <a:p>
            <a:endParaRPr lang="en-US" dirty="0" smtClean="0"/>
          </a:p>
          <a:p>
            <a:r>
              <a:rPr lang="en-US"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48</a:t>
            </a:fld>
            <a:endParaRPr lang="zh-CN" altLang="en-US"/>
          </a:p>
        </p:txBody>
      </p:sp>
    </p:spTree>
    <p:extLst>
      <p:ext uri="{BB962C8B-B14F-4D97-AF65-F5344CB8AC3E}">
        <p14:creationId xmlns:p14="http://schemas.microsoft.com/office/powerpoint/2010/main" val="272480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这是一个进一步考虑合成结果连续性的图像序列合成方法结果示例。</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49</a:t>
            </a:fld>
            <a:endParaRPr lang="zh-CN" altLang="en-US"/>
          </a:p>
        </p:txBody>
      </p:sp>
    </p:spTree>
    <p:extLst>
      <p:ext uri="{BB962C8B-B14F-4D97-AF65-F5344CB8AC3E}">
        <p14:creationId xmlns:p14="http://schemas.microsoft.com/office/powerpoint/2010/main" val="301301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图像以像素为基本单元在计算机中存储和表达</a:t>
            </a:r>
            <a:r>
              <a:rPr lang="en-US" altLang="zh-CN" dirty="0" smtClean="0"/>
              <a:t>.</a:t>
            </a:r>
            <a:r>
              <a:rPr lang="en-US" altLang="zh-CN" baseline="0" dirty="0" smtClean="0"/>
              <a:t> </a:t>
            </a:r>
          </a:p>
          <a:p>
            <a:endParaRPr lang="en-US" altLang="zh-CN" baseline="0" dirty="0" smtClean="0"/>
          </a:p>
          <a:p>
            <a:r>
              <a:rPr lang="en-US" altLang="zh-CN" baseline="0" dirty="0" smtClean="0">
                <a:sym typeface="Wingdings" panose="05000000000000000000" pitchFamily="2" charset="2"/>
              </a:rPr>
              <a:t></a:t>
            </a:r>
            <a:r>
              <a:rPr lang="zh-CN" altLang="en-US" dirty="0" smtClean="0"/>
              <a:t>而人类对图像的认知却是从物体、场景、空间关系等角度进行的。这种表达方式之间的鸿沟限制了对图像的有效组织和利用。</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a:t>
            </a:fld>
            <a:endParaRPr lang="zh-CN" altLang="en-US"/>
          </a:p>
        </p:txBody>
      </p:sp>
    </p:spTree>
    <p:extLst>
      <p:ext uri="{BB962C8B-B14F-4D97-AF65-F5344CB8AC3E}">
        <p14:creationId xmlns:p14="http://schemas.microsoft.com/office/powerpoint/2010/main" val="2258291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接下来给各位老师汇报一下阶段性成果</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50</a:t>
            </a:fld>
            <a:endParaRPr lang="zh-CN" altLang="en-US"/>
          </a:p>
        </p:txBody>
      </p:sp>
    </p:spTree>
    <p:extLst>
      <p:ext uri="{BB962C8B-B14F-4D97-AF65-F5344CB8AC3E}">
        <p14:creationId xmlns:p14="http://schemas.microsoft.com/office/powerpoint/2010/main" val="2508647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首先是在计算机图形学、计算机视觉、以及模式识别等领域的顶级会议或者期刊上发表的一些最具代表性的文章。包括</a:t>
            </a:r>
            <a:r>
              <a:rPr lang="en-US" altLang="zh-CN" dirty="0" smtClean="0"/>
              <a:t>IEEE TPAMI</a:t>
            </a:r>
            <a:r>
              <a:rPr lang="zh-CN" altLang="en-US" dirty="0" smtClean="0"/>
              <a:t>，</a:t>
            </a:r>
            <a:r>
              <a:rPr lang="en-US" altLang="zh-CN" dirty="0" smtClean="0"/>
              <a:t>ACM TOG</a:t>
            </a:r>
            <a:r>
              <a:rPr lang="zh-CN" altLang="en-US" dirty="0" smtClean="0"/>
              <a:t>， </a:t>
            </a:r>
            <a:r>
              <a:rPr lang="en-US" altLang="zh-CN" dirty="0" smtClean="0"/>
              <a:t>ACM SIGGRAPH,</a:t>
            </a:r>
            <a:r>
              <a:rPr lang="zh-CN" altLang="en-US" dirty="0" smtClean="0"/>
              <a:t> </a:t>
            </a:r>
            <a:r>
              <a:rPr lang="en-US" altLang="zh-CN" dirty="0" smtClean="0"/>
              <a:t>IEEE CVPR</a:t>
            </a:r>
            <a:r>
              <a:rPr lang="zh-CN" altLang="en-US" dirty="0" smtClean="0"/>
              <a:t>， </a:t>
            </a:r>
            <a:r>
              <a:rPr lang="en-US" altLang="zh-CN" dirty="0" smtClean="0"/>
              <a:t>IEEE ICCV</a:t>
            </a:r>
            <a:r>
              <a:rPr lang="zh-CN" altLang="en-US" dirty="0" smtClean="0"/>
              <a:t>等。</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51</a:t>
            </a:fld>
            <a:endParaRPr lang="zh-CN" altLang="en-US"/>
          </a:p>
        </p:txBody>
      </p:sp>
    </p:spTree>
    <p:extLst>
      <p:ext uri="{BB962C8B-B14F-4D97-AF65-F5344CB8AC3E}">
        <p14:creationId xmlns:p14="http://schemas.microsoft.com/office/powerpoint/2010/main" val="996889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这里是一些</a:t>
            </a:r>
            <a:r>
              <a:rPr lang="en-US" altLang="zh-CN" dirty="0" smtClean="0"/>
              <a:t>IEEE Transection</a:t>
            </a:r>
            <a:r>
              <a:rPr lang="en-US" altLang="zh-CN" baseline="0" dirty="0" smtClean="0"/>
              <a:t> </a:t>
            </a:r>
            <a:r>
              <a:rPr lang="zh-CN" altLang="en-US" baseline="0" dirty="0" smtClean="0"/>
              <a:t>和其它</a:t>
            </a:r>
            <a:r>
              <a:rPr lang="en-US" altLang="zh-CN" baseline="0" dirty="0" smtClean="0"/>
              <a:t>SCI</a:t>
            </a:r>
            <a:r>
              <a:rPr lang="zh-CN" altLang="en-US" baseline="0" dirty="0" smtClean="0"/>
              <a:t>论文</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52</a:t>
            </a:fld>
            <a:endParaRPr lang="zh-CN" altLang="en-US"/>
          </a:p>
        </p:txBody>
      </p:sp>
    </p:spTree>
    <p:extLst>
      <p:ext uri="{BB962C8B-B14F-4D97-AF65-F5344CB8AC3E}">
        <p14:creationId xmlns:p14="http://schemas.microsoft.com/office/powerpoint/2010/main" val="2951654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我作为主要研究人员，参与过</a:t>
            </a:r>
            <a:r>
              <a:rPr lang="en-US" altLang="zh-CN" dirty="0" smtClean="0"/>
              <a:t>EPSRC</a:t>
            </a:r>
            <a:r>
              <a:rPr lang="zh-CN" altLang="en-US" dirty="0" smtClean="0"/>
              <a:t>，国家重大专项，</a:t>
            </a:r>
            <a:r>
              <a:rPr lang="en-US" altLang="zh-CN" dirty="0" smtClean="0"/>
              <a:t>973</a:t>
            </a:r>
            <a:r>
              <a:rPr lang="zh-CN" altLang="en-US" dirty="0" smtClean="0"/>
              <a:t>计划、自然科学基金等项目。</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53</a:t>
            </a:fld>
            <a:endParaRPr lang="zh-CN" altLang="en-US"/>
          </a:p>
        </p:txBody>
      </p:sp>
    </p:spTree>
    <p:extLst>
      <p:ext uri="{BB962C8B-B14F-4D97-AF65-F5344CB8AC3E}">
        <p14:creationId xmlns:p14="http://schemas.microsoft.com/office/powerpoint/2010/main" val="1962982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已获授权的发明专利有</a:t>
            </a:r>
            <a:r>
              <a:rPr lang="en-US" altLang="zh-CN" dirty="0" smtClean="0"/>
              <a:t>11</a:t>
            </a:r>
            <a:r>
              <a:rPr lang="zh-CN" altLang="en-US" dirty="0" smtClean="0"/>
              <a:t>项，其中多项专利被商业化应用。</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54</a:t>
            </a:fld>
            <a:endParaRPr lang="zh-CN" altLang="en-US"/>
          </a:p>
        </p:txBody>
      </p:sp>
    </p:spTree>
    <p:extLst>
      <p:ext uri="{BB962C8B-B14F-4D97-AF65-F5344CB8AC3E}">
        <p14:creationId xmlns:p14="http://schemas.microsoft.com/office/powerpoint/2010/main" val="23835307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以上学术成果具有广泛的应用。左图是</a:t>
            </a:r>
            <a:r>
              <a:rPr lang="en-US" altLang="zh-CN" dirty="0" smtClean="0"/>
              <a:t>Google Scholar</a:t>
            </a:r>
            <a:r>
              <a:rPr lang="zh-CN" altLang="en-US" dirty="0" smtClean="0"/>
              <a:t>他引的情况，其中每年的他引数量都为上一年的</a:t>
            </a:r>
            <a:r>
              <a:rPr lang="en-US" altLang="zh-CN" dirty="0" smtClean="0"/>
              <a:t>2</a:t>
            </a:r>
            <a:r>
              <a:rPr lang="zh-CN" altLang="en-US" dirty="0" smtClean="0"/>
              <a:t>倍以上，今年引用数已经超过</a:t>
            </a:r>
            <a:r>
              <a:rPr lang="en-US" altLang="zh-CN" dirty="0" smtClean="0"/>
              <a:t>300</a:t>
            </a:r>
            <a:r>
              <a:rPr lang="zh-CN" altLang="en-US" dirty="0" smtClean="0"/>
              <a:t>次。右图是</a:t>
            </a:r>
            <a:r>
              <a:rPr lang="en-US" altLang="zh-CN" dirty="0" smtClean="0"/>
              <a:t>SCI</a:t>
            </a:r>
            <a:r>
              <a:rPr lang="zh-CN" altLang="en-US" dirty="0" smtClean="0"/>
              <a:t>他引，目前能查到的他引数是</a:t>
            </a:r>
            <a:r>
              <a:rPr lang="en-US" altLang="zh-CN" dirty="0" smtClean="0"/>
              <a:t>230</a:t>
            </a:r>
            <a:r>
              <a:rPr lang="zh-CN" altLang="en-US" dirty="0" smtClean="0"/>
              <a:t>余次。</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55</a:t>
            </a:fld>
            <a:endParaRPr lang="zh-CN" altLang="en-US"/>
          </a:p>
        </p:txBody>
      </p:sp>
    </p:spTree>
    <p:extLst>
      <p:ext uri="{BB962C8B-B14F-4D97-AF65-F5344CB8AC3E}">
        <p14:creationId xmlns:p14="http://schemas.microsoft.com/office/powerpoint/2010/main" val="2580755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项目主页在过的</a:t>
            </a:r>
            <a:r>
              <a:rPr lang="en-US" altLang="zh-CN" dirty="0" smtClean="0"/>
              <a:t>3</a:t>
            </a:r>
            <a:r>
              <a:rPr lang="zh-CN" altLang="en-US" dirty="0" smtClean="0"/>
              <a:t>年多时间有接近</a:t>
            </a:r>
            <a:r>
              <a:rPr lang="en-US" altLang="zh-CN" dirty="0" smtClean="0"/>
              <a:t>20</a:t>
            </a:r>
            <a:r>
              <a:rPr lang="zh-CN" altLang="en-US" dirty="0" smtClean="0"/>
              <a:t>万个独立</a:t>
            </a:r>
            <a:r>
              <a:rPr lang="en-US" altLang="zh-CN" dirty="0" smtClean="0"/>
              <a:t>IP</a:t>
            </a:r>
            <a:r>
              <a:rPr lang="zh-CN" altLang="en-US" dirty="0" smtClean="0"/>
              <a:t>访问量。</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56</a:t>
            </a:fld>
            <a:endParaRPr lang="zh-CN" altLang="en-US"/>
          </a:p>
        </p:txBody>
      </p:sp>
    </p:spTree>
    <p:extLst>
      <p:ext uri="{BB962C8B-B14F-4D97-AF65-F5344CB8AC3E}">
        <p14:creationId xmlns:p14="http://schemas.microsoft.com/office/powerpoint/2010/main" val="10895183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研究成果被多个著名国际媒体广泛报道，并应邀参加十一五重大科技成果展</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57</a:t>
            </a:fld>
            <a:endParaRPr lang="zh-CN" altLang="en-US"/>
          </a:p>
        </p:txBody>
      </p:sp>
    </p:spTree>
    <p:extLst>
      <p:ext uri="{BB962C8B-B14F-4D97-AF65-F5344CB8AC3E}">
        <p14:creationId xmlns:p14="http://schemas.microsoft.com/office/powerpoint/2010/main" val="1675778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这里是近年来获得的主要学术获奖。</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58</a:t>
            </a:fld>
            <a:endParaRPr lang="zh-CN" altLang="en-US"/>
          </a:p>
        </p:txBody>
      </p:sp>
    </p:spTree>
    <p:extLst>
      <p:ext uri="{BB962C8B-B14F-4D97-AF65-F5344CB8AC3E}">
        <p14:creationId xmlns:p14="http://schemas.microsoft.com/office/powerpoint/2010/main" val="1744988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下面介绍一下关于未来工作的一些设想</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59</a:t>
            </a:fld>
            <a:endParaRPr lang="zh-CN" altLang="en-US"/>
          </a:p>
        </p:txBody>
      </p:sp>
    </p:spTree>
    <p:extLst>
      <p:ext uri="{BB962C8B-B14F-4D97-AF65-F5344CB8AC3E}">
        <p14:creationId xmlns:p14="http://schemas.microsoft.com/office/powerpoint/2010/main" val="4044851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我的主要研究目标包括：</a:t>
            </a:r>
            <a:r>
              <a:rPr lang="en-US" altLang="zh-CN" dirty="0" smtClean="0"/>
              <a:t> </a:t>
            </a:r>
            <a:r>
              <a:rPr lang="zh-CN" altLang="en-US" dirty="0" smtClean="0"/>
              <a:t>快速、智能的图像处理技术</a:t>
            </a:r>
            <a:r>
              <a:rPr lang="en-US" altLang="zh-CN" dirty="0" smtClean="0"/>
              <a:t>, </a:t>
            </a:r>
            <a:r>
              <a:rPr lang="zh-CN" altLang="en-US" dirty="0" smtClean="0"/>
              <a:t>自然、方便的图像检索方法</a:t>
            </a:r>
            <a:r>
              <a:rPr lang="en-US" altLang="zh-CN" dirty="0" smtClean="0"/>
              <a:t>, </a:t>
            </a:r>
            <a:r>
              <a:rPr lang="zh-CN" altLang="en-US" dirty="0" smtClean="0"/>
              <a:t>以及直观、高效的图像编辑体验</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a:t>
            </a:fld>
            <a:endParaRPr lang="zh-CN" altLang="en-US"/>
          </a:p>
        </p:txBody>
      </p:sp>
    </p:spTree>
    <p:extLst>
      <p:ext uri="{BB962C8B-B14F-4D97-AF65-F5344CB8AC3E}">
        <p14:creationId xmlns:p14="http://schemas.microsoft.com/office/powerpoint/2010/main" val="2258291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首先我感到非常庆幸的是自己处在一个非常好的机遇期。各种新设备的快速兴起，计算能力和数据量的爆炸式增长，以及相关支撑和应用技术的快速发展，为我所从事的研究提供了前所未有的机遇。</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60</a:t>
            </a:fld>
            <a:endParaRPr lang="zh-CN" altLang="en-US"/>
          </a:p>
        </p:txBody>
      </p:sp>
    </p:spTree>
    <p:extLst>
      <p:ext uri="{BB962C8B-B14F-4D97-AF65-F5344CB8AC3E}">
        <p14:creationId xmlns:p14="http://schemas.microsoft.com/office/powerpoint/2010/main" val="2819015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当然，机遇的背后也是大量的新问题尚不知如何解决。如何处理好这些问题是一个巨大的挑战。</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61</a:t>
            </a:fld>
            <a:endParaRPr lang="zh-CN" altLang="en-US"/>
          </a:p>
        </p:txBody>
      </p:sp>
    </p:spTree>
    <p:extLst>
      <p:ext uri="{BB962C8B-B14F-4D97-AF65-F5344CB8AC3E}">
        <p14:creationId xmlns:p14="http://schemas.microsoft.com/office/powerpoint/2010/main" val="2912040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我对未来的工作充满信心。主要机遇以下分析。</a:t>
            </a:r>
            <a:endParaRPr lang="en-US" altLang="zh-CN" dirty="0" smtClean="0"/>
          </a:p>
          <a:p>
            <a:r>
              <a:rPr lang="zh-CN" altLang="en-US" dirty="0" smtClean="0"/>
              <a:t>首先，在相关领域，南开大学有着优良的学术传承和学术平台。我自己在计算机图形学和计算机视觉领域也有较好的工作积累。这些传承和积累构成了今后科研道路上坚实的基础。</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62</a:t>
            </a:fld>
            <a:endParaRPr lang="zh-CN" altLang="en-US"/>
          </a:p>
        </p:txBody>
      </p:sp>
    </p:spTree>
    <p:extLst>
      <p:ext uri="{BB962C8B-B14F-4D97-AF65-F5344CB8AC3E}">
        <p14:creationId xmlns:p14="http://schemas.microsoft.com/office/powerpoint/2010/main" val="758496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另外，在过去的几年中，我与众多学术界及工业界一流的研究组之间的合作及共事经验为今后的研究提供了广泛的合作基础。</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63</a:t>
            </a:fld>
            <a:endParaRPr lang="zh-CN" altLang="en-US"/>
          </a:p>
        </p:txBody>
      </p:sp>
    </p:spTree>
    <p:extLst>
      <p:ext uri="{BB962C8B-B14F-4D97-AF65-F5344CB8AC3E}">
        <p14:creationId xmlns:p14="http://schemas.microsoft.com/office/powerpoint/2010/main" val="40607142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谢谢大家！</a:t>
            </a:r>
          </a:p>
          <a:p>
            <a:r>
              <a:rPr lang="zh-CN" altLang="en-US" dirty="0" smtClean="0"/>
              <a:t>欢迎批评指正。</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64</a:t>
            </a:fld>
            <a:endParaRPr lang="zh-CN" altLang="en-US"/>
          </a:p>
        </p:txBody>
      </p:sp>
    </p:spTree>
    <p:extLst>
      <p:ext uri="{BB962C8B-B14F-4D97-AF65-F5344CB8AC3E}">
        <p14:creationId xmlns:p14="http://schemas.microsoft.com/office/powerpoint/2010/main" val="388872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dirty="0" smtClean="0"/>
              <a:t>下面通过一些代表性工作进行简要的介绍。</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7</a:t>
            </a:fld>
            <a:endParaRPr lang="zh-CN" altLang="en-US"/>
          </a:p>
        </p:txBody>
      </p:sp>
    </p:spTree>
    <p:extLst>
      <p:ext uri="{BB962C8B-B14F-4D97-AF65-F5344CB8AC3E}">
        <p14:creationId xmlns:p14="http://schemas.microsoft.com/office/powerpoint/2010/main" val="360427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这些工作可以分为语义理解，和交互编辑两大部分。</a:t>
            </a:r>
            <a:endParaRPr lang="en-US" dirty="0"/>
          </a:p>
        </p:txBody>
      </p:sp>
      <p:sp>
        <p:nvSpPr>
          <p:cNvPr id="4" name="Slide Number Placeholder 3"/>
          <p:cNvSpPr>
            <a:spLocks noGrp="1"/>
          </p:cNvSpPr>
          <p:nvPr>
            <p:ph type="sldNum" sz="quarter" idx="10"/>
          </p:nvPr>
        </p:nvSpPr>
        <p:spPr/>
        <p:txBody>
          <a:bodyPr/>
          <a:lstStyle/>
          <a:p>
            <a:fld id="{1E73AC7A-F21B-4A12-99AB-A985CB80ECF7}" type="slidenum">
              <a:rPr lang="zh-CN" altLang="en-US" smtClean="0"/>
              <a:pPr/>
              <a:t>8</a:t>
            </a:fld>
            <a:endParaRPr lang="zh-CN" altLang="en-US"/>
          </a:p>
        </p:txBody>
      </p:sp>
    </p:spTree>
    <p:extLst>
      <p:ext uri="{BB962C8B-B14F-4D97-AF65-F5344CB8AC3E}">
        <p14:creationId xmlns:p14="http://schemas.microsoft.com/office/powerpoint/2010/main" val="403729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认知心理学和神经生物学研究表明，人类视觉系统可以快速的判断视觉信号中的重要区域并对其进行重点分析。利用计算机进行类似计算的工作被称为显著性检测。</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9</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785918" y="4345792"/>
            <a:ext cx="6400800" cy="710399"/>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C1D93024-CE6F-4423-B937-B3E4F57635D6}" type="slidenum">
              <a:rPr lang="zh-CN" altLang="en-US" smtClean="0"/>
              <a:pPr/>
              <a:t>‹#›</a:t>
            </a:fld>
            <a:endParaRPr lang="zh-CN" altLang="en-US"/>
          </a:p>
        </p:txBody>
      </p:sp>
      <p:sp>
        <p:nvSpPr>
          <p:cNvPr id="15" name="圆角矩形 14"/>
          <p:cNvSpPr/>
          <p:nvPr userDrawn="1"/>
        </p:nvSpPr>
        <p:spPr>
          <a:xfrm>
            <a:off x="1318342" y="1010593"/>
            <a:ext cx="7358114" cy="1426860"/>
          </a:xfrm>
          <a:prstGeom prst="roundRect">
            <a:avLst/>
          </a:prstGeom>
          <a:solidFill>
            <a:srgbClr val="406593"/>
          </a:solidFill>
          <a:ln>
            <a:noFill/>
          </a:ln>
          <a:effectLst>
            <a:outerShdw blurRad="127000" dist="1270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p:cNvSpPr>
            <a:spLocks noGrp="1"/>
          </p:cNvSpPr>
          <p:nvPr userDrawn="1">
            <p:ph type="ctrTitle"/>
          </p:nvPr>
        </p:nvSpPr>
        <p:spPr>
          <a:xfrm>
            <a:off x="1331640" y="1036969"/>
            <a:ext cx="7343772" cy="1400483"/>
          </a:xfrm>
        </p:spPr>
        <p:txBody>
          <a:bodyPr>
            <a:normAutofit/>
          </a:bodyPr>
          <a:lstStyle>
            <a:lvl1pPr algn="ctr">
              <a:defRPr sz="6000">
                <a:solidFill>
                  <a:schemeClr val="bg1"/>
                </a:solidFill>
                <a:latin typeface="隶书" pitchFamily="49" charset="-122"/>
                <a:ea typeface="隶书" pitchFamily="49" charset="-122"/>
              </a:defRPr>
            </a:lvl1pPr>
          </a:lstStyle>
          <a:p>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87624" y="-20"/>
            <a:ext cx="7956376" cy="604559"/>
          </a:xfrm>
        </p:spPr>
        <p:txBody>
          <a:bodyPr/>
          <a:lstStyle>
            <a:lvl1pPr>
              <a:defRPr b="1" baseline="0">
                <a:solidFill>
                  <a:schemeClr val="bg1"/>
                </a:solidFill>
                <a:effectLst>
                  <a:outerShdw blurRad="38100" dist="38100" dir="2700000" algn="tl">
                    <a:srgbClr val="000000">
                      <a:alpha val="43137"/>
                    </a:srgbClr>
                  </a:outerShdw>
                </a:effectLst>
                <a:latin typeface="Calibri"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43608" y="878326"/>
            <a:ext cx="7992888" cy="4643470"/>
          </a:xfrm>
        </p:spPr>
        <p:txBody>
          <a:bodyPr anchor="t" anchorCtr="0">
            <a:normAutofit/>
          </a:bodyPr>
          <a:lstStyle>
            <a:lvl1pPr>
              <a:lnSpc>
                <a:spcPct val="100000"/>
              </a:lnSpc>
              <a:spcBef>
                <a:spcPts val="300"/>
              </a:spcBef>
              <a:spcAft>
                <a:spcPts val="300"/>
              </a:spcAft>
              <a:buFont typeface="Wingdings" pitchFamily="2" charset="2"/>
              <a:buChar char="l"/>
              <a:defRPr sz="3200" b="1" baseline="0">
                <a:solidFill>
                  <a:srgbClr val="406593"/>
                </a:solidFill>
                <a:effectLst/>
                <a:latin typeface="Calibri" pitchFamily="34" charset="0"/>
                <a:ea typeface="华文楷体" pitchFamily="2" charset="-122"/>
              </a:defRPr>
            </a:lvl1pPr>
            <a:lvl2pPr>
              <a:lnSpc>
                <a:spcPct val="100000"/>
              </a:lnSpc>
              <a:spcBef>
                <a:spcPts val="300"/>
              </a:spcBef>
              <a:spcAft>
                <a:spcPts val="300"/>
              </a:spcAft>
              <a:buFont typeface="Wingdings" pitchFamily="2" charset="2"/>
              <a:buChar char="n"/>
              <a:defRPr sz="2800" b="1" baseline="0">
                <a:latin typeface="华文楷体" pitchFamily="2" charset="-122"/>
                <a:ea typeface="华文楷体" pitchFamily="2" charset="-122"/>
              </a:defRPr>
            </a:lvl2pPr>
            <a:lvl3pPr>
              <a:lnSpc>
                <a:spcPct val="100000"/>
              </a:lnSpc>
              <a:spcBef>
                <a:spcPts val="300"/>
              </a:spcBef>
              <a:spcAft>
                <a:spcPts val="300"/>
              </a:spcAft>
              <a:buFont typeface="Wingdings" pitchFamily="2" charset="2"/>
              <a:buChar char="u"/>
              <a:defRPr sz="2400" b="1" baseline="0">
                <a:solidFill>
                  <a:srgbClr val="233F55"/>
                </a:solidFill>
                <a:latin typeface="华文新魏" pitchFamily="2" charset="-122"/>
                <a:ea typeface="华文新魏" pitchFamily="2" charset="-122"/>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endParaRPr lang="zh-CN" altLang="en-US" dirty="0"/>
          </a:p>
        </p:txBody>
      </p:sp>
      <p:sp>
        <p:nvSpPr>
          <p:cNvPr id="4" name="日期占位符 3"/>
          <p:cNvSpPr>
            <a:spLocks noGrp="1"/>
          </p:cNvSpPr>
          <p:nvPr>
            <p:ph type="dt" sz="half" idx="10"/>
          </p:nvPr>
        </p:nvSpPr>
        <p:spPr>
          <a:xfrm>
            <a:off x="1285852" y="5476893"/>
            <a:ext cx="1714512" cy="238127"/>
          </a:xfrm>
        </p:spPr>
        <p:txBody>
          <a:bodyPr/>
          <a:lstStyle>
            <a:lvl1pPr algn="ctr">
              <a:defRPr/>
            </a:lvl1pPr>
          </a:lstStyle>
          <a:p>
            <a:endParaRPr lang="zh-CN" altLang="en-US" dirty="0"/>
          </a:p>
        </p:txBody>
      </p:sp>
      <p:sp>
        <p:nvSpPr>
          <p:cNvPr id="5" name="页脚占位符 4"/>
          <p:cNvSpPr>
            <a:spLocks noGrp="1"/>
          </p:cNvSpPr>
          <p:nvPr>
            <p:ph type="ftr" sz="quarter" idx="11"/>
          </p:nvPr>
        </p:nvSpPr>
        <p:spPr>
          <a:xfrm>
            <a:off x="3124200" y="5476893"/>
            <a:ext cx="2895600" cy="238127"/>
          </a:xfrm>
        </p:spPr>
        <p:txBody>
          <a:bodyPr/>
          <a:lstStyle/>
          <a:p>
            <a:endParaRPr lang="zh-CN" altLang="en-US" dirty="0"/>
          </a:p>
        </p:txBody>
      </p:sp>
      <p:sp>
        <p:nvSpPr>
          <p:cNvPr id="6" name="灯片编号占位符 5"/>
          <p:cNvSpPr>
            <a:spLocks noGrp="1"/>
          </p:cNvSpPr>
          <p:nvPr>
            <p:ph type="sldNum" sz="quarter" idx="12"/>
          </p:nvPr>
        </p:nvSpPr>
        <p:spPr>
          <a:xfrm>
            <a:off x="7715272" y="5476893"/>
            <a:ext cx="971528" cy="238127"/>
          </a:xfrm>
        </p:spPr>
        <p:txBody>
          <a:bodyPr/>
          <a:lstStyle>
            <a:lvl1pPr algn="ctr">
              <a:defRPr/>
            </a:lvl1pPr>
          </a:lstStyle>
          <a:p>
            <a:fld id="{C1D93024-CE6F-4423-B937-B3E4F57635D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48.xml"/><Relationship Id="rId13" Type="http://schemas.openxmlformats.org/officeDocument/2006/relationships/slide" Target="../slides/slide46.xml"/><Relationship Id="rId18" Type="http://schemas.openxmlformats.org/officeDocument/2006/relationships/slide" Target="../slides/slide64.xml"/><Relationship Id="rId3" Type="http://schemas.openxmlformats.org/officeDocument/2006/relationships/theme" Target="../theme/theme1.xml"/><Relationship Id="rId21" Type="http://schemas.openxmlformats.org/officeDocument/2006/relationships/slide" Target="../slides/slide7.xml"/><Relationship Id="rId7" Type="http://schemas.openxmlformats.org/officeDocument/2006/relationships/slide" Target="../slides/slide9.xml"/><Relationship Id="rId12" Type="http://schemas.openxmlformats.org/officeDocument/2006/relationships/slide" Target="../slides/slide54.xml"/><Relationship Id="rId17" Type="http://schemas.openxmlformats.org/officeDocument/2006/relationships/slide" Target="../slides/slide4.xml"/><Relationship Id="rId25" Type="http://schemas.openxmlformats.org/officeDocument/2006/relationships/slide" Target="../slides/slide60.xml"/><Relationship Id="rId2" Type="http://schemas.openxmlformats.org/officeDocument/2006/relationships/slideLayout" Target="../slideLayouts/slideLayout2.xml"/><Relationship Id="rId16" Type="http://schemas.openxmlformats.org/officeDocument/2006/relationships/slide" Target="../slides/slide2.xml"/><Relationship Id="rId20" Type="http://schemas.openxmlformats.org/officeDocument/2006/relationships/slide" Target="../slides/slide51.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slide" Target="../slides/slide53.xml"/><Relationship Id="rId24" Type="http://schemas.openxmlformats.org/officeDocument/2006/relationships/slide" Target="../slides/slide62.xml"/><Relationship Id="rId5" Type="http://schemas.openxmlformats.org/officeDocument/2006/relationships/hyperlink" Target="http://cg.cs.tsinghua.edu.cn/" TargetMode="External"/><Relationship Id="rId15" Type="http://schemas.openxmlformats.org/officeDocument/2006/relationships/slide" Target="../slides/slide3.xml"/><Relationship Id="rId23" Type="http://schemas.openxmlformats.org/officeDocument/2006/relationships/slide" Target="../slides/slide40.xml"/><Relationship Id="rId10" Type="http://schemas.openxmlformats.org/officeDocument/2006/relationships/slide" Target="../slides/slide23.xml"/><Relationship Id="rId19" Type="http://schemas.openxmlformats.org/officeDocument/2006/relationships/slide" Target="../slides/slide1.xml"/><Relationship Id="rId4" Type="http://schemas.openxmlformats.org/officeDocument/2006/relationships/image" Target="../media/image1.png"/><Relationship Id="rId9" Type="http://schemas.openxmlformats.org/officeDocument/2006/relationships/slide" Target="../slides/slide18.xml"/><Relationship Id="rId14" Type="http://schemas.openxmlformats.org/officeDocument/2006/relationships/slide" Target="../slides/slide50.xml"/><Relationship Id="rId22" Type="http://schemas.openxmlformats.org/officeDocument/2006/relationships/slide" Target="../slides/slide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图片 18" descr="test.png"/>
          <p:cNvPicPr>
            <a:picLocks noChangeAspect="1"/>
          </p:cNvPicPr>
          <p:nvPr userDrawn="1"/>
        </p:nvPicPr>
        <p:blipFill>
          <a:blip r:embed="rId4" cstate="print"/>
          <a:stretch>
            <a:fillRect/>
          </a:stretch>
        </p:blipFill>
        <p:spPr>
          <a:xfrm>
            <a:off x="0" y="595297"/>
            <a:ext cx="899592" cy="5119703"/>
          </a:xfrm>
          <a:prstGeom prst="rect">
            <a:avLst/>
          </a:prstGeom>
        </p:spPr>
      </p:pic>
      <p:sp>
        <p:nvSpPr>
          <p:cNvPr id="3" name="文本占位符 2"/>
          <p:cNvSpPr>
            <a:spLocks noGrp="1"/>
          </p:cNvSpPr>
          <p:nvPr>
            <p:ph type="body" idx="1"/>
          </p:nvPr>
        </p:nvSpPr>
        <p:spPr>
          <a:xfrm>
            <a:off x="899592" y="952488"/>
            <a:ext cx="8229600" cy="377163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endParaRPr lang="zh-CN" altLang="en-US" dirty="0"/>
          </a:p>
        </p:txBody>
      </p:sp>
      <p:sp>
        <p:nvSpPr>
          <p:cNvPr id="4" name="日期占位符 3"/>
          <p:cNvSpPr>
            <a:spLocks noGrp="1"/>
          </p:cNvSpPr>
          <p:nvPr>
            <p:ph type="dt" sz="half" idx="2"/>
          </p:nvPr>
        </p:nvSpPr>
        <p:spPr>
          <a:xfrm>
            <a:off x="0" y="5296959"/>
            <a:ext cx="1403648" cy="3042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dirty="0"/>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C1D93024-CE6F-4423-B937-B3E4F57635D6}" type="slidenum">
              <a:rPr lang="zh-CN" altLang="en-US" smtClean="0"/>
              <a:pPr/>
              <a:t>‹#›</a:t>
            </a:fld>
            <a:endParaRPr lang="zh-CN" altLang="en-US"/>
          </a:p>
        </p:txBody>
      </p:sp>
      <p:sp>
        <p:nvSpPr>
          <p:cNvPr id="9" name="矩形 8"/>
          <p:cNvSpPr/>
          <p:nvPr userDrawn="1"/>
        </p:nvSpPr>
        <p:spPr>
          <a:xfrm>
            <a:off x="0" y="0"/>
            <a:ext cx="9144000" cy="714360"/>
          </a:xfrm>
          <a:prstGeom prst="rect">
            <a:avLst/>
          </a:prstGeom>
          <a:solidFill>
            <a:srgbClr val="406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userDrawn="1"/>
        </p:nvSpPr>
        <p:spPr>
          <a:xfrm>
            <a:off x="0" y="714360"/>
            <a:ext cx="899592" cy="292388"/>
          </a:xfrm>
          <a:prstGeom prst="rect">
            <a:avLst/>
          </a:prstGeom>
          <a:noFill/>
        </p:spPr>
        <p:txBody>
          <a:bodyPr wrap="square" lIns="0" rIns="0" rtlCol="0">
            <a:spAutoFit/>
          </a:bodyPr>
          <a:lstStyle/>
          <a:p>
            <a:pPr algn="ctr"/>
            <a:r>
              <a:rPr lang="zh-CN" altLang="en-US" sz="1300" b="0" dirty="0" smtClean="0">
                <a:solidFill>
                  <a:schemeClr val="bg1"/>
                </a:solidFill>
                <a:latin typeface="华文楷体" pitchFamily="2" charset="-122"/>
                <a:ea typeface="华文楷体" pitchFamily="2" charset="-122"/>
              </a:rPr>
              <a:t>工作汇报</a:t>
            </a:r>
            <a:endParaRPr lang="zh-CN" altLang="en-US" sz="1300" b="0" dirty="0">
              <a:solidFill>
                <a:schemeClr val="bg1"/>
              </a:solidFill>
              <a:latin typeface="华文楷体" pitchFamily="2" charset="-122"/>
              <a:ea typeface="华文楷体" pitchFamily="2" charset="-122"/>
            </a:endParaRPr>
          </a:p>
        </p:txBody>
      </p:sp>
      <p:sp>
        <p:nvSpPr>
          <p:cNvPr id="15" name="TextBox 14"/>
          <p:cNvSpPr txBox="1"/>
          <p:nvPr userDrawn="1"/>
        </p:nvSpPr>
        <p:spPr>
          <a:xfrm>
            <a:off x="0" y="1006489"/>
            <a:ext cx="899592" cy="292388"/>
          </a:xfrm>
          <a:prstGeom prst="rect">
            <a:avLst/>
          </a:prstGeom>
          <a:noFill/>
          <a:ln>
            <a:noFill/>
          </a:ln>
        </p:spPr>
        <p:txBody>
          <a:bodyPr wrap="square" rtlCol="0">
            <a:spAutoFit/>
          </a:bodyPr>
          <a:lstStyle/>
          <a:p>
            <a:pPr algn="ctr"/>
            <a:r>
              <a:rPr lang="zh-CN" altLang="en-US" sz="1300" b="0" dirty="0" smtClean="0">
                <a:solidFill>
                  <a:schemeClr val="bg1"/>
                </a:solidFill>
                <a:latin typeface="华文楷体" pitchFamily="2" charset="-122"/>
                <a:ea typeface="华文楷体" pitchFamily="2" charset="-122"/>
              </a:rPr>
              <a:t>程明明</a:t>
            </a:r>
            <a:endParaRPr lang="zh-CN" altLang="en-US" sz="1300" b="0" dirty="0">
              <a:solidFill>
                <a:schemeClr val="bg1"/>
              </a:solidFill>
              <a:latin typeface="华文楷体" pitchFamily="2" charset="-122"/>
              <a:ea typeface="华文楷体" pitchFamily="2" charset="-122"/>
            </a:endParaRPr>
          </a:p>
        </p:txBody>
      </p:sp>
      <p:sp>
        <p:nvSpPr>
          <p:cNvPr id="2" name="标题占位符 1"/>
          <p:cNvSpPr>
            <a:spLocks noGrp="1"/>
          </p:cNvSpPr>
          <p:nvPr>
            <p:ph type="title"/>
          </p:nvPr>
        </p:nvSpPr>
        <p:spPr>
          <a:xfrm>
            <a:off x="1043608" y="0"/>
            <a:ext cx="8100424" cy="595297"/>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pic>
        <p:nvPicPr>
          <p:cNvPr id="33" name="图片 32">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043608" cy="714360"/>
          </a:xfrm>
          <a:prstGeom prst="rect">
            <a:avLst/>
          </a:prstGeom>
        </p:spPr>
      </p:pic>
      <p:sp>
        <p:nvSpPr>
          <p:cNvPr id="12" name="矩形 11">
            <a:hlinkClick r:id="rId7" action="ppaction://hlinksldjump"/>
          </p:cNvPr>
          <p:cNvSpPr/>
          <p:nvPr userDrawn="1"/>
        </p:nvSpPr>
        <p:spPr>
          <a:xfrm>
            <a:off x="0" y="1389303"/>
            <a:ext cx="899592" cy="204619"/>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b="0" dirty="0" smtClean="0">
                <a:solidFill>
                  <a:schemeClr val="accent1">
                    <a:lumMod val="20000"/>
                    <a:lumOff val="80000"/>
                  </a:schemeClr>
                </a:solidFill>
                <a:latin typeface="华文楷体" pitchFamily="2" charset="-122"/>
                <a:ea typeface="华文楷体" pitchFamily="2" charset="-122"/>
              </a:rPr>
              <a:t>基本情况</a:t>
            </a:r>
            <a:endParaRPr lang="zh-CN" altLang="en-US" sz="1200" b="0" dirty="0">
              <a:solidFill>
                <a:schemeClr val="accent1">
                  <a:lumMod val="20000"/>
                  <a:lumOff val="80000"/>
                </a:schemeClr>
              </a:solidFill>
              <a:latin typeface="华文楷体" pitchFamily="2" charset="-122"/>
              <a:ea typeface="华文楷体" pitchFamily="2" charset="-122"/>
            </a:endParaRPr>
          </a:p>
        </p:txBody>
      </p:sp>
      <p:sp>
        <p:nvSpPr>
          <p:cNvPr id="14" name="矩形 13"/>
          <p:cNvSpPr/>
          <p:nvPr userDrawn="1"/>
        </p:nvSpPr>
        <p:spPr>
          <a:xfrm>
            <a:off x="497" y="1593922"/>
            <a:ext cx="899095"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smtClean="0">
                <a:solidFill>
                  <a:srgbClr val="7FAAE2"/>
                </a:solidFill>
                <a:latin typeface="+mj-lt"/>
                <a:ea typeface="华文楷体" pitchFamily="2" charset="-122"/>
              </a:rPr>
              <a:t>自我介绍</a:t>
            </a:r>
            <a:endParaRPr lang="en-US" altLang="zh-CN" sz="850" b="0" dirty="0" smtClean="0">
              <a:solidFill>
                <a:srgbClr val="7FAAE2"/>
              </a:solidFill>
              <a:latin typeface="+mj-lt"/>
              <a:ea typeface="华文楷体" pitchFamily="2" charset="-122"/>
            </a:endParaRPr>
          </a:p>
          <a:p>
            <a:pPr>
              <a:spcBef>
                <a:spcPts val="300"/>
              </a:spcBef>
            </a:pPr>
            <a:r>
              <a:rPr lang="zh-CN" altLang="en-US" sz="850" dirty="0" smtClean="0">
                <a:solidFill>
                  <a:srgbClr val="7FAAE2"/>
                </a:solidFill>
                <a:latin typeface="+mj-lt"/>
                <a:ea typeface="华文楷体" pitchFamily="2" charset="-122"/>
              </a:rPr>
              <a:t>研究背景</a:t>
            </a:r>
            <a:endParaRPr lang="en-US" altLang="zh-CN" sz="850" dirty="0" smtClean="0">
              <a:solidFill>
                <a:srgbClr val="7FAAE2"/>
              </a:solidFill>
              <a:latin typeface="+mj-lt"/>
              <a:ea typeface="华文楷体" pitchFamily="2" charset="-122"/>
            </a:endParaRPr>
          </a:p>
        </p:txBody>
      </p:sp>
      <p:sp>
        <p:nvSpPr>
          <p:cNvPr id="17" name="矩形 16">
            <a:hlinkClick r:id="rId7" action="ppaction://hlinksldjump"/>
          </p:cNvPr>
          <p:cNvSpPr/>
          <p:nvPr userDrawn="1"/>
        </p:nvSpPr>
        <p:spPr>
          <a:xfrm>
            <a:off x="0" y="2103168"/>
            <a:ext cx="899592" cy="178268"/>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b="0" dirty="0" smtClean="0">
                <a:solidFill>
                  <a:srgbClr val="CFE9F4"/>
                </a:solidFill>
                <a:latin typeface="华文楷体" pitchFamily="2" charset="-122"/>
                <a:ea typeface="华文楷体" pitchFamily="2" charset="-122"/>
              </a:rPr>
              <a:t>研究内容</a:t>
            </a:r>
            <a:endParaRPr lang="zh-CN" altLang="en-US" sz="1200" b="0" dirty="0">
              <a:solidFill>
                <a:srgbClr val="CFE9F4"/>
              </a:solidFill>
              <a:latin typeface="华文楷体" pitchFamily="2" charset="-122"/>
              <a:ea typeface="华文楷体" pitchFamily="2" charset="-122"/>
            </a:endParaRPr>
          </a:p>
        </p:txBody>
      </p:sp>
      <p:sp>
        <p:nvSpPr>
          <p:cNvPr id="18" name="矩形 17"/>
          <p:cNvSpPr/>
          <p:nvPr userDrawn="1"/>
        </p:nvSpPr>
        <p:spPr>
          <a:xfrm>
            <a:off x="0" y="2281435"/>
            <a:ext cx="899095" cy="893402"/>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smtClean="0">
                <a:solidFill>
                  <a:srgbClr val="7FAAE2"/>
                </a:solidFill>
                <a:latin typeface="+mj-lt"/>
                <a:ea typeface="华文楷体" pitchFamily="2" charset="-122"/>
              </a:rPr>
              <a:t>显著性检测</a:t>
            </a:r>
            <a:endParaRPr lang="en-US" altLang="zh-CN" sz="850" b="0" dirty="0" smtClean="0">
              <a:solidFill>
                <a:srgbClr val="7FAAE2"/>
              </a:solidFill>
              <a:latin typeface="+mj-lt"/>
              <a:ea typeface="华文楷体" pitchFamily="2" charset="-122"/>
            </a:endParaRPr>
          </a:p>
          <a:p>
            <a:pPr>
              <a:spcBef>
                <a:spcPts val="300"/>
              </a:spcBef>
            </a:pPr>
            <a:r>
              <a:rPr lang="zh-CN" altLang="en-US" sz="850" b="0" dirty="0" smtClean="0">
                <a:solidFill>
                  <a:srgbClr val="7FAAE2"/>
                </a:solidFill>
                <a:latin typeface="+mj-lt"/>
                <a:ea typeface="华文楷体" pitchFamily="2" charset="-122"/>
              </a:rPr>
              <a:t>图像分割</a:t>
            </a:r>
            <a:endParaRPr lang="en-US" altLang="zh-CN" sz="850" b="0" dirty="0" smtClean="0">
              <a:solidFill>
                <a:srgbClr val="7FAAE2"/>
              </a:solidFill>
              <a:latin typeface="+mj-lt"/>
              <a:ea typeface="华文楷体" pitchFamily="2" charset="-122"/>
            </a:endParaRPr>
          </a:p>
          <a:p>
            <a:pPr>
              <a:spcBef>
                <a:spcPts val="300"/>
              </a:spcBef>
            </a:pPr>
            <a:r>
              <a:rPr lang="zh-CN" altLang="en-US" sz="850" b="0" dirty="0" smtClean="0">
                <a:solidFill>
                  <a:srgbClr val="7FAAE2"/>
                </a:solidFill>
                <a:latin typeface="+mj-lt"/>
                <a:ea typeface="华文楷体" pitchFamily="2" charset="-122"/>
              </a:rPr>
              <a:t>交互编辑</a:t>
            </a:r>
            <a:endParaRPr lang="en-US" altLang="zh-CN" sz="850" b="0" dirty="0" smtClean="0">
              <a:solidFill>
                <a:srgbClr val="7FAAE2"/>
              </a:solidFill>
              <a:latin typeface="+mj-lt"/>
              <a:ea typeface="华文楷体" pitchFamily="2" charset="-122"/>
            </a:endParaRPr>
          </a:p>
          <a:p>
            <a:pPr>
              <a:spcBef>
                <a:spcPts val="300"/>
              </a:spcBef>
            </a:pPr>
            <a:r>
              <a:rPr lang="zh-CN" altLang="en-US" sz="850" b="0" dirty="0" smtClean="0">
                <a:solidFill>
                  <a:srgbClr val="7FAAE2"/>
                </a:solidFill>
                <a:latin typeface="+mj-lt"/>
                <a:ea typeface="华文楷体" pitchFamily="2" charset="-122"/>
              </a:rPr>
              <a:t>图像检索</a:t>
            </a:r>
            <a:endParaRPr lang="en-US" altLang="zh-CN" sz="850" b="0" dirty="0" smtClean="0">
              <a:solidFill>
                <a:srgbClr val="7FAAE2"/>
              </a:solidFill>
              <a:latin typeface="+mj-lt"/>
              <a:ea typeface="华文楷体" pitchFamily="2" charset="-122"/>
            </a:endParaRPr>
          </a:p>
          <a:p>
            <a:pPr>
              <a:spcBef>
                <a:spcPts val="300"/>
              </a:spcBef>
            </a:pPr>
            <a:r>
              <a:rPr lang="zh-CN" altLang="en-US" sz="850" b="0" dirty="0" smtClean="0">
                <a:solidFill>
                  <a:srgbClr val="7FAAE2"/>
                </a:solidFill>
                <a:latin typeface="+mj-lt"/>
                <a:ea typeface="华文楷体" pitchFamily="2" charset="-122"/>
              </a:rPr>
              <a:t>图像合成</a:t>
            </a:r>
            <a:endParaRPr lang="en-US" altLang="zh-CN" sz="850" b="0" dirty="0" smtClean="0">
              <a:solidFill>
                <a:srgbClr val="7FAAE2"/>
              </a:solidFill>
              <a:latin typeface="+mj-lt"/>
              <a:ea typeface="华文楷体" pitchFamily="2" charset="-122"/>
            </a:endParaRPr>
          </a:p>
        </p:txBody>
      </p:sp>
      <p:sp>
        <p:nvSpPr>
          <p:cNvPr id="20" name="矩形 19">
            <a:hlinkClick r:id="rId8" action="ppaction://hlinksldjump"/>
          </p:cNvPr>
          <p:cNvSpPr/>
          <p:nvPr userDrawn="1"/>
        </p:nvSpPr>
        <p:spPr>
          <a:xfrm>
            <a:off x="0" y="3269927"/>
            <a:ext cx="899592"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dirty="0" smtClean="0">
                <a:solidFill>
                  <a:srgbClr val="CFE9F4"/>
                </a:solidFill>
                <a:latin typeface="华文楷体" pitchFamily="2" charset="-122"/>
                <a:ea typeface="华文楷体" pitchFamily="2" charset="-122"/>
              </a:rPr>
              <a:t>阶段性成果</a:t>
            </a:r>
            <a:endParaRPr lang="zh-CN" altLang="en-US" sz="1200" dirty="0">
              <a:solidFill>
                <a:srgbClr val="CFE9F4"/>
              </a:solidFill>
              <a:latin typeface="华文楷体" pitchFamily="2" charset="-122"/>
              <a:ea typeface="华文楷体" pitchFamily="2" charset="-122"/>
            </a:endParaRPr>
          </a:p>
        </p:txBody>
      </p:sp>
      <p:sp>
        <p:nvSpPr>
          <p:cNvPr id="21" name="矩形 20"/>
          <p:cNvSpPr/>
          <p:nvPr userDrawn="1"/>
        </p:nvSpPr>
        <p:spPr>
          <a:xfrm>
            <a:off x="-497" y="3461927"/>
            <a:ext cx="900089" cy="577539"/>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smtClean="0">
                <a:solidFill>
                  <a:srgbClr val="7FAAE2"/>
                </a:solidFill>
                <a:latin typeface="华文楷体" pitchFamily="2" charset="-122"/>
                <a:ea typeface="华文楷体" pitchFamily="2" charset="-122"/>
              </a:rPr>
              <a:t>论文发表</a:t>
            </a:r>
            <a:endParaRPr lang="en-US" altLang="zh-CN" sz="850" b="0" dirty="0" smtClean="0">
              <a:solidFill>
                <a:srgbClr val="7FAAE2"/>
              </a:solidFill>
              <a:latin typeface="华文楷体" pitchFamily="2" charset="-122"/>
              <a:ea typeface="华文楷体" pitchFamily="2" charset="-122"/>
            </a:endParaRPr>
          </a:p>
          <a:p>
            <a:pPr>
              <a:spcBef>
                <a:spcPts val="300"/>
              </a:spcBef>
            </a:pPr>
            <a:r>
              <a:rPr lang="zh-CN" altLang="en-US" sz="850" b="0" dirty="0" smtClean="0">
                <a:solidFill>
                  <a:srgbClr val="7FAAE2"/>
                </a:solidFill>
                <a:latin typeface="华文楷体" pitchFamily="2" charset="-122"/>
                <a:ea typeface="华文楷体" pitchFamily="2" charset="-122"/>
              </a:rPr>
              <a:t>项目经验</a:t>
            </a:r>
            <a:endParaRPr lang="en-US" altLang="zh-CN" sz="850" b="0" dirty="0" smtClean="0">
              <a:solidFill>
                <a:srgbClr val="7FAAE2"/>
              </a:solidFill>
              <a:latin typeface="华文楷体" pitchFamily="2" charset="-122"/>
              <a:ea typeface="华文楷体" pitchFamily="2" charset="-122"/>
            </a:endParaRPr>
          </a:p>
          <a:p>
            <a:pPr>
              <a:spcBef>
                <a:spcPts val="300"/>
              </a:spcBef>
            </a:pPr>
            <a:r>
              <a:rPr lang="zh-CN" altLang="en-US" sz="850" b="0" dirty="0" smtClean="0">
                <a:solidFill>
                  <a:srgbClr val="7FAAE2"/>
                </a:solidFill>
                <a:latin typeface="华文楷体" pitchFamily="2" charset="-122"/>
                <a:ea typeface="华文楷体" pitchFamily="2" charset="-122"/>
              </a:rPr>
              <a:t>成果转化</a:t>
            </a:r>
            <a:endParaRPr lang="en-US" altLang="zh-CN" sz="850" b="0" dirty="0" smtClean="0">
              <a:solidFill>
                <a:srgbClr val="7FAAE2"/>
              </a:solidFill>
              <a:latin typeface="华文楷体" pitchFamily="2" charset="-122"/>
              <a:ea typeface="华文楷体" pitchFamily="2" charset="-122"/>
            </a:endParaRPr>
          </a:p>
        </p:txBody>
      </p:sp>
      <p:sp>
        <p:nvSpPr>
          <p:cNvPr id="22" name="矩形 21"/>
          <p:cNvSpPr/>
          <p:nvPr userDrawn="1"/>
        </p:nvSpPr>
        <p:spPr>
          <a:xfrm>
            <a:off x="-497" y="4322225"/>
            <a:ext cx="900090"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smtClean="0">
                <a:solidFill>
                  <a:srgbClr val="7FAAE2"/>
                </a:solidFill>
                <a:latin typeface="+mj-lt"/>
                <a:ea typeface="华文楷体" pitchFamily="2" charset="-122"/>
              </a:rPr>
              <a:t>机遇与挑战</a:t>
            </a:r>
            <a:endParaRPr lang="en-US" altLang="zh-CN" sz="850" b="0" dirty="0" smtClean="0">
              <a:solidFill>
                <a:srgbClr val="7FAAE2"/>
              </a:solidFill>
              <a:latin typeface="+mj-lt"/>
              <a:ea typeface="华文楷体" pitchFamily="2" charset="-122"/>
            </a:endParaRPr>
          </a:p>
          <a:p>
            <a:pPr>
              <a:spcBef>
                <a:spcPts val="300"/>
              </a:spcBef>
            </a:pPr>
            <a:r>
              <a:rPr lang="zh-CN" altLang="en-US" sz="850" dirty="0" smtClean="0">
                <a:solidFill>
                  <a:srgbClr val="7FAAE2"/>
                </a:solidFill>
                <a:latin typeface="+mj-lt"/>
                <a:ea typeface="华文楷体" pitchFamily="2" charset="-122"/>
              </a:rPr>
              <a:t>可行性分析</a:t>
            </a:r>
            <a:endParaRPr lang="en-US" altLang="zh-CN" sz="850" dirty="0" smtClean="0">
              <a:solidFill>
                <a:srgbClr val="7FAAE2"/>
              </a:solidFill>
              <a:latin typeface="+mj-lt"/>
              <a:ea typeface="华文楷体" pitchFamily="2" charset="-122"/>
            </a:endParaRPr>
          </a:p>
        </p:txBody>
      </p:sp>
      <p:sp>
        <p:nvSpPr>
          <p:cNvPr id="23" name="TextBox 22">
            <a:hlinkClick r:id="rId9" action="ppaction://hlinksldjump"/>
          </p:cNvPr>
          <p:cNvSpPr txBox="1"/>
          <p:nvPr userDrawn="1"/>
        </p:nvSpPr>
        <p:spPr>
          <a:xfrm>
            <a:off x="-497" y="2465389"/>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4" name="TextBox 23">
            <a:hlinkClick r:id="rId7" action="ppaction://hlinksldjump"/>
          </p:cNvPr>
          <p:cNvSpPr txBox="1"/>
          <p:nvPr userDrawn="1"/>
        </p:nvSpPr>
        <p:spPr>
          <a:xfrm>
            <a:off x="-497" y="2281436"/>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5" name="TextBox 24">
            <a:hlinkClick r:id="rId10" action="ppaction://hlinksldjump"/>
          </p:cNvPr>
          <p:cNvSpPr txBox="1"/>
          <p:nvPr userDrawn="1"/>
        </p:nvSpPr>
        <p:spPr>
          <a:xfrm>
            <a:off x="-497" y="2641476"/>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6" name="TextBox 25">
            <a:hlinkClick r:id="rId11" action="ppaction://hlinksldjump"/>
          </p:cNvPr>
          <p:cNvSpPr txBox="1"/>
          <p:nvPr userDrawn="1"/>
        </p:nvSpPr>
        <p:spPr>
          <a:xfrm>
            <a:off x="-497" y="4037233"/>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7" name="TextBox 26">
            <a:hlinkClick r:id="rId12" action="ppaction://hlinksldjump"/>
          </p:cNvPr>
          <p:cNvSpPr txBox="1"/>
          <p:nvPr userDrawn="1"/>
        </p:nvSpPr>
        <p:spPr>
          <a:xfrm>
            <a:off x="-497" y="3863379"/>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8" name="TextBox 27">
            <a:hlinkClick r:id="rId12" action="ppaction://hlinksldjump"/>
          </p:cNvPr>
          <p:cNvSpPr txBox="1"/>
          <p:nvPr userDrawn="1"/>
        </p:nvSpPr>
        <p:spPr>
          <a:xfrm>
            <a:off x="-497" y="4214794"/>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9" name="TextBox 28">
            <a:hlinkClick r:id="rId13" action="ppaction://hlinksldjump"/>
          </p:cNvPr>
          <p:cNvSpPr txBox="1"/>
          <p:nvPr userDrawn="1"/>
        </p:nvSpPr>
        <p:spPr>
          <a:xfrm>
            <a:off x="-497" y="3189840"/>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0" name="TextBox 29">
            <a:hlinkClick r:id="rId13" action="ppaction://hlinksldjump"/>
          </p:cNvPr>
          <p:cNvSpPr txBox="1"/>
          <p:nvPr userDrawn="1"/>
        </p:nvSpPr>
        <p:spPr>
          <a:xfrm>
            <a:off x="-497" y="2999283"/>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1" name="TextBox 30">
            <a:hlinkClick r:id="rId14" action="ppaction://hlinksldjump"/>
          </p:cNvPr>
          <p:cNvSpPr txBox="1"/>
          <p:nvPr userDrawn="1"/>
        </p:nvSpPr>
        <p:spPr>
          <a:xfrm>
            <a:off x="-497" y="3257477"/>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2" name="TextBox 31">
            <a:hlinkClick r:id="rId15" action="ppaction://hlinksldjump"/>
          </p:cNvPr>
          <p:cNvSpPr txBox="1"/>
          <p:nvPr userDrawn="1"/>
        </p:nvSpPr>
        <p:spPr>
          <a:xfrm>
            <a:off x="-497" y="1619074"/>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4" name="TextBox 33">
            <a:hlinkClick r:id="rId16" action="ppaction://hlinksldjump"/>
          </p:cNvPr>
          <p:cNvSpPr txBox="1"/>
          <p:nvPr userDrawn="1"/>
        </p:nvSpPr>
        <p:spPr>
          <a:xfrm>
            <a:off x="-497" y="1415107"/>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5" name="TextBox 34">
            <a:hlinkClick r:id="rId17" action="ppaction://hlinksldjump"/>
          </p:cNvPr>
          <p:cNvSpPr txBox="1"/>
          <p:nvPr userDrawn="1"/>
        </p:nvSpPr>
        <p:spPr>
          <a:xfrm>
            <a:off x="-497" y="1796635"/>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6" name="TextBox 35">
            <a:hlinkClick r:id="rId18" action="ppaction://hlinksldjump"/>
          </p:cNvPr>
          <p:cNvSpPr txBox="1"/>
          <p:nvPr userDrawn="1"/>
        </p:nvSpPr>
        <p:spPr>
          <a:xfrm>
            <a:off x="-497" y="1055067"/>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7" name="TextBox 36">
            <a:hlinkClick r:id="rId19" action="ppaction://hlinksldjump"/>
          </p:cNvPr>
          <p:cNvSpPr txBox="1"/>
          <p:nvPr userDrawn="1"/>
        </p:nvSpPr>
        <p:spPr>
          <a:xfrm>
            <a:off x="-497" y="768361"/>
            <a:ext cx="900089" cy="176087"/>
          </a:xfrm>
          <a:prstGeom prst="rect">
            <a:avLst/>
          </a:prstGeom>
          <a:noFill/>
          <a:ln>
            <a:noFill/>
          </a:ln>
        </p:spPr>
        <p:txBody>
          <a:bodyPr wrap="square" lIns="144000" tIns="0" rIns="0" bIns="0" rtlCol="0" anchor="ctr" anchorCtr="0">
            <a:noAutofit/>
          </a:bodyPr>
          <a:lstStyle/>
          <a:p>
            <a:pPr lvl="0" algn="ctr">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8" name="TextBox 37">
            <a:hlinkClick r:id="rId20" action="ppaction://hlinksldjump"/>
          </p:cNvPr>
          <p:cNvSpPr txBox="1"/>
          <p:nvPr userDrawn="1"/>
        </p:nvSpPr>
        <p:spPr>
          <a:xfrm>
            <a:off x="-497" y="3473501"/>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39" name="TextBox 38">
            <a:hlinkClick r:id="rId21" action="ppaction://hlinksldjump"/>
          </p:cNvPr>
          <p:cNvSpPr txBox="1"/>
          <p:nvPr userDrawn="1"/>
        </p:nvSpPr>
        <p:spPr>
          <a:xfrm>
            <a:off x="-497" y="2100935"/>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40" name="矩形 19">
            <a:hlinkClick r:id="rId22" action="ppaction://hlinksldjump"/>
          </p:cNvPr>
          <p:cNvSpPr/>
          <p:nvPr userDrawn="1"/>
        </p:nvSpPr>
        <p:spPr>
          <a:xfrm>
            <a:off x="-497" y="4162060"/>
            <a:ext cx="900089" cy="165405"/>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dirty="0" smtClean="0">
                <a:solidFill>
                  <a:srgbClr val="CFE9F4"/>
                </a:solidFill>
                <a:latin typeface="华文楷体" pitchFamily="2" charset="-122"/>
                <a:ea typeface="华文楷体" pitchFamily="2" charset="-122"/>
              </a:rPr>
              <a:t>工作设想</a:t>
            </a:r>
            <a:endParaRPr lang="zh-CN" altLang="en-US" sz="1200" dirty="0">
              <a:solidFill>
                <a:srgbClr val="CFE9F4"/>
              </a:solidFill>
              <a:latin typeface="华文楷体" pitchFamily="2" charset="-122"/>
              <a:ea typeface="华文楷体" pitchFamily="2" charset="-122"/>
            </a:endParaRPr>
          </a:p>
        </p:txBody>
      </p:sp>
      <p:sp>
        <p:nvSpPr>
          <p:cNvPr id="41" name="TextBox 40">
            <a:hlinkClick r:id="rId23" action="ppaction://hlinksldjump"/>
          </p:cNvPr>
          <p:cNvSpPr txBox="1"/>
          <p:nvPr userDrawn="1"/>
        </p:nvSpPr>
        <p:spPr>
          <a:xfrm>
            <a:off x="-497" y="2825429"/>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42" name="TextBox 41">
            <a:hlinkClick r:id="rId11" action="ppaction://hlinksldjump"/>
          </p:cNvPr>
          <p:cNvSpPr txBox="1"/>
          <p:nvPr userDrawn="1"/>
        </p:nvSpPr>
        <p:spPr>
          <a:xfrm>
            <a:off x="-497" y="3649588"/>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43" name="TextBox 42">
            <a:hlinkClick r:id="rId24" action="ppaction://hlinksldjump"/>
          </p:cNvPr>
          <p:cNvSpPr txBox="1"/>
          <p:nvPr userDrawn="1"/>
        </p:nvSpPr>
        <p:spPr>
          <a:xfrm>
            <a:off x="-994" y="4553621"/>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44" name="TextBox 43">
            <a:hlinkClick r:id="rId25" action="ppaction://hlinksldjump"/>
          </p:cNvPr>
          <p:cNvSpPr txBox="1"/>
          <p:nvPr userDrawn="1"/>
        </p:nvSpPr>
        <p:spPr>
          <a:xfrm>
            <a:off x="-994" y="4339830"/>
            <a:ext cx="900089" cy="176087"/>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bg1"/>
          </a:solidFill>
          <a:latin typeface="华文楷体" pitchFamily="2" charset="-122"/>
          <a:ea typeface="华文楷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slide" Target="slide64.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slide" Target="slide6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4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v"/><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mv"/><Relationship Id="rId1" Type="http://schemas.openxmlformats.org/officeDocument/2006/relationships/video" Target="NULL" TargetMode="External"/><Relationship Id="rId5" Type="http://schemas.openxmlformats.org/officeDocument/2006/relationships/image" Target="../media/image6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slide" Target="slide64.xml"/><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slide" Target="slide6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slide" Target="slide64.xml"/><Relationship Id="rId4" Type="http://schemas.openxmlformats.org/officeDocument/2006/relationships/slide" Target="sl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slide" Target="slide64.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mmcheng.net/" TargetMode="External"/><Relationship Id="rId5" Type="http://schemas.openxmlformats.org/officeDocument/2006/relationships/image" Target="../media/image78.png"/><Relationship Id="rId4" Type="http://schemas.openxmlformats.org/officeDocument/2006/relationships/slide" Target="slide6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slide" Target="slide64.xml"/><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g"/><Relationship Id="rId7" Type="http://schemas.openxmlformats.org/officeDocument/2006/relationships/image" Target="../media/image21.gif"/><Relationship Id="rId12"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437278" y="1057300"/>
            <a:ext cx="7311186" cy="1368152"/>
          </a:xfrm>
        </p:spPr>
        <p:txBody>
          <a:bodyPr>
            <a:noAutofit/>
          </a:bodyPr>
          <a:lstStyle/>
          <a:p>
            <a:r>
              <a:rPr lang="zh-CN" altLang="en-US" sz="5400" dirty="0" smtClean="0">
                <a:effectLst>
                  <a:outerShdw blurRad="38100" dist="38100" dir="2700000" algn="tl">
                    <a:srgbClr val="000000">
                      <a:alpha val="43137"/>
                    </a:srgbClr>
                  </a:outerShdw>
                </a:effectLst>
              </a:rPr>
              <a:t>图像的智能理解与交互</a:t>
            </a:r>
            <a:endParaRPr lang="zh-CN" altLang="en-US" sz="5400" dirty="0">
              <a:effectLst>
                <a:outerShdw blurRad="38100" dist="38100" dir="2700000" algn="tl">
                  <a:srgbClr val="000000">
                    <a:alpha val="43137"/>
                  </a:srgbClr>
                </a:outerShdw>
              </a:effectLst>
            </a:endParaRPr>
          </a:p>
        </p:txBody>
      </p:sp>
      <p:sp>
        <p:nvSpPr>
          <p:cNvPr id="3" name="副标题 2"/>
          <p:cNvSpPr>
            <a:spLocks noGrp="1"/>
          </p:cNvSpPr>
          <p:nvPr>
            <p:ph type="subTitle" idx="1"/>
          </p:nvPr>
        </p:nvSpPr>
        <p:spPr>
          <a:xfrm>
            <a:off x="1763688" y="2861775"/>
            <a:ext cx="6192688" cy="535786"/>
          </a:xfrm>
        </p:spPr>
        <p:txBody>
          <a:bodyPr>
            <a:noAutofit/>
          </a:bodyPr>
          <a:lstStyle/>
          <a:p>
            <a:r>
              <a:rPr lang="zh-CN" altLang="en-US" sz="3600" b="1" dirty="0" smtClean="0">
                <a:effectLst>
                  <a:outerShdw blurRad="38100" dist="38100" dir="2700000" algn="tl">
                    <a:srgbClr val="000000">
                      <a:alpha val="43137"/>
                    </a:srgbClr>
                  </a:outerShdw>
                </a:effectLst>
                <a:latin typeface="华文楷体" pitchFamily="2" charset="-122"/>
                <a:ea typeface="华文楷体" pitchFamily="2" charset="-122"/>
              </a:rPr>
              <a:t>（申请南开大学教职工作汇报）</a:t>
            </a:r>
            <a:endParaRPr lang="en-US" altLang="zh-CN" sz="3600" b="1" dirty="0" smtClean="0">
              <a:effectLst>
                <a:outerShdw blurRad="38100" dist="38100" dir="2700000" algn="tl">
                  <a:srgbClr val="000000">
                    <a:alpha val="43137"/>
                  </a:srgbClr>
                </a:outerShdw>
              </a:effectLst>
              <a:latin typeface="华文楷体" pitchFamily="2" charset="-122"/>
              <a:ea typeface="华文楷体" pitchFamily="2" charset="-122"/>
            </a:endParaRPr>
          </a:p>
        </p:txBody>
      </p:sp>
      <p:sp>
        <p:nvSpPr>
          <p:cNvPr id="14" name="副标题 2"/>
          <p:cNvSpPr txBox="1">
            <a:spLocks/>
          </p:cNvSpPr>
          <p:nvPr/>
        </p:nvSpPr>
        <p:spPr>
          <a:xfrm>
            <a:off x="2267744" y="3732647"/>
            <a:ext cx="4680520" cy="1501117"/>
          </a:xfrm>
          <a:prstGeom prst="rect">
            <a:avLst/>
          </a:prstGeom>
        </p:spPr>
        <p:txBody>
          <a:bodyPr vert="horz" lIns="91440" tIns="45720" rIns="91440" bIns="45720" rtlCol="0">
            <a:noAutofit/>
          </a:bodyPr>
          <a:lstStyle/>
          <a:p>
            <a:pPr algn="ctr">
              <a:lnSpc>
                <a:spcPct val="125000"/>
              </a:lnSpc>
            </a:pPr>
            <a:r>
              <a:rPr lang="zh-CN" altLang="en-US" sz="4800" b="1" dirty="0" smtClean="0">
                <a:latin typeface="华文楷体" pitchFamily="2" charset="-122"/>
                <a:ea typeface="华文楷体" pitchFamily="2" charset="-122"/>
              </a:rPr>
              <a:t>汇报人：</a:t>
            </a:r>
            <a:r>
              <a:rPr lang="zh-CN" altLang="en-US" sz="4800" b="1" dirty="0">
                <a:latin typeface="华文楷体" pitchFamily="2" charset="-122"/>
                <a:ea typeface="华文楷体" pitchFamily="2" charset="-122"/>
              </a:rPr>
              <a:t>程明</a:t>
            </a:r>
            <a:r>
              <a:rPr lang="zh-CN" altLang="en-US" sz="4800" b="1" dirty="0" smtClean="0">
                <a:latin typeface="华文楷体" pitchFamily="2" charset="-122"/>
                <a:ea typeface="华文楷体" pitchFamily="2" charset="-122"/>
              </a:rPr>
              <a:t>明</a:t>
            </a:r>
            <a:endParaRPr lang="zh-CN" altLang="en-US" sz="4800" b="1" dirty="0">
              <a:latin typeface="华文楷体" pitchFamily="2" charset="-122"/>
              <a:ea typeface="华文楷体" pitchFamily="2" charset="-122"/>
            </a:endParaRP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a:xfrm>
            <a:off x="1043608" y="878326"/>
            <a:ext cx="7992888" cy="4643470"/>
          </a:xfrm>
        </p:spPr>
        <p:txBody>
          <a:bodyPr>
            <a:normAutofit/>
          </a:bodyPr>
          <a:lstStyle/>
          <a:p>
            <a:r>
              <a:rPr lang="zh-CN" altLang="en-US" dirty="0" smtClean="0"/>
              <a:t>研究意义</a:t>
            </a:r>
            <a:endParaRPr lang="en-US" altLang="zh-CN" dirty="0" smtClean="0"/>
          </a:p>
          <a:p>
            <a:pPr lvl="1"/>
            <a:r>
              <a:rPr lang="zh-CN" altLang="en-US" dirty="0" smtClean="0"/>
              <a:t>计算机视觉的一个基本问题</a:t>
            </a:r>
            <a:endParaRPr lang="en-US" altLang="zh-CN" dirty="0" smtClean="0"/>
          </a:p>
          <a:p>
            <a:pPr lvl="1"/>
            <a:r>
              <a:rPr lang="zh-CN" altLang="en-US" dirty="0" smtClean="0"/>
              <a:t>在计算机视觉和图形学中有着广泛的应用</a:t>
            </a:r>
            <a:endParaRPr lang="en-US" altLang="zh-CN" dirty="0"/>
          </a:p>
          <a:p>
            <a:pPr lvl="2"/>
            <a:r>
              <a:rPr lang="zh-CN" altLang="en-US" dirty="0" smtClean="0"/>
              <a:t>例如：物体识别、自适应图像压缩、感兴趣物体分割、内容敏感的图像缩放、图像检索等。</a:t>
            </a:r>
          </a:p>
          <a:p>
            <a:r>
              <a:rPr lang="zh-CN" altLang="en-US" dirty="0" smtClean="0"/>
              <a:t>主要贡献</a:t>
            </a:r>
            <a:endParaRPr lang="en-US" altLang="zh-CN" dirty="0" smtClean="0"/>
          </a:p>
          <a:p>
            <a:pPr lvl="1"/>
            <a:r>
              <a:rPr lang="zh-CN" altLang="en-US" dirty="0" smtClean="0"/>
              <a:t>提出了基于全局对比度的图像视觉显著性区域检测算法。在国际上现有最大的</a:t>
            </a:r>
            <a:r>
              <a:rPr lang="zh-CN" altLang="en-US" dirty="0"/>
              <a:t>公开</a:t>
            </a:r>
            <a:r>
              <a:rPr lang="zh-CN" altLang="en-US" dirty="0" smtClean="0"/>
              <a:t>测试集上，该方法的正确率明显优于已有方法。</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10</a:t>
            </a:fld>
            <a:endParaRPr lang="zh-CN" altLang="en-US"/>
          </a:p>
        </p:txBody>
      </p:sp>
    </p:spTree>
    <p:extLst>
      <p:ext uri="{BB962C8B-B14F-4D97-AF65-F5344CB8AC3E}">
        <p14:creationId xmlns:p14="http://schemas.microsoft.com/office/powerpoint/2010/main" val="1733124206"/>
      </p:ext>
    </p:extLst>
  </p:cSld>
  <p:clrMapOvr>
    <a:masterClrMapping/>
  </p:clrMapOvr>
  <mc:AlternateContent xmlns:mc="http://schemas.openxmlformats.org/markup-compatibility/2006" xmlns:p14="http://schemas.microsoft.com/office/powerpoint/2010/main">
    <mc:Choice Requires="p14">
      <p:transition spd="slow" p14:dur="2000" advTm="19914"/>
    </mc:Choice>
    <mc:Fallback xmlns="">
      <p:transition spd="slow" advTm="1991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1043608" y="878326"/>
                <a:ext cx="7992888" cy="4643470"/>
              </a:xfrm>
            </p:spPr>
            <p:txBody>
              <a:bodyPr/>
              <a:lstStyle/>
              <a:p>
                <a:r>
                  <a:rPr lang="zh-CN" altLang="en-US" dirty="0"/>
                  <a:t>基于区域对比度的显著性检测</a:t>
                </a:r>
                <a:endParaRPr lang="en-US" altLang="zh-CN" dirty="0"/>
              </a:p>
              <a:p>
                <a:pPr lvl="1"/>
                <a:r>
                  <a:rPr lang="zh-CN" altLang="en-US" dirty="0" smtClean="0"/>
                  <a:t>与其它</a:t>
                </a:r>
                <a:r>
                  <a:rPr lang="zh-CN" altLang="en-US" dirty="0"/>
                  <a:t>所有区域的对比度来定义显著</a:t>
                </a:r>
                <a:r>
                  <a:rPr lang="zh-CN" altLang="en-US" dirty="0" smtClean="0"/>
                  <a:t>性</a:t>
                </a:r>
                <a:endParaRPr lang="en-US" altLang="zh-CN" dirty="0" smtClean="0"/>
              </a:p>
              <a:p>
                <a:pPr marL="457200" lvl="1" indent="0" algn="ctr">
                  <a:buNone/>
                </a:pPr>
                <a14:m>
                  <m:oMathPara xmlns:m="http://schemas.openxmlformats.org/officeDocument/2006/math">
                    <m:oMathParaPr>
                      <m:jc m:val="center"/>
                    </m:oMathParaPr>
                    <m:oMath xmlns:m="http://schemas.openxmlformats.org/officeDocument/2006/math">
                      <m:r>
                        <a:rPr lang="en-US" altLang="zh-CN" i="1">
                          <a:latin typeface="Cambria Math"/>
                        </a:rPr>
                        <m:t>𝑆</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e>
                      </m:d>
                      <m:r>
                        <a:rPr lang="en-US" altLang="zh-CN" i="1">
                          <a:latin typeface="Cambria Math"/>
                        </a:rPr>
                        <m:t>=</m:t>
                      </m:r>
                      <m:nary>
                        <m:naryPr>
                          <m:chr m:val="∑"/>
                          <m:supHide m:val="on"/>
                          <m:ctrlPr>
                            <a:rPr lang="en-US" altLang="zh-CN" i="1">
                              <a:latin typeface="Cambria Math" panose="02040503050406030204" pitchFamily="18" charset="0"/>
                            </a:rPr>
                          </m:ctrlPr>
                        </m:naryPr>
                        <m:sub>
                          <m:sSub>
                            <m:sSubPr>
                              <m:ctrlPr>
                                <a:rPr lang="en-US" altLang="zh-CN" i="1">
                                  <a:latin typeface="Cambria Math" panose="02040503050406030204" pitchFamily="18" charset="0"/>
                                </a:rPr>
                              </m:ctrlPr>
                            </m:sSubPr>
                            <m:e>
                              <m:r>
                                <m:rPr>
                                  <m:brk m:alnAt="7"/>
                                </m:rPr>
                                <a:rPr lang="en-US" altLang="zh-CN" i="1">
                                  <a:latin typeface="Cambria Math"/>
                                </a:rPr>
                                <m:t>𝑟</m:t>
                              </m:r>
                            </m:e>
                            <m:sub>
                              <m:r>
                                <m:rPr>
                                  <m:brk m:alnAt="7"/>
                                </m:rPr>
                                <a:rPr lang="en-US" altLang="zh-CN" i="1">
                                  <a:latin typeface="Cambria Math"/>
                                </a:rPr>
                                <m:t>𝑘</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sub>
                        <m:sup/>
                        <m:e>
                          <m:sSup>
                            <m:sSupPr>
                              <m:ctrlPr>
                                <a:rPr lang="en-US" altLang="zh-CN" i="1">
                                  <a:latin typeface="Cambria Math" panose="02040503050406030204" pitchFamily="18" charset="0"/>
                                </a:rPr>
                              </m:ctrlPr>
                            </m:sSupPr>
                            <m:e>
                              <m:r>
                                <a:rPr lang="en-US" altLang="zh-CN" i="1">
                                  <a:latin typeface="Cambria Math"/>
                                </a:rPr>
                                <m:t>𝑒</m:t>
                              </m:r>
                            </m:e>
                            <m:sup>
                              <m:r>
                                <a:rPr lang="en-US" altLang="zh-CN" i="1">
                                  <a:latin typeface="Cambria Math"/>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a:rPr>
                                        <m:t>𝐷</m:t>
                                      </m:r>
                                    </m:e>
                                    <m:sub>
                                      <m:r>
                                        <a:rPr lang="en-US" altLang="zh-CN" i="1">
                                          <a:latin typeface="Cambria Math"/>
                                        </a:rPr>
                                        <m:t>𝑠</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num>
                                <m:den>
                                  <m:sSubSup>
                                    <m:sSubSupPr>
                                      <m:ctrlPr>
                                        <a:rPr lang="en-US" altLang="zh-CN" i="1">
                                          <a:latin typeface="Cambria Math" panose="02040503050406030204" pitchFamily="18" charset="0"/>
                                        </a:rPr>
                                      </m:ctrlPr>
                                    </m:sSubSupPr>
                                    <m:e>
                                      <m:r>
                                        <a:rPr lang="en-US" altLang="zh-CN" i="1">
                                          <a:latin typeface="Cambria Math"/>
                                        </a:rPr>
                                        <m:t>𝛿</m:t>
                                      </m:r>
                                    </m:e>
                                    <m:sub>
                                      <m:r>
                                        <a:rPr lang="en-US" altLang="zh-CN" i="1">
                                          <a:latin typeface="Cambria Math"/>
                                        </a:rPr>
                                        <m:t>𝑠</m:t>
                                      </m:r>
                                    </m:sub>
                                    <m:sup>
                                      <m:r>
                                        <a:rPr lang="en-US" altLang="zh-CN" i="1">
                                          <a:latin typeface="Cambria Math"/>
                                        </a:rPr>
                                        <m:t>2</m:t>
                                      </m:r>
                                    </m:sup>
                                  </m:sSubSup>
                                </m:den>
                              </m:f>
                            </m:sup>
                          </m:sSup>
                        </m:e>
                      </m:nary>
                      <m:r>
                        <a:rPr lang="en-US" altLang="zh-CN" i="1">
                          <a:latin typeface="Cambria Math"/>
                        </a:rPr>
                        <m:t>𝑤</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panose="02040503050406030204" pitchFamily="18" charset="0"/>
                            </a:rPr>
                          </m:ctrlPr>
                        </m:sSubPr>
                        <m:e>
                          <m:r>
                            <a:rPr lang="en-US" altLang="zh-CN" i="1">
                              <a:latin typeface="Cambria Math"/>
                            </a:rPr>
                            <m:t>𝐷</m:t>
                          </m:r>
                        </m:e>
                        <m:sub>
                          <m:r>
                            <a:rPr lang="en-US" altLang="zh-CN" i="1">
                              <a:latin typeface="Cambria Math"/>
                            </a:rPr>
                            <m:t>𝑟</m:t>
                          </m:r>
                        </m:sub>
                      </m:sSub>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oMath>
                  </m:oMathPara>
                </a14:m>
                <a:endParaRPr lang="zh-CN" altLang="en-US" dirty="0" smtClean="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1043608" y="878326"/>
                <a:ext cx="7992888" cy="4643470"/>
              </a:xfrm>
              <a:blipFill rotWithShape="0">
                <a:blip r:embed="rId4"/>
                <a:stretch>
                  <a:fillRect l="-1678" t="-1706"/>
                </a:stretch>
              </a:blipFill>
            </p:spPr>
            <p:txBody>
              <a:bodyPr/>
              <a:lstStyle/>
              <a:p>
                <a:r>
                  <a:rPr 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11</a:t>
            </a:fld>
            <a:endParaRPr lang="zh-CN" altLang="en-US"/>
          </a:p>
        </p:txBody>
      </p:sp>
      <p:pic>
        <p:nvPicPr>
          <p:cNvPr id="7" name="Picture 6"/>
          <p:cNvPicPr>
            <a:picLocks noChangeAspect="1"/>
          </p:cNvPicPr>
          <p:nvPr/>
        </p:nvPicPr>
        <p:blipFill>
          <a:blip r:embed="rId5"/>
          <a:stretch>
            <a:fillRect/>
          </a:stretch>
        </p:blipFill>
        <p:spPr>
          <a:xfrm>
            <a:off x="2123728" y="3256208"/>
            <a:ext cx="5429250" cy="2362200"/>
          </a:xfrm>
          <a:prstGeom prst="rect">
            <a:avLst/>
          </a:prstGeom>
        </p:spPr>
      </p:pic>
    </p:spTree>
    <p:custDataLst>
      <p:tags r:id="rId1"/>
    </p:custDataLst>
    <p:extLst>
      <p:ext uri="{BB962C8B-B14F-4D97-AF65-F5344CB8AC3E}">
        <p14:creationId xmlns:p14="http://schemas.microsoft.com/office/powerpoint/2010/main" val="3461512030"/>
      </p:ext>
    </p:extLst>
  </p:cSld>
  <p:clrMapOvr>
    <a:masterClrMapping/>
  </p:clrMapOvr>
  <mc:AlternateContent xmlns:mc="http://schemas.openxmlformats.org/markup-compatibility/2006" xmlns:p14="http://schemas.microsoft.com/office/powerpoint/2010/main">
    <mc:Choice Requires="p14">
      <p:transition spd="slow" p14:dur="2000" advTm="64002"/>
    </mc:Choice>
    <mc:Fallback xmlns="">
      <p:transition spd="slow" advTm="6400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smtClean="0"/>
              <a:t>显著性检测结果的视觉效果比较</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12</a:t>
            </a:fld>
            <a:endParaRPr lang="zh-CN" altLang="en-US"/>
          </a:p>
        </p:txBody>
      </p:sp>
      <p:pic>
        <p:nvPicPr>
          <p:cNvPr id="5" name="Picture 4"/>
          <p:cNvPicPr>
            <a:picLocks noChangeAspect="1"/>
          </p:cNvPicPr>
          <p:nvPr/>
        </p:nvPicPr>
        <p:blipFill>
          <a:blip r:embed="rId3"/>
          <a:stretch>
            <a:fillRect/>
          </a:stretch>
        </p:blipFill>
        <p:spPr>
          <a:xfrm>
            <a:off x="2699792" y="1437991"/>
            <a:ext cx="4176464" cy="4277009"/>
          </a:xfrm>
          <a:prstGeom prst="rect">
            <a:avLst/>
          </a:prstGeom>
        </p:spPr>
      </p:pic>
    </p:spTree>
    <p:extLst>
      <p:ext uri="{BB962C8B-B14F-4D97-AF65-F5344CB8AC3E}">
        <p14:creationId xmlns:p14="http://schemas.microsoft.com/office/powerpoint/2010/main" val="1272413295"/>
      </p:ext>
    </p:extLst>
  </p:cSld>
  <p:clrMapOvr>
    <a:masterClrMapping/>
  </p:clrMapOvr>
  <mc:AlternateContent xmlns:mc="http://schemas.openxmlformats.org/markup-compatibility/2006" xmlns:p14="http://schemas.microsoft.com/office/powerpoint/2010/main">
    <mc:Choice Requires="p14">
      <p:transition spd="slow" p14:dur="2000" advTm="20855"/>
    </mc:Choice>
    <mc:Fallback xmlns="">
      <p:transition spd="slow" advTm="2085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smtClean="0"/>
              <a:t>在现有最大公开测试集</a:t>
            </a:r>
            <a:r>
              <a:rPr lang="en-US" altLang="zh-CN" dirty="0"/>
              <a:t>[Achanta09</a:t>
            </a:r>
            <a:r>
              <a:rPr lang="en-US" altLang="zh-CN" dirty="0" smtClean="0"/>
              <a:t>]</a:t>
            </a:r>
            <a:r>
              <a:rPr lang="zh-CN" altLang="en-US" dirty="0" smtClean="0"/>
              <a:t>上</a:t>
            </a:r>
          </a:p>
          <a:p>
            <a:pPr marL="457200" lvl="1" indent="0">
              <a:buNone/>
            </a:pPr>
            <a:endParaRPr lang="en-US" altLang="zh-CN"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13</a:t>
            </a:fld>
            <a:endParaRPr lang="zh-CN" altLang="en-US"/>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50964" y="1345332"/>
            <a:ext cx="4413324" cy="338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1259632" y="4772655"/>
            <a:ext cx="7560840" cy="749141"/>
          </a:xfrm>
          <a:prstGeom prst="roundRect">
            <a:avLst/>
          </a:prstGeom>
          <a:solidFill>
            <a:srgbClr val="FFCCCC"/>
          </a:solidFill>
          <a:ln>
            <a:noFill/>
          </a:ln>
          <a:effectLst>
            <a:outerShdw blurRad="127000" dist="50800" dir="2700000" algn="ctr" rotWithShape="0">
              <a:srgbClr val="000000">
                <a:alpha val="43000"/>
              </a:srgbClr>
            </a:outerShdw>
          </a:effectLst>
          <a:ex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lvl="1" indent="0" algn="just" eaLnBrk="1" hangingPunct="1">
              <a:spcBef>
                <a:spcPts val="600"/>
              </a:spcBef>
              <a:spcAft>
                <a:spcPts val="600"/>
              </a:spcAft>
            </a:pPr>
            <a:r>
              <a:rPr kumimoji="0" lang="zh-CN" altLang="en-US" sz="1900" dirty="0" smtClean="0"/>
              <a:t>受到了国内外研究者的广泛关注。</a:t>
            </a:r>
            <a:r>
              <a:rPr kumimoji="0" lang="en-US" altLang="zh-CN" sz="1900" dirty="0" smtClean="0"/>
              <a:t>2011</a:t>
            </a:r>
            <a:r>
              <a:rPr kumimoji="0" lang="zh-CN" altLang="en-US" sz="1900" dirty="0" smtClean="0"/>
              <a:t>年</a:t>
            </a:r>
            <a:r>
              <a:rPr kumimoji="0" lang="en-US" altLang="zh-CN" sz="1900" dirty="0" smtClean="0"/>
              <a:t>6</a:t>
            </a:r>
            <a:r>
              <a:rPr kumimoji="0" lang="zh-CN" altLang="en-US" sz="1900" dirty="0" smtClean="0"/>
              <a:t>月发表至今，</a:t>
            </a:r>
            <a:r>
              <a:rPr kumimoji="0" lang="zh-CN" altLang="en-US" sz="1900" dirty="0"/>
              <a:t>已</a:t>
            </a:r>
            <a:r>
              <a:rPr kumimoji="0" lang="zh-CN" altLang="en-US" sz="1900" dirty="0" smtClean="0"/>
              <a:t>有</a:t>
            </a:r>
            <a:r>
              <a:rPr kumimoji="0" lang="en-US" altLang="zh-CN" sz="1900" dirty="0" smtClean="0"/>
              <a:t>1000</a:t>
            </a:r>
            <a:r>
              <a:rPr kumimoji="0" lang="zh-CN" altLang="en-US" sz="1900" dirty="0" smtClean="0"/>
              <a:t>多位研究者索要源代码（源代码共享，登记即可获得</a:t>
            </a:r>
            <a:r>
              <a:rPr kumimoji="0" lang="zh-CN" altLang="en-US" sz="1900" dirty="0" smtClean="0"/>
              <a:t>），他引</a:t>
            </a:r>
            <a:r>
              <a:rPr kumimoji="0" lang="en-US" altLang="zh-CN" sz="1900" dirty="0" smtClean="0"/>
              <a:t>320</a:t>
            </a:r>
            <a:r>
              <a:rPr kumimoji="0" lang="zh-CN" altLang="en-US" sz="1900" dirty="0" smtClean="0"/>
              <a:t>多次。</a:t>
            </a:r>
            <a:endParaRPr lang="en-US" altLang="zh-CN" dirty="0"/>
          </a:p>
        </p:txBody>
      </p:sp>
    </p:spTree>
    <p:custDataLst>
      <p:tags r:id="rId1"/>
    </p:custDataLst>
    <p:extLst>
      <p:ext uri="{BB962C8B-B14F-4D97-AF65-F5344CB8AC3E}">
        <p14:creationId xmlns:p14="http://schemas.microsoft.com/office/powerpoint/2010/main" val="4138123915"/>
      </p:ext>
    </p:extLst>
  </p:cSld>
  <p:clrMapOvr>
    <a:masterClrMapping/>
  </p:clrMapOvr>
  <mc:AlternateContent xmlns:mc="http://schemas.openxmlformats.org/markup-compatibility/2006" xmlns:p14="http://schemas.microsoft.com/office/powerpoint/2010/main">
    <mc:Choice Requires="p14">
      <p:transition spd="slow" p14:dur="2000" advTm="33548"/>
    </mc:Choice>
    <mc:Fallback xmlns="">
      <p:transition spd="slow" advTm="33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2.1 </a:t>
            </a:r>
            <a:r>
              <a:rPr lang="zh-CN" altLang="en-US" dirty="0"/>
              <a:t>图像视觉显著性区域检</a:t>
            </a:r>
            <a:r>
              <a:rPr lang="zh-CN" altLang="en-US" dirty="0" smtClean="0"/>
              <a:t>测</a:t>
            </a:r>
            <a:r>
              <a:rPr lang="en-US" altLang="zh-CN" dirty="0" smtClean="0"/>
              <a:t>(2)</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14</a:t>
            </a:fld>
            <a:endParaRPr lang="zh-CN" altLang="en-US"/>
          </a:p>
        </p:txBody>
      </p:sp>
      <p:pic>
        <p:nvPicPr>
          <p:cNvPr id="5" name="Picture 4"/>
          <p:cNvPicPr>
            <a:picLocks noChangeAspect="1"/>
          </p:cNvPicPr>
          <p:nvPr/>
        </p:nvPicPr>
        <p:blipFill>
          <a:blip r:embed="rId3"/>
          <a:stretch>
            <a:fillRect/>
          </a:stretch>
        </p:blipFill>
        <p:spPr>
          <a:xfrm>
            <a:off x="1691679" y="1417340"/>
            <a:ext cx="6604641" cy="2088232"/>
          </a:xfrm>
          <a:prstGeom prst="rect">
            <a:avLst/>
          </a:prstGeom>
        </p:spPr>
      </p:pic>
      <p:sp>
        <p:nvSpPr>
          <p:cNvPr id="7" name="圆角矩形 7"/>
          <p:cNvSpPr/>
          <p:nvPr/>
        </p:nvSpPr>
        <p:spPr>
          <a:xfrm>
            <a:off x="971600" y="3982523"/>
            <a:ext cx="8064896" cy="531161"/>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smtClean="0">
                <a:solidFill>
                  <a:srgbClr val="FF0000"/>
                </a:solidFill>
              </a:rPr>
              <a:t>MM </a:t>
            </a:r>
            <a:r>
              <a:rPr lang="en-US" altLang="zh-CN" sz="1600" dirty="0">
                <a:solidFill>
                  <a:srgbClr val="FF0000"/>
                </a:solidFill>
              </a:rPr>
              <a:t>Cheng</a:t>
            </a:r>
            <a:r>
              <a:rPr lang="en-US" altLang="zh-CN" sz="1600" dirty="0">
                <a:solidFill>
                  <a:schemeClr val="tx1"/>
                </a:solidFill>
              </a:rPr>
              <a:t>, </a:t>
            </a:r>
            <a:r>
              <a:rPr lang="en-US" altLang="zh-CN" sz="1600" dirty="0" smtClean="0">
                <a:solidFill>
                  <a:schemeClr val="tx1"/>
                </a:solidFill>
              </a:rPr>
              <a:t>etc., </a:t>
            </a:r>
            <a:r>
              <a:rPr lang="en-US" altLang="zh-CN" sz="1600" dirty="0">
                <a:solidFill>
                  <a:schemeClr val="tx1"/>
                </a:solidFill>
              </a:rPr>
              <a:t>Efficient salient region detection with soft image abstraction. </a:t>
            </a:r>
            <a:r>
              <a:rPr lang="en-US" altLang="zh-CN" sz="1600" dirty="0">
                <a:solidFill>
                  <a:srgbClr val="FF0000"/>
                </a:solidFill>
              </a:rPr>
              <a:t>IEEE ICCV</a:t>
            </a:r>
            <a:r>
              <a:rPr lang="en-US" altLang="zh-CN" sz="1600" dirty="0">
                <a:solidFill>
                  <a:schemeClr val="tx1"/>
                </a:solidFill>
              </a:rPr>
              <a:t>, 2013</a:t>
            </a:r>
            <a:r>
              <a:rPr lang="en-US" altLang="zh-CN" sz="1600" dirty="0" smtClean="0">
                <a:solidFill>
                  <a:schemeClr val="tx1"/>
                </a:solidFill>
              </a:rPr>
              <a:t>.</a:t>
            </a:r>
            <a:endParaRPr lang="en-US" altLang="zh-CN" sz="1600" dirty="0">
              <a:solidFill>
                <a:schemeClr val="tx1"/>
              </a:solidFill>
            </a:endParaRPr>
          </a:p>
        </p:txBody>
      </p:sp>
    </p:spTree>
    <p:extLst>
      <p:ext uri="{BB962C8B-B14F-4D97-AF65-F5344CB8AC3E}">
        <p14:creationId xmlns:p14="http://schemas.microsoft.com/office/powerpoint/2010/main" val="3427376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2.1 </a:t>
            </a:r>
            <a:r>
              <a:rPr lang="zh-CN" altLang="en-US" dirty="0"/>
              <a:t>图像视觉显著性区域检测</a:t>
            </a:r>
            <a:r>
              <a:rPr lang="en-US" altLang="zh-CN" dirty="0"/>
              <a:t>(2)</a:t>
            </a:r>
            <a:endParaRPr lang="en-US" dirty="0"/>
          </a:p>
        </p:txBody>
      </p:sp>
      <p:sp>
        <p:nvSpPr>
          <p:cNvPr id="3" name="Content Placeholder 2"/>
          <p:cNvSpPr>
            <a:spLocks noGrp="1"/>
          </p:cNvSpPr>
          <p:nvPr>
            <p:ph idx="1"/>
          </p:nvPr>
        </p:nvSpPr>
        <p:spPr>
          <a:xfrm>
            <a:off x="1043608" y="878326"/>
            <a:ext cx="7992888" cy="4643470"/>
          </a:xfrm>
        </p:spPr>
        <p:txBody>
          <a:bodyPr>
            <a:normAutofit/>
          </a:bodyPr>
          <a:lstStyle/>
          <a:p>
            <a:r>
              <a:rPr lang="zh-CN" altLang="en-US" dirty="0"/>
              <a:t>主</a:t>
            </a:r>
            <a:r>
              <a:rPr lang="zh-CN" altLang="en-US" dirty="0" smtClean="0"/>
              <a:t>要贡献：</a:t>
            </a:r>
            <a:endParaRPr lang="en-US" dirty="0"/>
          </a:p>
          <a:p>
            <a:pPr lvl="1"/>
            <a:r>
              <a:rPr lang="zh-CN" altLang="en-US" dirty="0" smtClean="0"/>
              <a:t>提出一种</a:t>
            </a:r>
            <a:r>
              <a:rPr lang="en-US" dirty="0" smtClean="0"/>
              <a:t>soft </a:t>
            </a:r>
            <a:r>
              <a:rPr lang="en-US" dirty="0"/>
              <a:t>image </a:t>
            </a:r>
            <a:r>
              <a:rPr lang="en-US" dirty="0" smtClean="0"/>
              <a:t>abstraction</a:t>
            </a:r>
            <a:r>
              <a:rPr lang="zh-CN" altLang="en-US" dirty="0" smtClean="0"/>
              <a:t>表达，能更加方便的描述大尺度的表观相似区域，提高全局视觉显著性特征估计的鲁棒性和效率</a:t>
            </a:r>
            <a:r>
              <a:rPr lang="en-US" dirty="0" smtClean="0"/>
              <a:t>.</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15</a:t>
            </a:fld>
            <a:endParaRPr lang="zh-CN" altLang="en-US"/>
          </a:p>
        </p:txBody>
      </p:sp>
      <p:pic>
        <p:nvPicPr>
          <p:cNvPr id="6" name="Picture 5"/>
          <p:cNvPicPr>
            <a:picLocks noChangeAspect="1"/>
          </p:cNvPicPr>
          <p:nvPr/>
        </p:nvPicPr>
        <p:blipFill>
          <a:blip r:embed="rId3"/>
          <a:stretch>
            <a:fillRect/>
          </a:stretch>
        </p:blipFill>
        <p:spPr>
          <a:xfrm>
            <a:off x="2123728" y="2857499"/>
            <a:ext cx="5976664" cy="2575579"/>
          </a:xfrm>
          <a:prstGeom prst="rect">
            <a:avLst/>
          </a:prstGeom>
        </p:spPr>
      </p:pic>
    </p:spTree>
    <p:extLst>
      <p:ext uri="{BB962C8B-B14F-4D97-AF65-F5344CB8AC3E}">
        <p14:creationId xmlns:p14="http://schemas.microsoft.com/office/powerpoint/2010/main" val="2507652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2.1 </a:t>
            </a:r>
            <a:r>
              <a:rPr lang="zh-CN" altLang="en-US" dirty="0"/>
              <a:t>图像视觉显著性区域检测</a:t>
            </a:r>
            <a:r>
              <a:rPr lang="en-US" altLang="zh-CN" dirty="0"/>
              <a:t>(2)</a:t>
            </a:r>
            <a:endParaRPr lang="en-US" dirty="0"/>
          </a:p>
        </p:txBody>
      </p:sp>
      <p:sp>
        <p:nvSpPr>
          <p:cNvPr id="3" name="Content Placeholder 2"/>
          <p:cNvSpPr>
            <a:spLocks noGrp="1"/>
          </p:cNvSpPr>
          <p:nvPr>
            <p:ph idx="1"/>
          </p:nvPr>
        </p:nvSpPr>
        <p:spPr>
          <a:xfrm>
            <a:off x="1115616" y="878326"/>
            <a:ext cx="7920880" cy="4643470"/>
          </a:xfrm>
        </p:spPr>
        <p:txBody>
          <a:bodyPr/>
          <a:lstStyle/>
          <a:p>
            <a:r>
              <a:rPr lang="zh-CN" altLang="en-US" dirty="0" smtClean="0"/>
              <a:t>结果示例</a:t>
            </a:r>
            <a:endParaRPr lang="en-US" altLang="zh-CN" dirty="0" smtClean="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16</a:t>
            </a:fld>
            <a:endParaRPr lang="zh-CN" altLang="en-US"/>
          </a:p>
        </p:txBody>
      </p:sp>
      <p:pic>
        <p:nvPicPr>
          <p:cNvPr id="5" name="Picture 4"/>
          <p:cNvPicPr>
            <a:picLocks noChangeAspect="1"/>
          </p:cNvPicPr>
          <p:nvPr/>
        </p:nvPicPr>
        <p:blipFill>
          <a:blip r:embed="rId3"/>
          <a:stretch>
            <a:fillRect/>
          </a:stretch>
        </p:blipFill>
        <p:spPr>
          <a:xfrm>
            <a:off x="2195736" y="1388204"/>
            <a:ext cx="5544616" cy="4277607"/>
          </a:xfrm>
          <a:prstGeom prst="rect">
            <a:avLst/>
          </a:prstGeom>
        </p:spPr>
      </p:pic>
    </p:spTree>
    <p:extLst>
      <p:ext uri="{BB962C8B-B14F-4D97-AF65-F5344CB8AC3E}">
        <p14:creationId xmlns:p14="http://schemas.microsoft.com/office/powerpoint/2010/main" val="1233905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2.1 </a:t>
            </a:r>
            <a:r>
              <a:rPr lang="zh-CN" altLang="en-US" dirty="0"/>
              <a:t>图像视觉显著性区域检测</a:t>
            </a:r>
            <a:r>
              <a:rPr lang="en-US" altLang="zh-CN" dirty="0"/>
              <a:t>(2)</a:t>
            </a:r>
            <a:endParaRPr lang="en-US" dirty="0"/>
          </a:p>
        </p:txBody>
      </p:sp>
      <p:sp>
        <p:nvSpPr>
          <p:cNvPr id="3" name="Content Placeholder 2"/>
          <p:cNvSpPr>
            <a:spLocks noGrp="1"/>
          </p:cNvSpPr>
          <p:nvPr>
            <p:ph idx="1"/>
          </p:nvPr>
        </p:nvSpPr>
        <p:spPr>
          <a:xfrm>
            <a:off x="1115616" y="878326"/>
            <a:ext cx="7920880" cy="4643470"/>
          </a:xfrm>
        </p:spPr>
        <p:txBody>
          <a:bodyPr/>
          <a:lstStyle/>
          <a:p>
            <a:r>
              <a:rPr lang="zh-CN" altLang="en-US" dirty="0" smtClean="0"/>
              <a:t>结果示例</a:t>
            </a:r>
            <a:endParaRPr lang="en-US" altLang="zh-CN" dirty="0" smtClean="0"/>
          </a:p>
          <a:p>
            <a:r>
              <a:rPr lang="zh-CN" altLang="en-US" dirty="0" smtClean="0"/>
              <a:t>定量评价</a:t>
            </a:r>
            <a:endParaRPr lang="en-US" dirty="0"/>
          </a:p>
          <a:p>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17</a:t>
            </a:fld>
            <a:endParaRPr lang="zh-CN" altLang="en-US"/>
          </a:p>
        </p:txBody>
      </p:sp>
      <p:pic>
        <p:nvPicPr>
          <p:cNvPr id="7" name="Picture 6"/>
          <p:cNvPicPr>
            <a:picLocks noChangeAspect="1"/>
          </p:cNvPicPr>
          <p:nvPr/>
        </p:nvPicPr>
        <p:blipFill>
          <a:blip r:embed="rId3"/>
          <a:stretch>
            <a:fillRect/>
          </a:stretch>
        </p:blipFill>
        <p:spPr>
          <a:xfrm>
            <a:off x="2928926" y="1898420"/>
            <a:ext cx="4451386" cy="3816580"/>
          </a:xfrm>
          <a:prstGeom prst="rect">
            <a:avLst/>
          </a:prstGeom>
        </p:spPr>
      </p:pic>
    </p:spTree>
    <p:extLst>
      <p:ext uri="{BB962C8B-B14F-4D97-AF65-F5344CB8AC3E}">
        <p14:creationId xmlns:p14="http://schemas.microsoft.com/office/powerpoint/2010/main" val="568305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2.2 </a:t>
            </a:r>
            <a:r>
              <a:rPr lang="zh-CN" altLang="en-US" dirty="0" smtClean="0"/>
              <a:t>视觉显著性区域分割</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18</a:t>
            </a:fld>
            <a:endParaRPr lang="zh-CN" altLang="en-US"/>
          </a:p>
        </p:txBody>
      </p:sp>
      <p:pic>
        <p:nvPicPr>
          <p:cNvPr id="9" name="Content Placeholder 8"/>
          <p:cNvPicPr>
            <a:picLocks noGrp="1" noChangeAspect="1"/>
          </p:cNvPicPr>
          <p:nvPr>
            <p:ph idx="1"/>
          </p:nvPr>
        </p:nvPicPr>
        <p:blipFill>
          <a:blip r:embed="rId3"/>
          <a:stretch>
            <a:fillRect/>
          </a:stretch>
        </p:blipFill>
        <p:spPr>
          <a:xfrm>
            <a:off x="1619672" y="1273324"/>
            <a:ext cx="6850502" cy="2613422"/>
          </a:xfrm>
          <a:prstGeom prst="rect">
            <a:avLst/>
          </a:prstGeom>
        </p:spPr>
      </p:pic>
      <p:sp>
        <p:nvSpPr>
          <p:cNvPr id="10" name="圆角矩形 7"/>
          <p:cNvSpPr/>
          <p:nvPr/>
        </p:nvSpPr>
        <p:spPr>
          <a:xfrm>
            <a:off x="971600" y="4729708"/>
            <a:ext cx="8064896" cy="531161"/>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smtClean="0">
                <a:solidFill>
                  <a:srgbClr val="FF0000"/>
                </a:solidFill>
              </a:rPr>
              <a:t>MM </a:t>
            </a:r>
            <a:r>
              <a:rPr lang="en-US" altLang="zh-CN" sz="1600" dirty="0">
                <a:solidFill>
                  <a:srgbClr val="FF0000"/>
                </a:solidFill>
              </a:rPr>
              <a:t>Cheng</a:t>
            </a:r>
            <a:r>
              <a:rPr lang="en-US" altLang="zh-CN" sz="1600" dirty="0">
                <a:solidFill>
                  <a:schemeClr val="tx1"/>
                </a:solidFill>
              </a:rPr>
              <a:t>, </a:t>
            </a:r>
            <a:r>
              <a:rPr lang="en-US" altLang="zh-CN" sz="1600" dirty="0" smtClean="0">
                <a:solidFill>
                  <a:schemeClr val="tx1"/>
                </a:solidFill>
              </a:rPr>
              <a:t>etc. </a:t>
            </a:r>
            <a:r>
              <a:rPr lang="en-US" altLang="zh-CN" sz="1600" dirty="0">
                <a:solidFill>
                  <a:schemeClr val="tx1"/>
                </a:solidFill>
              </a:rPr>
              <a:t>Salient object detection and segmentation. Submitted to </a:t>
            </a:r>
            <a:r>
              <a:rPr lang="en-US" altLang="zh-CN" sz="1600" dirty="0">
                <a:solidFill>
                  <a:srgbClr val="FF0000"/>
                </a:solidFill>
              </a:rPr>
              <a:t>IEEE TPAMI</a:t>
            </a:r>
            <a:r>
              <a:rPr lang="en-US" altLang="zh-CN" sz="1600" dirty="0" smtClean="0">
                <a:solidFill>
                  <a:schemeClr val="tx1"/>
                </a:solidFill>
              </a:rPr>
              <a:t>.</a:t>
            </a:r>
            <a:endParaRPr lang="en-US" altLang="zh-CN" sz="1600" dirty="0">
              <a:solidFill>
                <a:schemeClr val="tx1"/>
              </a:solidFill>
            </a:endParaRPr>
          </a:p>
        </p:txBody>
      </p:sp>
      <p:sp>
        <p:nvSpPr>
          <p:cNvPr id="11" name="TextBox 10"/>
          <p:cNvSpPr txBox="1"/>
          <p:nvPr/>
        </p:nvSpPr>
        <p:spPr>
          <a:xfrm>
            <a:off x="2051720" y="3908003"/>
            <a:ext cx="5832648" cy="461665"/>
          </a:xfrm>
          <a:prstGeom prst="rect">
            <a:avLst/>
          </a:prstGeom>
          <a:noFill/>
        </p:spPr>
        <p:txBody>
          <a:bodyPr wrap="square" rtlCol="0">
            <a:spAutoFit/>
          </a:bodyPr>
          <a:lstStyle/>
          <a:p>
            <a:pPr algn="ctr"/>
            <a:r>
              <a:rPr lang="zh-CN" altLang="en-US" sz="2400" dirty="0">
                <a:latin typeface="Calibri" pitchFamily="34" charset="0"/>
                <a:ea typeface="华文楷体" pitchFamily="2" charset="-122"/>
              </a:rPr>
              <a:t>图像视觉显著</a:t>
            </a:r>
            <a:r>
              <a:rPr lang="zh-CN" altLang="en-US" sz="2400" dirty="0" smtClean="0">
                <a:latin typeface="Calibri" pitchFamily="34" charset="0"/>
                <a:ea typeface="华文楷体" pitchFamily="2" charset="-122"/>
              </a:rPr>
              <a:t>性</a:t>
            </a:r>
            <a:r>
              <a:rPr lang="zh-CN" altLang="en-US" sz="2400" dirty="0">
                <a:latin typeface="Calibri" pitchFamily="34" charset="0"/>
                <a:ea typeface="华文楷体" pitchFamily="2" charset="-122"/>
              </a:rPr>
              <a:t>区</a:t>
            </a:r>
            <a:r>
              <a:rPr lang="zh-CN" altLang="en-US" sz="2400" dirty="0" smtClean="0">
                <a:latin typeface="Calibri" pitchFamily="34" charset="0"/>
                <a:ea typeface="华文楷体" pitchFamily="2" charset="-122"/>
              </a:rPr>
              <a:t>域</a:t>
            </a:r>
            <a:r>
              <a:rPr lang="zh-CN" altLang="en-US" sz="2400" dirty="0">
                <a:latin typeface="Calibri" pitchFamily="34" charset="0"/>
                <a:ea typeface="华文楷体" pitchFamily="2" charset="-122"/>
              </a:rPr>
              <a:t>分割</a:t>
            </a:r>
          </a:p>
        </p:txBody>
      </p:sp>
    </p:spTree>
    <p:extLst>
      <p:ext uri="{BB962C8B-B14F-4D97-AF65-F5344CB8AC3E}">
        <p14:creationId xmlns:p14="http://schemas.microsoft.com/office/powerpoint/2010/main" val="1588920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a:t>
            </a:r>
            <a:r>
              <a:rPr lang="zh-CN" altLang="en-US" dirty="0" smtClean="0"/>
              <a:t>视</a:t>
            </a:r>
            <a:r>
              <a:rPr lang="zh-CN" altLang="en-US" dirty="0"/>
              <a:t>觉显著性区域分割</a:t>
            </a:r>
          </a:p>
        </p:txBody>
      </p:sp>
      <p:sp>
        <p:nvSpPr>
          <p:cNvPr id="3" name="内容占位符 2"/>
          <p:cNvSpPr>
            <a:spLocks noGrp="1"/>
          </p:cNvSpPr>
          <p:nvPr>
            <p:ph idx="1"/>
          </p:nvPr>
        </p:nvSpPr>
        <p:spPr>
          <a:xfrm>
            <a:off x="1043608" y="878326"/>
            <a:ext cx="7992888" cy="4643470"/>
          </a:xfrm>
        </p:spPr>
        <p:txBody>
          <a:bodyPr/>
          <a:lstStyle/>
          <a:p>
            <a:r>
              <a:rPr lang="zh-CN" altLang="en-US" dirty="0" smtClean="0"/>
              <a:t>基于迭代的</a:t>
            </a:r>
            <a:r>
              <a:rPr lang="en-US" altLang="zh-CN" dirty="0" err="1" smtClean="0"/>
              <a:t>GrabCut</a:t>
            </a:r>
            <a:r>
              <a:rPr lang="zh-CN" altLang="en-US" dirty="0" smtClean="0"/>
              <a:t>的显著性区域分割</a:t>
            </a:r>
            <a:endParaRPr lang="en-US" altLang="zh-CN" dirty="0" smtClean="0"/>
          </a:p>
          <a:p>
            <a:pPr lvl="1"/>
            <a:r>
              <a:rPr lang="zh-CN" altLang="en-US" dirty="0" smtClean="0"/>
              <a:t>特点：迭代更新</a:t>
            </a:r>
            <a:r>
              <a:rPr lang="en-US" altLang="zh-CN" dirty="0" smtClean="0"/>
              <a:t>+</a:t>
            </a:r>
            <a:r>
              <a:rPr lang="zh-CN" altLang="en-US" dirty="0" smtClean="0"/>
              <a:t>自适应拟合</a:t>
            </a:r>
            <a:endParaRPr lang="en-US" altLang="zh-CN" dirty="0" smtClean="0"/>
          </a:p>
          <a:p>
            <a:pPr lvl="1"/>
            <a:r>
              <a:rPr lang="zh-CN" altLang="en-US" dirty="0" smtClean="0"/>
              <a:t>优势：更鲁棒、使得无监督的分割成为可能</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19</a:t>
            </a:fld>
            <a:endParaRPr lang="zh-CN" altLang="en-US"/>
          </a:p>
        </p:txBody>
      </p:sp>
      <p:pic>
        <p:nvPicPr>
          <p:cNvPr id="5" name="图片 4"/>
          <p:cNvPicPr/>
          <p:nvPr/>
        </p:nvPicPr>
        <p:blipFill>
          <a:blip r:embed="rId4"/>
          <a:stretch>
            <a:fillRect/>
          </a:stretch>
        </p:blipFill>
        <p:spPr>
          <a:xfrm>
            <a:off x="1403648" y="2569468"/>
            <a:ext cx="7416824" cy="2736304"/>
          </a:xfrm>
          <a:prstGeom prst="rect">
            <a:avLst/>
          </a:prstGeom>
        </p:spPr>
      </p:pic>
    </p:spTree>
    <p:custDataLst>
      <p:tags r:id="rId1"/>
    </p:custDataLst>
    <p:extLst>
      <p:ext uri="{BB962C8B-B14F-4D97-AF65-F5344CB8AC3E}">
        <p14:creationId xmlns:p14="http://schemas.microsoft.com/office/powerpoint/2010/main" val="3505806583"/>
      </p:ext>
    </p:extLst>
  </p:cSld>
  <p:clrMapOvr>
    <a:masterClrMapping/>
  </p:clrMapOvr>
  <mc:AlternateContent xmlns:mc="http://schemas.openxmlformats.org/markup-compatibility/2006" xmlns:p14="http://schemas.microsoft.com/office/powerpoint/2010/main">
    <mc:Choice Requires="p14">
      <p:transition spd="slow" p14:dur="2000" advTm="74667"/>
    </mc:Choice>
    <mc:Fallback xmlns="">
      <p:transition spd="slow" advTm="7466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汇报</a:t>
            </a:r>
            <a:r>
              <a:rPr lang="zh-CN" altLang="en-US" dirty="0" smtClean="0"/>
              <a:t>内容</a:t>
            </a:r>
            <a:endParaRPr lang="zh-CN" altLang="en-US" dirty="0"/>
          </a:p>
        </p:txBody>
      </p:sp>
      <p:sp>
        <p:nvSpPr>
          <p:cNvPr id="3" name="内容占位符 2"/>
          <p:cNvSpPr>
            <a:spLocks noGrp="1"/>
          </p:cNvSpPr>
          <p:nvPr>
            <p:ph idx="1"/>
          </p:nvPr>
        </p:nvSpPr>
        <p:spPr>
          <a:xfrm>
            <a:off x="1043608" y="878326"/>
            <a:ext cx="7992888" cy="4643470"/>
          </a:xfrm>
        </p:spPr>
        <p:txBody>
          <a:bodyPr>
            <a:normAutofit/>
          </a:bodyPr>
          <a:lstStyle/>
          <a:p>
            <a:r>
              <a:rPr lang="en-US" altLang="zh-CN" dirty="0" smtClean="0"/>
              <a:t> </a:t>
            </a:r>
            <a:r>
              <a:rPr lang="zh-CN" altLang="en-US" dirty="0" smtClean="0"/>
              <a:t>基本情况简介</a:t>
            </a:r>
            <a:endParaRPr lang="en-US" altLang="zh-CN" dirty="0" smtClean="0"/>
          </a:p>
          <a:p>
            <a:pPr lvl="1"/>
            <a:r>
              <a:rPr lang="zh-CN" altLang="en-US" dirty="0"/>
              <a:t>自</a:t>
            </a:r>
            <a:r>
              <a:rPr lang="zh-CN" altLang="en-US" dirty="0" smtClean="0"/>
              <a:t>我介绍、研究背景</a:t>
            </a:r>
            <a:endParaRPr lang="en-US" altLang="zh-CN" dirty="0" smtClean="0"/>
          </a:p>
          <a:p>
            <a:r>
              <a:rPr lang="zh-CN" altLang="en-US" dirty="0" smtClean="0"/>
              <a:t>主要研究工作介绍</a:t>
            </a:r>
            <a:endParaRPr lang="en-US" altLang="zh-CN" dirty="0" smtClean="0"/>
          </a:p>
          <a:p>
            <a:pPr lvl="1"/>
            <a:r>
              <a:rPr lang="zh-CN" altLang="en-US" dirty="0"/>
              <a:t>显著</a:t>
            </a:r>
            <a:r>
              <a:rPr lang="zh-CN" altLang="en-US" dirty="0" smtClean="0"/>
              <a:t>性检测、图像分割、交互编辑、图像检索</a:t>
            </a:r>
            <a:r>
              <a:rPr lang="zh-CN" altLang="en-US" dirty="0"/>
              <a:t>、</a:t>
            </a:r>
            <a:r>
              <a:rPr lang="zh-CN" altLang="en-US" dirty="0" smtClean="0"/>
              <a:t>图像合成</a:t>
            </a:r>
            <a:endParaRPr lang="en-US" altLang="zh-CN" dirty="0" smtClean="0"/>
          </a:p>
          <a:p>
            <a:r>
              <a:rPr lang="zh-CN" altLang="en-US" dirty="0" smtClean="0"/>
              <a:t>阶段性成果</a:t>
            </a:r>
            <a:endParaRPr lang="en-US" altLang="zh-CN" dirty="0" smtClean="0"/>
          </a:p>
          <a:p>
            <a:pPr lvl="1"/>
            <a:r>
              <a:rPr lang="zh-CN" altLang="en-US" dirty="0"/>
              <a:t>论</a:t>
            </a:r>
            <a:r>
              <a:rPr lang="zh-CN" altLang="en-US" dirty="0" smtClean="0"/>
              <a:t>文发表、项目经验、成果转化</a:t>
            </a:r>
            <a:endParaRPr lang="en-US" altLang="zh-CN" dirty="0" smtClean="0"/>
          </a:p>
          <a:p>
            <a:r>
              <a:rPr lang="zh-CN" altLang="en-US" dirty="0" smtClean="0"/>
              <a:t>工作设想</a:t>
            </a:r>
            <a:endParaRPr lang="en-US" altLang="zh-CN" dirty="0" smtClean="0"/>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2</a:t>
            </a:fld>
            <a:endParaRPr lang="zh-CN" altLang="en-US"/>
          </a:p>
        </p:txBody>
      </p:sp>
      <p:sp>
        <p:nvSpPr>
          <p:cNvPr id="39" name="TextBox 38">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744"/>
    </mc:Choice>
    <mc:Fallback xmlns="">
      <p:transition spd="slow" advTm="1574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a:t>
            </a:r>
            <a:r>
              <a:rPr lang="zh-CN" altLang="en-US" dirty="0" smtClean="0"/>
              <a:t>视</a:t>
            </a:r>
            <a:r>
              <a:rPr lang="zh-CN" altLang="en-US" dirty="0"/>
              <a:t>觉显著性区域分割</a:t>
            </a:r>
          </a:p>
        </p:txBody>
      </p:sp>
      <p:sp>
        <p:nvSpPr>
          <p:cNvPr id="3" name="内容占位符 2"/>
          <p:cNvSpPr>
            <a:spLocks noGrp="1"/>
          </p:cNvSpPr>
          <p:nvPr>
            <p:ph idx="1"/>
          </p:nvPr>
        </p:nvSpPr>
        <p:spPr/>
        <p:txBody>
          <a:bodyPr/>
          <a:lstStyle/>
          <a:p>
            <a:r>
              <a:rPr lang="zh-CN" altLang="en-US" dirty="0" smtClean="0"/>
              <a:t>在现有最大公开测试集</a:t>
            </a:r>
            <a:r>
              <a:rPr lang="en-US" altLang="zh-CN" dirty="0"/>
              <a:t>[Achanta09]</a:t>
            </a:r>
            <a:r>
              <a:rPr lang="zh-CN" altLang="en-US" dirty="0" smtClean="0"/>
              <a:t>上</a:t>
            </a:r>
            <a:endParaRPr lang="en-US" altLang="zh-CN" dirty="0" smtClean="0"/>
          </a:p>
          <a:p>
            <a:pPr lvl="1"/>
            <a:r>
              <a:rPr lang="zh-CN" altLang="en-US" dirty="0" smtClean="0"/>
              <a:t>著性区域分割实验</a:t>
            </a:r>
            <a:endParaRPr lang="en-US" altLang="zh-CN" dirty="0" smtClean="0"/>
          </a:p>
          <a:p>
            <a:pPr lvl="2"/>
            <a:r>
              <a:rPr lang="zh-CN" altLang="en-US" dirty="0" smtClean="0"/>
              <a:t>之前的最好结果</a:t>
            </a:r>
            <a:r>
              <a:rPr lang="en-US" altLang="zh-CN" dirty="0" smtClean="0"/>
              <a:t>: </a:t>
            </a:r>
            <a:r>
              <a:rPr lang="zh-CN" altLang="en-US" dirty="0" smtClean="0"/>
              <a:t>精度</a:t>
            </a:r>
            <a:r>
              <a:rPr lang="en-US" altLang="zh-CN" dirty="0" smtClean="0"/>
              <a:t>=75%</a:t>
            </a:r>
            <a:r>
              <a:rPr lang="zh-CN" altLang="en-US" dirty="0" smtClean="0"/>
              <a:t>，召回率</a:t>
            </a:r>
            <a:r>
              <a:rPr lang="en-US" altLang="zh-CN" dirty="0" smtClean="0"/>
              <a:t>83%</a:t>
            </a:r>
          </a:p>
          <a:p>
            <a:pPr lvl="2"/>
            <a:r>
              <a:rPr lang="zh-CN" altLang="en-US" dirty="0" smtClean="0"/>
              <a:t>本文算法的结果：</a:t>
            </a:r>
            <a:r>
              <a:rPr lang="zh-CN" altLang="en-US" dirty="0"/>
              <a:t>精度</a:t>
            </a:r>
            <a:r>
              <a:rPr lang="en-US" altLang="zh-CN" dirty="0" smtClean="0"/>
              <a:t>=90%</a:t>
            </a:r>
            <a:r>
              <a:rPr lang="zh-CN" altLang="en-US" dirty="0"/>
              <a:t>，召回</a:t>
            </a:r>
            <a:r>
              <a:rPr lang="zh-CN" altLang="en-US" dirty="0" smtClean="0"/>
              <a:t>率</a:t>
            </a:r>
            <a:r>
              <a:rPr lang="en-US" altLang="zh-CN" dirty="0" smtClean="0"/>
              <a:t>90%</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20</a:t>
            </a:fld>
            <a:endParaRPr lang="zh-CN" altLang="en-US"/>
          </a:p>
        </p:txBody>
      </p:sp>
    </p:spTree>
    <p:custDataLst>
      <p:tags r:id="rId1"/>
    </p:custDataLst>
    <p:extLst>
      <p:ext uri="{BB962C8B-B14F-4D97-AF65-F5344CB8AC3E}">
        <p14:creationId xmlns:p14="http://schemas.microsoft.com/office/powerpoint/2010/main" val="1576590017"/>
      </p:ext>
    </p:extLst>
  </p:cSld>
  <p:clrMapOvr>
    <a:masterClrMapping/>
  </p:clrMapOvr>
  <mc:AlternateContent xmlns:mc="http://schemas.openxmlformats.org/markup-compatibility/2006" xmlns:p14="http://schemas.microsoft.com/office/powerpoint/2010/main">
    <mc:Choice Requires="p14">
      <p:transition spd="slow" p14:dur="2000" advTm="33548"/>
    </mc:Choice>
    <mc:Fallback xmlns="">
      <p:transition spd="slow" advTm="3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0"/>
            <a:ext cx="8100392" cy="604559"/>
          </a:xfrm>
        </p:spPr>
        <p:txBody>
          <a:bodyPr>
            <a:normAutofit fontScale="90000"/>
          </a:bodyPr>
          <a:lstStyle/>
          <a:p>
            <a:r>
              <a:rPr lang="en-US" dirty="0"/>
              <a:t>2.2</a:t>
            </a:r>
            <a:r>
              <a:rPr lang="zh-CN" altLang="en-US" dirty="0"/>
              <a:t>随机游走图像分割的连通性理论</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21</a:t>
            </a:fld>
            <a:endParaRPr lang="zh-CN" altLang="en-US"/>
          </a:p>
        </p:txBody>
      </p:sp>
      <p:sp>
        <p:nvSpPr>
          <p:cNvPr id="6" name="圆角矩形 8"/>
          <p:cNvSpPr/>
          <p:nvPr/>
        </p:nvSpPr>
        <p:spPr>
          <a:xfrm>
            <a:off x="1331640" y="4297660"/>
            <a:ext cx="7272808" cy="61206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a:solidFill>
                  <a:srgbClr val="FF0000"/>
                </a:solidFill>
                <a:latin typeface="+mj-lt"/>
                <a:ea typeface="华文楷体" pitchFamily="2" charset="-122"/>
              </a:rPr>
              <a:t>MM Cheng</a:t>
            </a:r>
            <a:r>
              <a:rPr lang="en-US" altLang="zh-CN" sz="1700" dirty="0">
                <a:solidFill>
                  <a:srgbClr val="406593"/>
                </a:solidFill>
                <a:latin typeface="+mj-lt"/>
                <a:ea typeface="华文楷体" pitchFamily="2" charset="-122"/>
              </a:rPr>
              <a:t>, GX Zhang, Connectedness of Random Walk Segmentation. </a:t>
            </a:r>
            <a:r>
              <a:rPr lang="en-US" altLang="zh-CN" sz="1700" dirty="0">
                <a:solidFill>
                  <a:srgbClr val="FF0000"/>
                </a:solidFill>
                <a:latin typeface="+mj-lt"/>
                <a:ea typeface="华文楷体" pitchFamily="2" charset="-122"/>
              </a:rPr>
              <a:t>IEEE TPAMI</a:t>
            </a:r>
            <a:r>
              <a:rPr lang="en-US" altLang="zh-CN" sz="1700" dirty="0">
                <a:solidFill>
                  <a:srgbClr val="406593"/>
                </a:solidFill>
                <a:latin typeface="+mj-lt"/>
                <a:ea typeface="华文楷体" pitchFamily="2" charset="-122"/>
              </a:rPr>
              <a:t>, 2011. 33(1): p. 200 -202. </a:t>
            </a:r>
            <a:endParaRPr lang="en-US" altLang="zh-CN" sz="1700" dirty="0" smtClean="0">
              <a:solidFill>
                <a:srgbClr val="406593"/>
              </a:solidFill>
              <a:latin typeface="+mj-lt"/>
              <a:ea typeface="华文楷体" pitchFamily="2" charset="-122"/>
            </a:endParaRPr>
          </a:p>
        </p:txBody>
      </p:sp>
      <p:pic>
        <p:nvPicPr>
          <p:cNvPr id="7" name="图片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75656" y="1417340"/>
            <a:ext cx="6757373" cy="2160240"/>
          </a:xfrm>
          <a:prstGeom prst="rect">
            <a:avLst/>
          </a:prstGeom>
        </p:spPr>
      </p:pic>
    </p:spTree>
    <p:extLst>
      <p:ext uri="{BB962C8B-B14F-4D97-AF65-F5344CB8AC3E}">
        <p14:creationId xmlns:p14="http://schemas.microsoft.com/office/powerpoint/2010/main" val="283400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0"/>
            <a:ext cx="8100392" cy="604559"/>
          </a:xfrm>
        </p:spPr>
        <p:txBody>
          <a:bodyPr>
            <a:normAutofit fontScale="90000"/>
          </a:bodyPr>
          <a:lstStyle/>
          <a:p>
            <a:r>
              <a:rPr lang="en-US" dirty="0" smtClean="0"/>
              <a:t>2.2</a:t>
            </a:r>
            <a:r>
              <a:rPr lang="zh-CN" altLang="en-US" dirty="0" smtClean="0"/>
              <a:t>随</a:t>
            </a:r>
            <a:r>
              <a:rPr lang="zh-CN" altLang="en-US" dirty="0"/>
              <a:t>机游走图像分割的连通</a:t>
            </a:r>
            <a:r>
              <a:rPr lang="zh-CN" altLang="en-US" dirty="0" smtClean="0"/>
              <a:t>性理论</a:t>
            </a:r>
            <a:endParaRPr lang="en-US" dirty="0"/>
          </a:p>
        </p:txBody>
      </p:sp>
      <p:sp>
        <p:nvSpPr>
          <p:cNvPr id="3" name="Content Placeholder 2"/>
          <p:cNvSpPr>
            <a:spLocks noGrp="1"/>
          </p:cNvSpPr>
          <p:nvPr>
            <p:ph idx="1"/>
          </p:nvPr>
        </p:nvSpPr>
        <p:spPr>
          <a:xfrm>
            <a:off x="971600" y="878326"/>
            <a:ext cx="8172400" cy="4643470"/>
          </a:xfrm>
        </p:spPr>
        <p:txBody>
          <a:bodyPr/>
          <a:lstStyle/>
          <a:p>
            <a:r>
              <a:rPr lang="zh-CN" altLang="en-US" dirty="0"/>
              <a:t>经</a:t>
            </a:r>
            <a:r>
              <a:rPr lang="zh-CN" altLang="en-US" dirty="0" smtClean="0"/>
              <a:t>典理论 </a:t>
            </a:r>
            <a:r>
              <a:rPr lang="en-US" altLang="zh-CN" dirty="0"/>
              <a:t>[Grady 06]</a:t>
            </a:r>
            <a:endParaRPr lang="en-US" altLang="zh-CN" dirty="0" smtClean="0"/>
          </a:p>
          <a:p>
            <a:pPr lvl="1"/>
            <a:r>
              <a:rPr lang="zh-CN" altLang="en-US" dirty="0" smtClean="0"/>
              <a:t>分割结果中每个区域至少包含一个同</a:t>
            </a:r>
            <a:r>
              <a:rPr lang="en-US" altLang="zh-CN" dirty="0" smtClean="0"/>
              <a:t>Label</a:t>
            </a:r>
            <a:r>
              <a:rPr lang="zh-CN" altLang="en-US" dirty="0" smtClean="0"/>
              <a:t>的</a:t>
            </a:r>
            <a:r>
              <a:rPr lang="en-US" altLang="zh-CN" dirty="0" smtClean="0"/>
              <a:t>Seed</a:t>
            </a:r>
            <a:r>
              <a:rPr lang="zh-CN" altLang="en-US" dirty="0" smtClean="0"/>
              <a:t>点</a:t>
            </a:r>
            <a:r>
              <a:rPr lang="en-US" altLang="zh-CN" dirty="0" smtClean="0"/>
              <a:t>(</a:t>
            </a:r>
            <a:r>
              <a:rPr lang="zh-CN" altLang="en-US" dirty="0" smtClean="0"/>
              <a:t>随机游走的结果不会产生额外碎片</a:t>
            </a:r>
            <a:r>
              <a:rPr lang="en-US" altLang="zh-CN" dirty="0" smtClean="0"/>
              <a:t>)</a:t>
            </a:r>
            <a:r>
              <a:rPr lang="zh-CN" altLang="en-US" dirty="0" smtClean="0"/>
              <a:t>。</a:t>
            </a:r>
            <a:endParaRPr lang="en-US" altLang="zh-CN" dirty="0" smtClean="0"/>
          </a:p>
          <a:p>
            <a:r>
              <a:rPr lang="zh-CN" altLang="en-US" dirty="0" smtClean="0"/>
              <a:t>新的理论发现</a:t>
            </a:r>
            <a:endParaRPr lang="en-US" altLang="zh-CN" dirty="0" smtClean="0"/>
          </a:p>
          <a:p>
            <a:pPr lvl="1"/>
            <a:r>
              <a:rPr lang="zh-CN" altLang="en-US" dirty="0" smtClean="0"/>
              <a:t>经典理论</a:t>
            </a:r>
            <a:r>
              <a:rPr lang="en-US" altLang="zh-CN" dirty="0" smtClean="0"/>
              <a:t>[Grady 06]</a:t>
            </a:r>
            <a:r>
              <a:rPr lang="zh-CN" altLang="en-US" dirty="0" smtClean="0"/>
              <a:t>中的结论和证明是错误的</a:t>
            </a:r>
            <a:endParaRPr lang="en-US" altLang="zh-CN" dirty="0" smtClean="0"/>
          </a:p>
          <a:p>
            <a:pPr lvl="1"/>
            <a:r>
              <a:rPr lang="zh-CN" altLang="en-US" dirty="0"/>
              <a:t>给出</a:t>
            </a:r>
            <a:r>
              <a:rPr lang="zh-CN" altLang="en-US" dirty="0" smtClean="0"/>
              <a:t>了关于结果连通性的五个新的定理及证明</a:t>
            </a:r>
            <a:r>
              <a:rPr lang="en-US" altLang="zh-CN" dirty="0" smtClean="0"/>
              <a:t>(</a:t>
            </a:r>
            <a:r>
              <a:rPr lang="zh-CN" altLang="en-US" dirty="0" smtClean="0"/>
              <a:t>详见论文</a:t>
            </a:r>
            <a:r>
              <a:rPr lang="en-US" altLang="zh-CN" dirty="0" smtClean="0"/>
              <a:t>)</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22</a:t>
            </a:fld>
            <a:endParaRPr lang="zh-CN" altLang="en-US"/>
          </a:p>
        </p:txBody>
      </p:sp>
    </p:spTree>
    <p:extLst>
      <p:ext uri="{BB962C8B-B14F-4D97-AF65-F5344CB8AC3E}">
        <p14:creationId xmlns:p14="http://schemas.microsoft.com/office/powerpoint/2010/main" val="2641677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a:t>
            </a:r>
            <a:r>
              <a:rPr lang="zh-CN" altLang="en-US" dirty="0" smtClean="0"/>
              <a:t>基于</a:t>
            </a:r>
            <a:r>
              <a:rPr lang="zh-CN" altLang="en-US" dirty="0"/>
              <a:t>相似结构分析的图像</a:t>
            </a:r>
            <a:r>
              <a:rPr lang="zh-CN" altLang="en-US" dirty="0" smtClean="0"/>
              <a:t>编辑</a:t>
            </a:r>
            <a:endParaRPr lang="zh-CN" altLang="en-US" dirty="0"/>
          </a:p>
        </p:txBody>
      </p:sp>
      <p:sp>
        <p:nvSpPr>
          <p:cNvPr id="5" name="TextBox 4"/>
          <p:cNvSpPr txBox="1"/>
          <p:nvPr/>
        </p:nvSpPr>
        <p:spPr>
          <a:xfrm>
            <a:off x="1547664" y="4225652"/>
            <a:ext cx="7200800" cy="461665"/>
          </a:xfrm>
          <a:prstGeom prst="rect">
            <a:avLst/>
          </a:prstGeom>
          <a:noFill/>
        </p:spPr>
        <p:txBody>
          <a:bodyPr wrap="square" rtlCol="0">
            <a:spAutoFit/>
          </a:bodyPr>
          <a:lstStyle/>
          <a:p>
            <a:pPr algn="ctr"/>
            <a:r>
              <a:rPr lang="zh-CN" altLang="en-US" sz="2400" dirty="0">
                <a:latin typeface="华文楷体" pitchFamily="2" charset="-122"/>
                <a:ea typeface="华文楷体" pitchFamily="2" charset="-122"/>
              </a:rPr>
              <a:t>图像中相似语义</a:t>
            </a:r>
            <a:r>
              <a:rPr lang="zh-CN" altLang="en-US" sz="2400" dirty="0" smtClean="0">
                <a:latin typeface="华文楷体" pitchFamily="2" charset="-122"/>
                <a:ea typeface="华文楷体" pitchFamily="2" charset="-122"/>
              </a:rPr>
              <a:t>单元分析与</a:t>
            </a:r>
            <a:r>
              <a:rPr lang="zh-CN" altLang="en-US" sz="2400" dirty="0">
                <a:latin typeface="华文楷体" pitchFamily="2" charset="-122"/>
                <a:ea typeface="华文楷体" pitchFamily="2" charset="-122"/>
              </a:rPr>
              <a:t>编辑：流程</a:t>
            </a:r>
          </a:p>
        </p:txBody>
      </p:sp>
      <p:sp>
        <p:nvSpPr>
          <p:cNvPr id="23" name="TextBox 22">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4" name="TextBox 23">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3" name="灯片编号占位符 2"/>
          <p:cNvSpPr>
            <a:spLocks noGrp="1"/>
          </p:cNvSpPr>
          <p:nvPr>
            <p:ph type="sldNum" sz="quarter" idx="12"/>
          </p:nvPr>
        </p:nvSpPr>
        <p:spPr/>
        <p:txBody>
          <a:bodyPr/>
          <a:lstStyle/>
          <a:p>
            <a:fld id="{C1D93024-CE6F-4423-B937-B3E4F57635D6}" type="slidenum">
              <a:rPr lang="zh-CN" altLang="en-US" smtClean="0"/>
              <a:pPr/>
              <a:t>23</a:t>
            </a:fld>
            <a:endParaRPr lang="zh-CN" altLang="en-US"/>
          </a:p>
        </p:txBody>
      </p:sp>
      <p:sp>
        <p:nvSpPr>
          <p:cNvPr id="6" name="内容占位符 5"/>
          <p:cNvSpPr>
            <a:spLocks noGrp="1"/>
          </p:cNvSpPr>
          <p:nvPr>
            <p:ph idx="1"/>
          </p:nvPr>
        </p:nvSpPr>
        <p:spPr/>
        <p:txBody>
          <a:bodyPr/>
          <a:lstStyle/>
          <a:p>
            <a:endParaRPr lang="en-US" altLang="zh-CN" dirty="0" smtClean="0"/>
          </a:p>
          <a:p>
            <a:endParaRPr lang="zh-CN" alt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862160"/>
            <a:ext cx="4445609" cy="334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0"/>
          <p:cNvSpPr/>
          <p:nvPr/>
        </p:nvSpPr>
        <p:spPr>
          <a:xfrm>
            <a:off x="1475656" y="4729708"/>
            <a:ext cx="7358114" cy="7739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dirty="0">
                <a:solidFill>
                  <a:srgbClr val="FF0000"/>
                </a:solidFill>
              </a:rPr>
              <a:t>MM Cheng</a:t>
            </a:r>
            <a:r>
              <a:rPr lang="en-US" altLang="zh-CN" dirty="0">
                <a:solidFill>
                  <a:schemeClr val="tx1"/>
                </a:solidFill>
              </a:rPr>
              <a:t>, </a:t>
            </a:r>
            <a:r>
              <a:rPr lang="en-US" altLang="zh-CN" dirty="0" smtClean="0">
                <a:solidFill>
                  <a:schemeClr val="tx1"/>
                </a:solidFill>
              </a:rPr>
              <a:t>etc., RepFinder: Finding </a:t>
            </a:r>
            <a:r>
              <a:rPr lang="en-US" altLang="zh-CN" dirty="0">
                <a:solidFill>
                  <a:schemeClr val="tx1"/>
                </a:solidFill>
              </a:rPr>
              <a:t>Approximately Repeated Scene Elements for Image Editing, </a:t>
            </a:r>
            <a:r>
              <a:rPr lang="en-US" altLang="zh-CN" dirty="0">
                <a:solidFill>
                  <a:srgbClr val="FF0000"/>
                </a:solidFill>
              </a:rPr>
              <a:t>ACM </a:t>
            </a:r>
            <a:r>
              <a:rPr lang="en-US" altLang="zh-CN" dirty="0" smtClean="0">
                <a:solidFill>
                  <a:srgbClr val="FF0000"/>
                </a:solidFill>
              </a:rPr>
              <a:t>TOG</a:t>
            </a:r>
            <a:r>
              <a:rPr lang="en-US" altLang="zh-CN" dirty="0" smtClean="0">
                <a:solidFill>
                  <a:schemeClr val="tx1"/>
                </a:solidFill>
              </a:rPr>
              <a:t> </a:t>
            </a:r>
            <a:r>
              <a:rPr lang="en-US" altLang="zh-CN" dirty="0">
                <a:solidFill>
                  <a:schemeClr val="tx1"/>
                </a:solidFill>
              </a:rPr>
              <a:t>(</a:t>
            </a:r>
            <a:r>
              <a:rPr lang="en-US" altLang="zh-CN" dirty="0">
                <a:solidFill>
                  <a:srgbClr val="FF0000"/>
                </a:solidFill>
              </a:rPr>
              <a:t>SIGGRAPH</a:t>
            </a:r>
            <a:r>
              <a:rPr lang="en-US" altLang="zh-CN" dirty="0">
                <a:solidFill>
                  <a:schemeClr val="tx1"/>
                </a:solidFill>
              </a:rPr>
              <a:t>). 29, 4, 83:1-8, 2010.</a:t>
            </a:r>
          </a:p>
        </p:txBody>
      </p:sp>
    </p:spTree>
    <p:extLst>
      <p:ext uri="{BB962C8B-B14F-4D97-AF65-F5344CB8AC3E}">
        <p14:creationId xmlns:p14="http://schemas.microsoft.com/office/powerpoint/2010/main" val="277147589"/>
      </p:ext>
    </p:extLst>
  </p:cSld>
  <p:clrMapOvr>
    <a:masterClrMapping/>
  </p:clrMapOvr>
  <mc:AlternateContent xmlns:mc="http://schemas.openxmlformats.org/markup-compatibility/2006" xmlns:p14="http://schemas.microsoft.com/office/powerpoint/2010/main">
    <mc:Choice Requires="p14">
      <p:transition spd="slow" p14:dur="2000" advTm="9171"/>
    </mc:Choice>
    <mc:Fallback xmlns="">
      <p:transition spd="slow" advTm="917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smtClean="0"/>
              <a:t>研究动机</a:t>
            </a:r>
            <a:endParaRPr lang="en-US" altLang="zh-CN" dirty="0" smtClean="0"/>
          </a:p>
          <a:p>
            <a:pPr lvl="1"/>
            <a:r>
              <a:rPr lang="zh-CN" altLang="en-US" dirty="0" smtClean="0"/>
              <a:t>相似物体在自然和人造场景中广泛存在</a:t>
            </a:r>
            <a:endParaRPr lang="en-US" altLang="zh-CN" dirty="0" smtClean="0"/>
          </a:p>
          <a:p>
            <a:pPr lvl="1"/>
            <a:r>
              <a:rPr lang="zh-CN" altLang="en-US" dirty="0"/>
              <a:t>相似物体的图像</a:t>
            </a:r>
            <a:r>
              <a:rPr lang="en-US" altLang="zh-CN" dirty="0">
                <a:sym typeface="Wingdings" pitchFamily="2" charset="2"/>
              </a:rPr>
              <a:t> </a:t>
            </a:r>
            <a:r>
              <a:rPr lang="zh-CN" altLang="en-US" dirty="0"/>
              <a:t>获得粗略的场景信息</a:t>
            </a:r>
            <a:endParaRPr lang="en-US" altLang="zh-CN" dirty="0"/>
          </a:p>
          <a:p>
            <a:pPr lvl="1"/>
            <a:r>
              <a:rPr lang="zh-CN" altLang="en-US" dirty="0" smtClean="0"/>
              <a:t>场景几何信息</a:t>
            </a:r>
            <a:r>
              <a:rPr lang="en-US" altLang="zh-CN" dirty="0" smtClean="0">
                <a:sym typeface="Wingdings" pitchFamily="2" charset="2"/>
              </a:rPr>
              <a:t></a:t>
            </a:r>
            <a:r>
              <a:rPr lang="zh-CN" altLang="en-US" dirty="0" smtClean="0">
                <a:sym typeface="Wingdings" pitchFamily="2" charset="2"/>
              </a:rPr>
              <a:t>自然、</a:t>
            </a:r>
            <a:r>
              <a:rPr lang="zh-CN" altLang="en-US" dirty="0" smtClean="0"/>
              <a:t>直观的图像编辑</a:t>
            </a:r>
            <a:endParaRPr lang="en-US" altLang="zh-CN" dirty="0" smtClean="0"/>
          </a:p>
          <a:p>
            <a:r>
              <a:rPr lang="zh-CN" altLang="en-US" dirty="0" smtClean="0"/>
              <a:t>主要贡献</a:t>
            </a:r>
            <a:endParaRPr lang="en-US" altLang="zh-CN" dirty="0" smtClean="0"/>
          </a:p>
          <a:p>
            <a:pPr lvl="1"/>
            <a:r>
              <a:rPr lang="zh-CN" altLang="en-US" dirty="0" smtClean="0"/>
              <a:t>基于简单交互的相似物体快速检测方法</a:t>
            </a:r>
            <a:endParaRPr lang="en-US" altLang="zh-CN" dirty="0" smtClean="0"/>
          </a:p>
          <a:p>
            <a:pPr lvl="1"/>
            <a:r>
              <a:rPr lang="zh-CN" altLang="en-US" dirty="0" smtClean="0"/>
              <a:t>遮挡物体补全、稠密对应关系计算、层次关系估计等方法。</a:t>
            </a:r>
            <a:endParaRPr lang="en-US" altLang="zh-CN" dirty="0" smtClean="0"/>
          </a:p>
          <a:p>
            <a:pPr lvl="1"/>
            <a:r>
              <a:rPr lang="zh-CN" altLang="en-US" dirty="0" smtClean="0"/>
              <a:t>一系列场景物体级别图像编辑应用</a:t>
            </a:r>
            <a:endParaRPr lang="en-US" altLang="zh-CN" dirty="0" smtClean="0"/>
          </a:p>
          <a:p>
            <a:pPr lvl="1"/>
            <a:endParaRPr lang="en-US" altLang="zh-CN"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24</a:t>
            </a:fld>
            <a:endParaRPr lang="zh-CN" altLang="en-US"/>
          </a:p>
        </p:txBody>
      </p:sp>
    </p:spTree>
    <p:custDataLst>
      <p:tags r:id="rId1"/>
    </p:custDataLst>
    <p:extLst>
      <p:ext uri="{BB962C8B-B14F-4D97-AF65-F5344CB8AC3E}">
        <p14:creationId xmlns:p14="http://schemas.microsoft.com/office/powerpoint/2010/main" val="1535192251"/>
      </p:ext>
    </p:extLst>
  </p:cSld>
  <p:clrMapOvr>
    <a:masterClrMapping/>
  </p:clrMapOvr>
  <mc:AlternateContent xmlns:mc="http://schemas.openxmlformats.org/markup-compatibility/2006" xmlns:p14="http://schemas.microsoft.com/office/powerpoint/2010/main">
    <mc:Choice Requires="p14">
      <p:transition spd="slow" p14:dur="2000" advTm="30329"/>
    </mc:Choice>
    <mc:Fallback xmlns="">
      <p:transition spd="slow" advTm="30329"/>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smtClean="0"/>
              <a:t>系统流程</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25</a:t>
            </a:fld>
            <a:endParaRPr lang="zh-CN" alt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9347"/>
            <a:ext cx="5256584" cy="395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127291"/>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遮挡物体补全、稠密对应</a:t>
            </a:r>
            <a:r>
              <a:rPr lang="zh-CN" altLang="en-US" dirty="0" smtClean="0"/>
              <a:t>关系计算、</a:t>
            </a:r>
            <a:r>
              <a:rPr lang="zh-CN" altLang="en-US" dirty="0"/>
              <a:t>层次</a:t>
            </a:r>
            <a:r>
              <a:rPr lang="zh-CN" altLang="en-US" dirty="0" smtClean="0"/>
              <a:t>关估计等步骤之后的分析结果</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26</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974" y="1849388"/>
            <a:ext cx="4504330" cy="3867298"/>
          </a:xfrm>
          <a:prstGeom prst="rect">
            <a:avLst/>
          </a:prstGeom>
        </p:spPr>
      </p:pic>
    </p:spTree>
    <p:extLst>
      <p:ext uri="{BB962C8B-B14F-4D97-AF65-F5344CB8AC3E}">
        <p14:creationId xmlns:p14="http://schemas.microsoft.com/office/powerpoint/2010/main" val="2139976453"/>
      </p:ext>
    </p:extLst>
  </p:cSld>
  <p:clrMapOvr>
    <a:masterClrMapping/>
  </p:clrMapOvr>
  <mc:AlternateContent xmlns:mc="http://schemas.openxmlformats.org/markup-compatibility/2006" xmlns:p14="http://schemas.microsoft.com/office/powerpoint/2010/main">
    <mc:Choice Requires="p14">
      <p:transition spd="slow" p14:dur="2000" advTm="9238"/>
    </mc:Choice>
    <mc:Fallback xmlns="">
      <p:transition spd="slow" advTm="923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smtClean="0"/>
              <a:t>图像重排应用</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27</a:t>
            </a:fld>
            <a:endParaRPr lang="zh-CN" altLang="en-US"/>
          </a:p>
        </p:txBody>
      </p:sp>
      <p:pic>
        <p:nvPicPr>
          <p:cNvPr id="5" name="Rearrangeme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47864" y="1452836"/>
            <a:ext cx="5472608" cy="4104456"/>
          </a:xfrm>
          <a:prstGeom prst="rect">
            <a:avLst/>
          </a:prstGeom>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7592" y="2620370"/>
            <a:ext cx="1829780" cy="121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1385696" y="3825602"/>
            <a:ext cx="18331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000" dirty="0" smtClean="0"/>
              <a:t>原始输入图像</a:t>
            </a:r>
            <a:endParaRPr lang="zh-CN" altLang="en-US" sz="2000" dirty="0"/>
          </a:p>
        </p:txBody>
      </p:sp>
    </p:spTree>
    <p:extLst>
      <p:ext uri="{BB962C8B-B14F-4D97-AF65-F5344CB8AC3E}">
        <p14:creationId xmlns:p14="http://schemas.microsoft.com/office/powerpoint/2010/main" val="4266714006"/>
      </p:ext>
    </p:extLst>
  </p:cSld>
  <p:clrMapOvr>
    <a:masterClrMapping/>
  </p:clrMapOvr>
  <mc:AlternateContent xmlns:mc="http://schemas.openxmlformats.org/markup-compatibility/2006" xmlns:p14="http://schemas.microsoft.com/office/powerpoint/2010/main">
    <mc:Choice Requires="p14">
      <p:transition spd="slow" p14:dur="2000" advTm="11372"/>
    </mc:Choice>
    <mc:Fallback xmlns="">
      <p:transition spd="slow" advTm="1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bldLst>
      <p:bldP spid="7" grpId="0"/>
    </p:bldLst>
  </p:timing>
  <p:extLst>
    <p:ext uri="{E180D4A7-C9FB-4DFB-919C-405C955672EB}">
      <p14:showEvtLst xmlns:p14="http://schemas.microsoft.com/office/powerpoint/2010/main">
        <p14:playEvt time="0" objId="5"/>
        <p14:stopEvt time="11372"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编辑传播应用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28</a:t>
            </a:fld>
            <a:endParaRPr lang="zh-CN" altLang="en-US"/>
          </a:p>
        </p:txBody>
      </p:sp>
      <p:pic>
        <p:nvPicPr>
          <p:cNvPr id="5" name="EdtTransf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9752" y="1453344"/>
            <a:ext cx="5616624" cy="4212468"/>
          </a:xfrm>
          <a:prstGeom prst="rect">
            <a:avLst/>
          </a:prstGeom>
        </p:spPr>
      </p:pic>
    </p:spTree>
    <p:extLst>
      <p:ext uri="{BB962C8B-B14F-4D97-AF65-F5344CB8AC3E}">
        <p14:creationId xmlns:p14="http://schemas.microsoft.com/office/powerpoint/2010/main" val="2783301585"/>
      </p:ext>
    </p:extLst>
  </p:cSld>
  <p:clrMapOvr>
    <a:masterClrMapping/>
  </p:clrMapOvr>
  <mc:AlternateContent xmlns:mc="http://schemas.openxmlformats.org/markup-compatibility/2006" xmlns:p14="http://schemas.microsoft.com/office/powerpoint/2010/main">
    <mc:Choice Requires="p14">
      <p:transition spd="slow" p14:dur="2000" advTm="16678"/>
    </mc:Choice>
    <mc:Fallback xmlns="">
      <p:transition spd="slow"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0" objId="5"/>
        <p14:stopEvt time="12575" objId="5"/>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smtClean="0"/>
              <a:t>同步变形应用</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29</a:t>
            </a:fld>
            <a:endParaRPr lang="zh-CN" altLang="en-US"/>
          </a:p>
        </p:txBody>
      </p:sp>
      <p:pic>
        <p:nvPicPr>
          <p:cNvPr id="5" name="DeformPro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768" y="1561356"/>
            <a:ext cx="5280587" cy="3960440"/>
          </a:xfrm>
          <a:prstGeom prst="rect">
            <a:avLst/>
          </a:prstGeom>
        </p:spPr>
      </p:pic>
    </p:spTree>
    <p:extLst>
      <p:ext uri="{BB962C8B-B14F-4D97-AF65-F5344CB8AC3E}">
        <p14:creationId xmlns:p14="http://schemas.microsoft.com/office/powerpoint/2010/main" val="2662065477"/>
      </p:ext>
    </p:extLst>
  </p:cSld>
  <p:clrMapOvr>
    <a:masterClrMapping/>
  </p:clrMapOvr>
  <mc:AlternateContent xmlns:mc="http://schemas.openxmlformats.org/markup-compatibility/2006" xmlns:p14="http://schemas.microsoft.com/office/powerpoint/2010/main">
    <mc:Choice Requires="p14">
      <p:transition spd="slow" p14:dur="2000" advTm="3175"/>
    </mc:Choice>
    <mc:Fallback xmlns="">
      <p:transition spd="slow" advTm="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0" objId="5"/>
        <p14:stopEvt time="3175"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 </a:t>
            </a:r>
            <a:r>
              <a:rPr lang="zh-CN" altLang="en-US" dirty="0" smtClean="0"/>
              <a:t>自我介绍</a:t>
            </a:r>
            <a:endParaRPr lang="en-US" dirty="0"/>
          </a:p>
        </p:txBody>
      </p:sp>
      <p:sp>
        <p:nvSpPr>
          <p:cNvPr id="3" name="Content Placeholder 2"/>
          <p:cNvSpPr>
            <a:spLocks noGrp="1"/>
          </p:cNvSpPr>
          <p:nvPr>
            <p:ph idx="1"/>
          </p:nvPr>
        </p:nvSpPr>
        <p:spPr>
          <a:xfrm>
            <a:off x="899592" y="878326"/>
            <a:ext cx="8244408" cy="4643470"/>
          </a:xfrm>
        </p:spPr>
        <p:txBody>
          <a:bodyPr>
            <a:normAutofit/>
          </a:bodyPr>
          <a:lstStyle/>
          <a:p>
            <a:r>
              <a:rPr lang="zh-CN" altLang="en-US" dirty="0"/>
              <a:t>基</a:t>
            </a:r>
            <a:r>
              <a:rPr lang="zh-CN" altLang="en-US" dirty="0" smtClean="0"/>
              <a:t>本情况</a:t>
            </a:r>
            <a:endParaRPr lang="en-US" altLang="zh-CN" dirty="0" smtClean="0"/>
          </a:p>
          <a:p>
            <a:pPr lvl="1"/>
            <a:r>
              <a:rPr lang="zh-CN" altLang="en-US" dirty="0" smtClean="0"/>
              <a:t>程明明，男，</a:t>
            </a:r>
            <a:r>
              <a:rPr lang="en-US" altLang="zh-CN" dirty="0" smtClean="0"/>
              <a:t>1985</a:t>
            </a:r>
            <a:r>
              <a:rPr lang="zh-CN" altLang="en-US" dirty="0" smtClean="0"/>
              <a:t>年出生于陕西</a:t>
            </a:r>
            <a:endParaRPr lang="en-US" altLang="zh-CN" dirty="0" smtClean="0"/>
          </a:p>
          <a:p>
            <a:r>
              <a:rPr lang="zh-CN" altLang="en-US" dirty="0" smtClean="0"/>
              <a:t>教育与工作经历</a:t>
            </a:r>
            <a:endParaRPr lang="en-US" altLang="zh-CN" dirty="0" smtClean="0"/>
          </a:p>
          <a:p>
            <a:pPr lvl="1"/>
            <a:r>
              <a:rPr lang="en-US" dirty="0" smtClean="0"/>
              <a:t>2003</a:t>
            </a:r>
            <a:r>
              <a:rPr lang="en-US" altLang="zh-CN" dirty="0" smtClean="0"/>
              <a:t>-2007:</a:t>
            </a:r>
            <a:r>
              <a:rPr lang="zh-CN" altLang="en-US" dirty="0" smtClean="0"/>
              <a:t>西安电子科技大学</a:t>
            </a:r>
            <a:r>
              <a:rPr lang="en-US" altLang="zh-CN" dirty="0" smtClean="0"/>
              <a:t>, </a:t>
            </a:r>
            <a:r>
              <a:rPr lang="zh-CN" altLang="en-US" dirty="0" smtClean="0"/>
              <a:t>学士</a:t>
            </a:r>
            <a:endParaRPr lang="en-US" altLang="zh-CN" dirty="0" smtClean="0"/>
          </a:p>
          <a:p>
            <a:pPr lvl="1"/>
            <a:r>
              <a:rPr lang="en-US" dirty="0" smtClean="0"/>
              <a:t>2007</a:t>
            </a:r>
            <a:r>
              <a:rPr lang="en-US" altLang="zh-CN" dirty="0" smtClean="0"/>
              <a:t>-2012:</a:t>
            </a:r>
            <a:r>
              <a:rPr lang="zh-CN" altLang="en-US" dirty="0" smtClean="0"/>
              <a:t>清华大学</a:t>
            </a:r>
            <a:r>
              <a:rPr lang="en-US" altLang="zh-CN" dirty="0" smtClean="0"/>
              <a:t>, </a:t>
            </a:r>
            <a:r>
              <a:rPr lang="zh-CN" altLang="en-US" dirty="0" smtClean="0"/>
              <a:t>博士</a:t>
            </a:r>
            <a:r>
              <a:rPr lang="en-US" altLang="zh-CN" dirty="0" smtClean="0"/>
              <a:t>(</a:t>
            </a:r>
            <a:r>
              <a:rPr lang="zh-CN" altLang="en-US" dirty="0" smtClean="0"/>
              <a:t>导师胡事民教授</a:t>
            </a:r>
            <a:r>
              <a:rPr lang="en-US" altLang="zh-CN" dirty="0" smtClean="0"/>
              <a:t>)</a:t>
            </a:r>
          </a:p>
          <a:p>
            <a:pPr lvl="2"/>
            <a:r>
              <a:rPr lang="zh-CN" altLang="en-US" dirty="0"/>
              <a:t>计算</a:t>
            </a:r>
            <a:r>
              <a:rPr lang="zh-CN" altLang="en-US" dirty="0" smtClean="0"/>
              <a:t>机系</a:t>
            </a:r>
            <a:r>
              <a:rPr lang="en-US" altLang="zh-CN" dirty="0" smtClean="0"/>
              <a:t>2012</a:t>
            </a:r>
            <a:r>
              <a:rPr lang="zh-CN" altLang="en-US" dirty="0" smtClean="0"/>
              <a:t>界博士毕业生学术排名第一</a:t>
            </a:r>
            <a:endParaRPr lang="en-US" altLang="zh-CN" dirty="0" smtClean="0"/>
          </a:p>
          <a:p>
            <a:pPr lvl="1"/>
            <a:r>
              <a:rPr lang="en-US" altLang="zh-CN" dirty="0" smtClean="0"/>
              <a:t>2012-2014: Research Fellow, Oxford</a:t>
            </a:r>
          </a:p>
          <a:p>
            <a:pPr lvl="2"/>
            <a:r>
              <a:rPr lang="en-US" altLang="zh-CN" dirty="0" smtClean="0"/>
              <a:t>Working with Prof. Philip Torr</a:t>
            </a:r>
          </a:p>
          <a:p>
            <a:pPr lvl="2"/>
            <a:r>
              <a:rPr lang="en-US" altLang="zh-CN" dirty="0" smtClean="0"/>
              <a:t>2013.9-2014.1: </a:t>
            </a:r>
            <a:r>
              <a:rPr lang="zh-CN" altLang="en-US" dirty="0" smtClean="0"/>
              <a:t>微软剑桥研究院</a:t>
            </a:r>
            <a:r>
              <a:rPr lang="en-US" altLang="zh-CN" dirty="0" smtClean="0"/>
              <a:t>(MSRC)</a:t>
            </a:r>
            <a:r>
              <a:rPr lang="zh-CN" altLang="en-US" dirty="0" smtClean="0"/>
              <a:t>访问研究</a:t>
            </a:r>
            <a:endParaRPr lang="en-US" altLang="zh-CN" dirty="0" smtClean="0"/>
          </a:p>
          <a:p>
            <a:pPr lvl="1"/>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a:t>
            </a:fld>
            <a:endParaRPr lang="zh-CN" altLang="en-US"/>
          </a:p>
        </p:txBody>
      </p:sp>
    </p:spTree>
    <p:extLst>
      <p:ext uri="{BB962C8B-B14F-4D97-AF65-F5344CB8AC3E}">
        <p14:creationId xmlns:p14="http://schemas.microsoft.com/office/powerpoint/2010/main" val="1377972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 </a:t>
            </a:r>
            <a:r>
              <a:rPr lang="zh-CN" altLang="en-US" dirty="0" smtClean="0"/>
              <a:t>语音驱动的图像理解与编辑</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30</a:t>
            </a:fld>
            <a:endParaRPr lang="zh-CN" altLang="en-US"/>
          </a:p>
        </p:txBody>
      </p:sp>
      <p:pic>
        <p:nvPicPr>
          <p:cNvPr id="5" name="Content Placeholder 4"/>
          <p:cNvPicPr>
            <a:picLocks noGrp="1" noChangeAspect="1"/>
          </p:cNvPicPr>
          <p:nvPr>
            <p:ph idx="1"/>
          </p:nvPr>
        </p:nvPicPr>
        <p:blipFill>
          <a:blip r:embed="rId3"/>
          <a:stretch>
            <a:fillRect/>
          </a:stretch>
        </p:blipFill>
        <p:spPr>
          <a:xfrm>
            <a:off x="1043608" y="1849388"/>
            <a:ext cx="7993062" cy="1773952"/>
          </a:xfrm>
          <a:prstGeom prst="rect">
            <a:avLst/>
          </a:prstGeom>
        </p:spPr>
      </p:pic>
      <p:sp>
        <p:nvSpPr>
          <p:cNvPr id="6" name="圆角矩形 7"/>
          <p:cNvSpPr/>
          <p:nvPr/>
        </p:nvSpPr>
        <p:spPr>
          <a:xfrm>
            <a:off x="971774" y="4153644"/>
            <a:ext cx="8064896" cy="491381"/>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a:solidFill>
                  <a:srgbClr val="FF0000"/>
                </a:solidFill>
              </a:rPr>
              <a:t>MM Cheng</a:t>
            </a:r>
            <a:r>
              <a:rPr lang="en-US" altLang="zh-CN" sz="1600" dirty="0">
                <a:solidFill>
                  <a:schemeClr val="tx1"/>
                </a:solidFill>
              </a:rPr>
              <a:t>, </a:t>
            </a:r>
            <a:r>
              <a:rPr lang="en-US" altLang="zh-CN" sz="1600" dirty="0" smtClean="0">
                <a:solidFill>
                  <a:schemeClr val="tx1"/>
                </a:solidFill>
              </a:rPr>
              <a:t>etc., </a:t>
            </a:r>
            <a:r>
              <a:rPr lang="en-US" altLang="zh-CN" sz="1600" dirty="0">
                <a:solidFill>
                  <a:schemeClr val="tx1"/>
                </a:solidFill>
              </a:rPr>
              <a:t>ImageSpirit: Verbal Guided Image Parsing, Submitted to </a:t>
            </a:r>
            <a:r>
              <a:rPr lang="en-US" altLang="zh-CN" sz="1600" dirty="0">
                <a:solidFill>
                  <a:srgbClr val="FF0000"/>
                </a:solidFill>
              </a:rPr>
              <a:t>ACM TOG</a:t>
            </a:r>
            <a:r>
              <a:rPr lang="en-US" altLang="zh-CN" sz="1600" dirty="0">
                <a:solidFill>
                  <a:schemeClr val="tx1"/>
                </a:solidFill>
              </a:rPr>
              <a:t>.</a:t>
            </a:r>
          </a:p>
        </p:txBody>
      </p:sp>
    </p:spTree>
    <p:extLst>
      <p:ext uri="{BB962C8B-B14F-4D97-AF65-F5344CB8AC3E}">
        <p14:creationId xmlns:p14="http://schemas.microsoft.com/office/powerpoint/2010/main" val="1582764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语音驱动的图像理解与编辑</a:t>
            </a:r>
            <a:endParaRPr lang="en-US" dirty="0"/>
          </a:p>
        </p:txBody>
      </p:sp>
      <p:sp>
        <p:nvSpPr>
          <p:cNvPr id="3" name="Content Placeholder 2"/>
          <p:cNvSpPr>
            <a:spLocks noGrp="1"/>
          </p:cNvSpPr>
          <p:nvPr>
            <p:ph idx="1"/>
          </p:nvPr>
        </p:nvSpPr>
        <p:spPr>
          <a:xfrm>
            <a:off x="899592" y="878326"/>
            <a:ext cx="8244408" cy="4643470"/>
          </a:xfrm>
        </p:spPr>
        <p:txBody>
          <a:bodyPr>
            <a:normAutofit/>
          </a:bodyPr>
          <a:lstStyle/>
          <a:p>
            <a:r>
              <a:rPr lang="zh-CN" altLang="en-US" dirty="0"/>
              <a:t>研</a:t>
            </a:r>
            <a:r>
              <a:rPr lang="zh-CN" altLang="en-US" dirty="0" smtClean="0"/>
              <a:t>究意义</a:t>
            </a:r>
            <a:endParaRPr lang="en-US" altLang="zh-CN" dirty="0" smtClean="0"/>
          </a:p>
          <a:p>
            <a:pPr lvl="1"/>
            <a:r>
              <a:rPr lang="zh-CN" altLang="en-US" dirty="0"/>
              <a:t>自</a:t>
            </a:r>
            <a:r>
              <a:rPr lang="zh-CN" altLang="en-US" dirty="0" smtClean="0"/>
              <a:t>然直观的交互方式是机器智能的重要体现</a:t>
            </a:r>
            <a:endParaRPr lang="en-US" altLang="zh-CN" dirty="0" smtClean="0"/>
          </a:p>
          <a:p>
            <a:pPr lvl="2"/>
            <a:r>
              <a:rPr lang="zh-CN" altLang="en-US" dirty="0" smtClean="0"/>
              <a:t>憧憬：图灵测试、科幻电影</a:t>
            </a:r>
            <a:endParaRPr lang="en-US" altLang="zh-CN" dirty="0" smtClean="0"/>
          </a:p>
          <a:p>
            <a:pPr lvl="2"/>
            <a:r>
              <a:rPr lang="zh-CN" altLang="en-US" dirty="0"/>
              <a:t>现</a:t>
            </a:r>
            <a:r>
              <a:rPr lang="zh-CN" altLang="en-US" dirty="0" smtClean="0"/>
              <a:t>实：智能设备</a:t>
            </a:r>
            <a:r>
              <a:rPr lang="en-US" altLang="zh-CN" dirty="0" smtClean="0"/>
              <a:t>(iPhone </a:t>
            </a:r>
            <a:r>
              <a:rPr lang="en-US" altLang="zh-CN" dirty="0" err="1" smtClean="0"/>
              <a:t>Siri</a:t>
            </a:r>
            <a:r>
              <a:rPr lang="en-US" altLang="zh-CN" dirty="0" smtClean="0"/>
              <a:t>), Google Glasses</a:t>
            </a:r>
          </a:p>
          <a:p>
            <a:r>
              <a:rPr lang="zh-CN" altLang="en-US" dirty="0"/>
              <a:t>主</a:t>
            </a:r>
            <a:r>
              <a:rPr lang="zh-CN" altLang="en-US" dirty="0" smtClean="0"/>
              <a:t>要贡献</a:t>
            </a:r>
            <a:endParaRPr lang="en-US" altLang="zh-CN" dirty="0" smtClean="0"/>
          </a:p>
          <a:p>
            <a:pPr lvl="1"/>
            <a:r>
              <a:rPr lang="zh-CN" altLang="en-US" dirty="0"/>
              <a:t>国际</a:t>
            </a:r>
            <a:r>
              <a:rPr lang="zh-CN" altLang="en-US" dirty="0" smtClean="0"/>
              <a:t>上首次提出并实现了基于自然语言的交互式图像分析工具</a:t>
            </a:r>
            <a:endParaRPr lang="en-US" altLang="zh-CN" dirty="0" smtClean="0"/>
          </a:p>
          <a:p>
            <a:pPr lvl="1"/>
            <a:r>
              <a:rPr lang="zh-CN" altLang="en-US" dirty="0"/>
              <a:t>提出</a:t>
            </a:r>
            <a:r>
              <a:rPr lang="zh-CN" altLang="en-US" dirty="0" smtClean="0"/>
              <a:t>了</a:t>
            </a:r>
            <a:r>
              <a:rPr lang="en-US" altLang="zh-CN" dirty="0" smtClean="0"/>
              <a:t>Multi-Label Factorial CRF</a:t>
            </a:r>
            <a:r>
              <a:rPr lang="zh-CN" altLang="en-US" dirty="0" smtClean="0"/>
              <a:t>算法，可以快速有效的</a:t>
            </a:r>
            <a:r>
              <a:rPr lang="zh-CN" altLang="en-US" dirty="0"/>
              <a:t>集</a:t>
            </a:r>
            <a:r>
              <a:rPr lang="zh-CN" altLang="en-US" dirty="0" smtClean="0"/>
              <a:t>成多源信息</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31</a:t>
            </a:fld>
            <a:endParaRPr lang="zh-CN" altLang="en-US"/>
          </a:p>
        </p:txBody>
      </p:sp>
    </p:spTree>
    <p:extLst>
      <p:ext uri="{BB962C8B-B14F-4D97-AF65-F5344CB8AC3E}">
        <p14:creationId xmlns:p14="http://schemas.microsoft.com/office/powerpoint/2010/main" val="1071389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语音驱动的图像理解与编辑</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32</a:t>
            </a:fld>
            <a:endParaRPr lang="zh-CN" altLang="en-US"/>
          </a:p>
        </p:txBody>
      </p:sp>
      <p:pic>
        <p:nvPicPr>
          <p:cNvPr id="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93" y="783255"/>
            <a:ext cx="1152128" cy="1152128"/>
          </a:xfrm>
          <a:prstGeom prst="rect">
            <a:avLst/>
          </a:prstGeom>
        </p:spPr>
      </p:pic>
      <p:sp>
        <p:nvSpPr>
          <p:cNvPr id="6" name="TextBox 5"/>
          <p:cNvSpPr txBox="1"/>
          <p:nvPr/>
        </p:nvSpPr>
        <p:spPr>
          <a:xfrm>
            <a:off x="1763688" y="847791"/>
            <a:ext cx="7380312" cy="523220"/>
          </a:xfrm>
          <a:prstGeom prst="rect">
            <a:avLst/>
          </a:prstGeom>
          <a:noFill/>
        </p:spPr>
        <p:txBody>
          <a:bodyPr wrap="square" rtlCol="0">
            <a:spAutoFit/>
          </a:bodyPr>
          <a:lstStyle/>
          <a:p>
            <a:r>
              <a:rPr lang="en-US" altLang="zh-CN" sz="2800" dirty="0" smtClean="0">
                <a:solidFill>
                  <a:srgbClr val="FF0000"/>
                </a:solidFill>
              </a:rPr>
              <a:t>Make</a:t>
            </a:r>
            <a:r>
              <a:rPr lang="en-US" altLang="zh-CN" sz="2800" dirty="0" smtClean="0">
                <a:solidFill>
                  <a:schemeClr val="bg1"/>
                </a:solidFill>
              </a:rPr>
              <a:t> </a:t>
            </a:r>
            <a:r>
              <a:rPr lang="en-US" altLang="zh-CN" sz="2800" dirty="0" smtClean="0"/>
              <a:t>the</a:t>
            </a:r>
            <a:r>
              <a:rPr lang="en-US" altLang="zh-CN" sz="2800" dirty="0" smtClean="0">
                <a:solidFill>
                  <a:schemeClr val="bg1"/>
                </a:solidFill>
              </a:rPr>
              <a:t> </a:t>
            </a:r>
            <a:r>
              <a:rPr lang="en-US" altLang="zh-CN" sz="2800" dirty="0" smtClean="0">
                <a:solidFill>
                  <a:srgbClr val="00B0F0"/>
                </a:solidFill>
              </a:rPr>
              <a:t>wood</a:t>
            </a:r>
            <a:r>
              <a:rPr lang="en-US" altLang="zh-CN" sz="2800" dirty="0" smtClean="0">
                <a:solidFill>
                  <a:schemeClr val="bg1"/>
                </a:solidFill>
              </a:rPr>
              <a:t> </a:t>
            </a:r>
            <a:r>
              <a:rPr lang="en-US" altLang="zh-CN" sz="2800" dirty="0" smtClean="0">
                <a:solidFill>
                  <a:srgbClr val="0000FF"/>
                </a:solidFill>
              </a:rPr>
              <a:t>cabinet</a:t>
            </a:r>
            <a:r>
              <a:rPr lang="en-US" altLang="zh-CN" sz="2800" dirty="0" smtClean="0">
                <a:solidFill>
                  <a:schemeClr val="bg1"/>
                </a:solidFill>
              </a:rPr>
              <a:t> </a:t>
            </a:r>
            <a:r>
              <a:rPr lang="en-US" altLang="zh-CN" sz="2800" dirty="0" smtClean="0"/>
              <a:t>in</a:t>
            </a:r>
            <a:r>
              <a:rPr lang="en-US" altLang="zh-CN" sz="2800" dirty="0" smtClean="0">
                <a:solidFill>
                  <a:schemeClr val="bg1"/>
                </a:solidFill>
              </a:rPr>
              <a:t> </a:t>
            </a:r>
            <a:r>
              <a:rPr lang="en-US" altLang="zh-CN" sz="2800" dirty="0" smtClean="0">
                <a:solidFill>
                  <a:srgbClr val="00B0F0"/>
                </a:solidFill>
              </a:rPr>
              <a:t>bottom-middle</a:t>
            </a:r>
            <a:r>
              <a:rPr lang="en-US" altLang="zh-CN" sz="2800" dirty="0" smtClean="0">
                <a:solidFill>
                  <a:schemeClr val="bg1"/>
                </a:solidFill>
              </a:rPr>
              <a:t> </a:t>
            </a:r>
            <a:r>
              <a:rPr lang="en-US" altLang="zh-CN" sz="2800" dirty="0" smtClean="0">
                <a:solidFill>
                  <a:srgbClr val="FF0000"/>
                </a:solidFill>
              </a:rPr>
              <a:t>lower</a:t>
            </a:r>
            <a:endParaRPr lang="zh-CN" altLang="en-US" sz="2800" dirty="0">
              <a:solidFill>
                <a:srgbClr val="FF0000"/>
              </a:solidFill>
            </a:endParaRPr>
          </a:p>
        </p:txBody>
      </p:sp>
      <p:sp>
        <p:nvSpPr>
          <p:cNvPr id="7" name="TextBox 6"/>
          <p:cNvSpPr txBox="1"/>
          <p:nvPr/>
        </p:nvSpPr>
        <p:spPr>
          <a:xfrm>
            <a:off x="2699792" y="1561356"/>
            <a:ext cx="1224136" cy="523220"/>
          </a:xfrm>
          <a:prstGeom prst="rect">
            <a:avLst/>
          </a:prstGeom>
          <a:noFill/>
        </p:spPr>
        <p:txBody>
          <a:bodyPr wrap="square" rtlCol="0">
            <a:spAutoFit/>
          </a:bodyPr>
          <a:lstStyle/>
          <a:p>
            <a:pPr algn="ctr"/>
            <a:r>
              <a:rPr lang="zh-CN" altLang="en-US" sz="2800" dirty="0" smtClean="0">
                <a:solidFill>
                  <a:srgbClr val="0000FF"/>
                </a:solidFill>
              </a:rPr>
              <a:t>名词</a:t>
            </a:r>
            <a:endParaRPr lang="zh-CN" altLang="en-US" sz="2800" dirty="0">
              <a:solidFill>
                <a:srgbClr val="0000FF"/>
              </a:solidFill>
            </a:endParaRPr>
          </a:p>
        </p:txBody>
      </p:sp>
      <p:sp>
        <p:nvSpPr>
          <p:cNvPr id="8" name="TextBox 7"/>
          <p:cNvSpPr txBox="1"/>
          <p:nvPr/>
        </p:nvSpPr>
        <p:spPr>
          <a:xfrm>
            <a:off x="3955915" y="1561356"/>
            <a:ext cx="1768213" cy="523220"/>
          </a:xfrm>
          <a:prstGeom prst="rect">
            <a:avLst/>
          </a:prstGeom>
          <a:noFill/>
        </p:spPr>
        <p:txBody>
          <a:bodyPr wrap="square" rtlCol="0">
            <a:spAutoFit/>
          </a:bodyPr>
          <a:lstStyle/>
          <a:p>
            <a:pPr algn="ctr"/>
            <a:r>
              <a:rPr lang="zh-CN" altLang="en-US" sz="2800" dirty="0" smtClean="0">
                <a:solidFill>
                  <a:srgbClr val="00B0F0"/>
                </a:solidFill>
              </a:rPr>
              <a:t>形容词</a:t>
            </a:r>
            <a:endParaRPr lang="zh-CN" altLang="en-US" sz="2800" dirty="0">
              <a:solidFill>
                <a:srgbClr val="00B0F0"/>
              </a:solidFill>
            </a:endParaRPr>
          </a:p>
        </p:txBody>
      </p:sp>
      <p:sp>
        <p:nvSpPr>
          <p:cNvPr id="9" name="TextBox 8"/>
          <p:cNvSpPr txBox="1"/>
          <p:nvPr/>
        </p:nvSpPr>
        <p:spPr>
          <a:xfrm>
            <a:off x="5616624" y="1561356"/>
            <a:ext cx="2699792" cy="523220"/>
          </a:xfrm>
          <a:prstGeom prst="rect">
            <a:avLst/>
          </a:prstGeom>
          <a:noFill/>
        </p:spPr>
        <p:txBody>
          <a:bodyPr wrap="square" rtlCol="0">
            <a:spAutoFit/>
          </a:bodyPr>
          <a:lstStyle/>
          <a:p>
            <a:pPr algn="ctr"/>
            <a:r>
              <a:rPr lang="zh-CN" altLang="en-US" sz="2800" dirty="0" smtClean="0">
                <a:solidFill>
                  <a:srgbClr val="FF0000"/>
                </a:solidFill>
              </a:rPr>
              <a:t>动词</a:t>
            </a:r>
            <a:r>
              <a:rPr lang="en-US" altLang="zh-CN" sz="2800" dirty="0" smtClean="0">
                <a:solidFill>
                  <a:srgbClr val="FF0000"/>
                </a:solidFill>
              </a:rPr>
              <a:t>/</a:t>
            </a:r>
            <a:r>
              <a:rPr lang="zh-CN" altLang="en-US" sz="2800" dirty="0" smtClean="0">
                <a:solidFill>
                  <a:srgbClr val="FF0000"/>
                </a:solidFill>
              </a:rPr>
              <a:t>副词</a:t>
            </a:r>
            <a:endParaRPr lang="zh-CN" altLang="en-US" sz="2800" dirty="0">
              <a:solidFill>
                <a:srgbClr val="0000FF"/>
              </a:solidFill>
            </a:endParaRPr>
          </a:p>
        </p:txBody>
      </p:sp>
      <p:pic>
        <p:nvPicPr>
          <p:cNvPr id="10" name="Picture 2" descr="D:\publications\siggraph2013\paperdraft\Imgs\Teaser\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4178156"/>
            <a:ext cx="1464595" cy="10866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publications\siggraph2013\paperdraft\Imgs\Teaser\68_2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4400387"/>
            <a:ext cx="832085"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5" descr="D:\publications\siggraph2013\paperdraft\Imgs\Teaser\68_5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3721596"/>
            <a:ext cx="832085"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D:\publications\siggraph2013\paperdraft\Imgs\Teaser\68_O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2120" y="5048459"/>
            <a:ext cx="842760" cy="61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7" descr="D:\publications\siggraph2013\paperdraft\Imgs\Teaser\68_Re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2709" y="4147129"/>
            <a:ext cx="1464596" cy="1086635"/>
          </a:xfrm>
          <a:prstGeom prst="rect">
            <a:avLst/>
          </a:prstGeom>
          <a:noFill/>
          <a:extLst>
            <a:ext uri="{909E8E84-426E-40DD-AFC4-6F175D3DCCD1}">
              <a14:hiddenFill xmlns:a14="http://schemas.microsoft.com/office/drawing/2010/main">
                <a:solidFill>
                  <a:srgbClr val="FFFFFF"/>
                </a:solidFill>
              </a14:hiddenFill>
            </a:ext>
          </a:extLst>
        </p:spPr>
      </p:pic>
      <p:sp>
        <p:nvSpPr>
          <p:cNvPr id="15" name="圆角矩形 3"/>
          <p:cNvSpPr/>
          <p:nvPr/>
        </p:nvSpPr>
        <p:spPr>
          <a:xfrm>
            <a:off x="3203848" y="4178156"/>
            <a:ext cx="1728192" cy="1055608"/>
          </a:xfrm>
          <a:prstGeom prst="roundRect">
            <a:avLst/>
          </a:prstGeom>
          <a:solidFill>
            <a:schemeClr val="tx2">
              <a:lumMod val="75000"/>
              <a:alpha val="85000"/>
            </a:schemeClr>
          </a:solidFill>
        </p:spPr>
        <p:txBody>
          <a:bodyPr wrap="square" rtlCol="0">
            <a:spAutoFit/>
          </a:bodyPr>
          <a:lstStyle/>
          <a:p>
            <a:pPr algn="ctr"/>
            <a:r>
              <a:rPr lang="en-US" altLang="zh-CN" sz="2800" dirty="0" smtClean="0">
                <a:solidFill>
                  <a:schemeClr val="bg1"/>
                </a:solidFill>
              </a:rPr>
              <a:t>Multi </a:t>
            </a:r>
            <a:r>
              <a:rPr lang="en-US" altLang="zh-CN" sz="2800" dirty="0">
                <a:solidFill>
                  <a:schemeClr val="bg1"/>
                </a:solidFill>
              </a:rPr>
              <a:t>label </a:t>
            </a:r>
            <a:r>
              <a:rPr lang="en-US" altLang="zh-CN" sz="2800" dirty="0" smtClean="0">
                <a:solidFill>
                  <a:schemeClr val="bg1"/>
                </a:solidFill>
              </a:rPr>
              <a:t>CRF</a:t>
            </a:r>
            <a:endParaRPr lang="zh-CN" altLang="en-US" sz="2800" dirty="0">
              <a:solidFill>
                <a:schemeClr val="bg1"/>
              </a:solidFill>
            </a:endParaRPr>
          </a:p>
        </p:txBody>
      </p:sp>
      <p:sp>
        <p:nvSpPr>
          <p:cNvPr id="16" name="圆角矩形 45"/>
          <p:cNvSpPr/>
          <p:nvPr/>
        </p:nvSpPr>
        <p:spPr>
          <a:xfrm>
            <a:off x="3203849" y="2802195"/>
            <a:ext cx="1711226" cy="919401"/>
          </a:xfrm>
          <a:prstGeom prst="roundRect">
            <a:avLst/>
          </a:prstGeom>
          <a:solidFill>
            <a:schemeClr val="bg1">
              <a:lumMod val="85000"/>
            </a:schemeClr>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rgbClr val="0000FF"/>
                </a:solidFill>
              </a:rPr>
              <a:t>物体选择</a:t>
            </a:r>
            <a:endParaRPr lang="en-US" altLang="zh-CN" sz="2400" dirty="0" smtClean="0">
              <a:solidFill>
                <a:srgbClr val="0000FF"/>
              </a:solidFill>
            </a:endParaRPr>
          </a:p>
          <a:p>
            <a:pPr algn="ctr"/>
            <a:r>
              <a:rPr lang="zh-CN" altLang="en-US" sz="2400" dirty="0" smtClean="0">
                <a:solidFill>
                  <a:srgbClr val="00B0F0"/>
                </a:solidFill>
              </a:rPr>
              <a:t>属性选择</a:t>
            </a:r>
            <a:endParaRPr lang="zh-CN" altLang="en-US" sz="2400" dirty="0">
              <a:solidFill>
                <a:srgbClr val="00B0F0"/>
              </a:solidFill>
            </a:endParaRPr>
          </a:p>
        </p:txBody>
      </p:sp>
      <p:sp>
        <p:nvSpPr>
          <p:cNvPr id="17" name="圆角矩形 47"/>
          <p:cNvSpPr/>
          <p:nvPr/>
        </p:nvSpPr>
        <p:spPr>
          <a:xfrm>
            <a:off x="6228184" y="2802195"/>
            <a:ext cx="1474094" cy="510778"/>
          </a:xfrm>
          <a:prstGeom prst="roundRect">
            <a:avLst/>
          </a:prstGeom>
          <a:solidFill>
            <a:schemeClr val="bg1">
              <a:lumMod val="85000"/>
            </a:schemeClr>
          </a:solidFill>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a:solidFill>
                  <a:srgbClr val="0000FF"/>
                </a:solidFill>
              </a:rPr>
              <a:t>编辑操作</a:t>
            </a:r>
            <a:endParaRPr lang="en-GB" altLang="zh-CN" sz="2400" dirty="0">
              <a:solidFill>
                <a:srgbClr val="0000FF"/>
              </a:solidFill>
            </a:endParaRPr>
          </a:p>
        </p:txBody>
      </p:sp>
      <p:cxnSp>
        <p:nvCxnSpPr>
          <p:cNvPr id="18" name="直接箭头连接符 6"/>
          <p:cNvCxnSpPr>
            <a:stCxn id="7" idx="2"/>
            <a:endCxn id="16" idx="0"/>
          </p:cNvCxnSpPr>
          <p:nvPr/>
        </p:nvCxnSpPr>
        <p:spPr>
          <a:xfrm>
            <a:off x="3311860" y="2084576"/>
            <a:ext cx="747602" cy="71761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接箭头连接符 6"/>
          <p:cNvCxnSpPr>
            <a:stCxn id="8" idx="2"/>
            <a:endCxn id="16" idx="0"/>
          </p:cNvCxnSpPr>
          <p:nvPr/>
        </p:nvCxnSpPr>
        <p:spPr>
          <a:xfrm flipH="1">
            <a:off x="4059462" y="2084576"/>
            <a:ext cx="780560" cy="71761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接箭头连接符 6"/>
          <p:cNvCxnSpPr>
            <a:stCxn id="9" idx="2"/>
            <a:endCxn id="17" idx="0"/>
          </p:cNvCxnSpPr>
          <p:nvPr/>
        </p:nvCxnSpPr>
        <p:spPr>
          <a:xfrm flipH="1">
            <a:off x="6965231" y="2084576"/>
            <a:ext cx="1289" cy="717619"/>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6"/>
          <p:cNvCxnSpPr>
            <a:stCxn id="11" idx="3"/>
            <a:endCxn id="14" idx="1"/>
          </p:cNvCxnSpPr>
          <p:nvPr/>
        </p:nvCxnSpPr>
        <p:spPr>
          <a:xfrm flipV="1">
            <a:off x="6484205" y="4690447"/>
            <a:ext cx="1158504" cy="18617"/>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箭头连接符 6"/>
          <p:cNvCxnSpPr>
            <a:stCxn id="15" idx="3"/>
            <a:endCxn id="11" idx="1"/>
          </p:cNvCxnSpPr>
          <p:nvPr/>
        </p:nvCxnSpPr>
        <p:spPr>
          <a:xfrm>
            <a:off x="4932040" y="4705960"/>
            <a:ext cx="720080" cy="3104"/>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6"/>
          <p:cNvCxnSpPr>
            <a:stCxn id="10" idx="3"/>
            <a:endCxn id="15" idx="1"/>
          </p:cNvCxnSpPr>
          <p:nvPr/>
        </p:nvCxnSpPr>
        <p:spPr>
          <a:xfrm flipV="1">
            <a:off x="2652219" y="4705960"/>
            <a:ext cx="551629" cy="15514"/>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箭头连接符 6"/>
          <p:cNvCxnSpPr>
            <a:stCxn id="17" idx="2"/>
          </p:cNvCxnSpPr>
          <p:nvPr/>
        </p:nvCxnSpPr>
        <p:spPr>
          <a:xfrm>
            <a:off x="6965231" y="3312973"/>
            <a:ext cx="0" cy="1408501"/>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箭头连接符 6"/>
          <p:cNvCxnSpPr>
            <a:stCxn id="16" idx="2"/>
            <a:endCxn id="15" idx="0"/>
          </p:cNvCxnSpPr>
          <p:nvPr/>
        </p:nvCxnSpPr>
        <p:spPr>
          <a:xfrm>
            <a:off x="4059462" y="3721596"/>
            <a:ext cx="8482" cy="456560"/>
          </a:xfrm>
          <a:prstGeom prst="straightConnector1">
            <a:avLst/>
          </a:prstGeom>
          <a:ln w="762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926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语音驱动的图像理解与编辑</a:t>
            </a:r>
            <a:endParaRPr lang="en-US" dirty="0"/>
          </a:p>
        </p:txBody>
      </p:sp>
      <p:sp>
        <p:nvSpPr>
          <p:cNvPr id="3" name="Content Placeholder 2"/>
          <p:cNvSpPr>
            <a:spLocks noGrp="1"/>
          </p:cNvSpPr>
          <p:nvPr>
            <p:ph idx="1"/>
          </p:nvPr>
        </p:nvSpPr>
        <p:spPr/>
        <p:txBody>
          <a:bodyPr/>
          <a:lstStyle/>
          <a:p>
            <a:r>
              <a:rPr lang="en-US" dirty="0" smtClean="0"/>
              <a:t>Multi-Label Factorial CRF</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33</a:t>
            </a:fld>
            <a:endParaRPr lang="zh-CN" altLang="en-US"/>
          </a:p>
        </p:txBody>
      </p:sp>
      <mc:AlternateContent xmlns:mc="http://schemas.openxmlformats.org/markup-compatibility/2006" xmlns:a14="http://schemas.microsoft.com/office/drawing/2010/main">
        <mc:Choice Requires="a14">
          <p:sp>
            <p:nvSpPr>
              <p:cNvPr id="14" name="TextBox 13"/>
              <p:cNvSpPr txBox="1"/>
              <p:nvPr/>
            </p:nvSpPr>
            <p:spPr>
              <a:xfrm>
                <a:off x="2138280" y="1561356"/>
                <a:ext cx="4828479" cy="1397808"/>
              </a:xfrm>
              <a:prstGeom prst="rect">
                <a:avLst/>
              </a:prstGeom>
              <a:noFill/>
            </p:spPr>
            <p:txBody>
              <a:bodyPr wrap="none" lIns="91429" tIns="45715" rIns="91429" bIns="45715"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chemeClr val="tx1"/>
                          </a:solidFill>
                          <a:latin typeface="Cambria Math"/>
                        </a:rPr>
                        <m:t>𝑬</m:t>
                      </m:r>
                      <m:d>
                        <m:dPr>
                          <m:ctrlPr>
                            <a:rPr lang="en-US" altLang="zh-CN" sz="2400" b="0" i="1" smtClean="0">
                              <a:solidFill>
                                <a:schemeClr val="tx1"/>
                              </a:solidFill>
                              <a:latin typeface="Cambria Math" panose="02040503050406030204" pitchFamily="18" charset="0"/>
                            </a:rPr>
                          </m:ctrlPr>
                        </m:dPr>
                        <m:e>
                          <m:r>
                            <a:rPr lang="en-US" altLang="zh-CN" sz="2400" b="1" i="1" smtClean="0">
                              <a:solidFill>
                                <a:schemeClr val="tx1"/>
                              </a:solidFill>
                              <a:latin typeface="Cambria Math"/>
                            </a:rPr>
                            <m:t>𝒛</m:t>
                          </m:r>
                        </m:e>
                      </m:d>
                      <m:r>
                        <a:rPr lang="en-US" altLang="zh-CN" sz="2400" b="0" i="1" smtClean="0">
                          <a:solidFill>
                            <a:schemeClr val="tx1"/>
                          </a:solidFill>
                          <a:latin typeface="Cambria Math"/>
                        </a:rPr>
                        <m:t>=</m:t>
                      </m:r>
                      <m:limUpp>
                        <m:limUppPr>
                          <m:ctrlPr>
                            <a:rPr lang="en-US" altLang="zh-CN" sz="2400" b="0" i="1" smtClean="0">
                              <a:solidFill>
                                <a:schemeClr val="tx1"/>
                              </a:solidFill>
                              <a:latin typeface="Cambria Math" panose="02040503050406030204" pitchFamily="18" charset="0"/>
                            </a:rPr>
                          </m:ctrlPr>
                        </m:limUppPr>
                        <m:e>
                          <m:groupChr>
                            <m:groupChrPr>
                              <m:chr m:val="⏞"/>
                              <m:pos m:val="top"/>
                              <m:vertJc m:val="bot"/>
                              <m:ctrlPr>
                                <a:rPr lang="en-US" altLang="zh-CN" sz="2400" b="0" i="1" smtClean="0">
                                  <a:solidFill>
                                    <a:schemeClr val="tx1"/>
                                  </a:solidFill>
                                  <a:latin typeface="Cambria Math" panose="02040503050406030204" pitchFamily="18" charset="0"/>
                                </a:rPr>
                              </m:ctrlPr>
                            </m:groupChrPr>
                            <m:e>
                              <m:nary>
                                <m:naryPr>
                                  <m:chr m:val="∑"/>
                                  <m:supHide m:val="on"/>
                                  <m:ctrlPr>
                                    <a:rPr lang="en-US" altLang="zh-CN" sz="2400" b="0" i="1" smtClean="0">
                                      <a:solidFill>
                                        <a:schemeClr val="tx1"/>
                                      </a:solidFill>
                                      <a:latin typeface="Cambria Math" panose="02040503050406030204" pitchFamily="18" charset="0"/>
                                    </a:rPr>
                                  </m:ctrlPr>
                                </m:naryPr>
                                <m:sub>
                                  <m:r>
                                    <m:rPr>
                                      <m:brk m:alnAt="7"/>
                                    </m:rPr>
                                    <a:rPr lang="en-US" altLang="zh-CN" sz="2400" b="0" i="1" smtClean="0">
                                      <a:solidFill>
                                        <a:schemeClr val="tx1"/>
                                      </a:solidFill>
                                      <a:latin typeface="Cambria Math"/>
                                    </a:rPr>
                                    <m:t>𝑖</m:t>
                                  </m:r>
                                  <m:r>
                                    <a:rPr lang="en-US" altLang="zh-CN" sz="2400" b="0" i="1" smtClean="0">
                                      <a:solidFill>
                                        <a:schemeClr val="tx1"/>
                                      </a:solidFill>
                                      <a:latin typeface="Cambria Math"/>
                                    </a:rPr>
                                    <m:t>∈</m:t>
                                  </m:r>
                                  <m:r>
                                    <a:rPr lang="en-US" altLang="zh-CN" sz="2400" b="0" i="1" smtClean="0">
                                      <a:solidFill>
                                        <a:schemeClr val="tx1"/>
                                      </a:solidFill>
                                      <a:latin typeface="Cambria Math"/>
                                    </a:rPr>
                                    <m:t>𝐼</m:t>
                                  </m:r>
                                </m:sub>
                                <m:sup/>
                                <m:e>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𝜓</m:t>
                                      </m:r>
                                    </m:e>
                                    <m:sub>
                                      <m:r>
                                        <a:rPr lang="en-US" altLang="zh-CN" sz="2400" b="0" i="1" smtClean="0">
                                          <a:solidFill>
                                            <a:schemeClr val="tx1"/>
                                          </a:solidFill>
                                          <a:latin typeface="Cambria Math"/>
                                        </a:rPr>
                                        <m:t>𝑖</m:t>
                                      </m:r>
                                    </m:sub>
                                  </m:sSub>
                                  <m:d>
                                    <m:dPr>
                                      <m:ctrlPr>
                                        <a:rPr lang="en-US" altLang="zh-CN" sz="2400" b="0" i="1" smtClean="0">
                                          <a:solidFill>
                                            <a:schemeClr val="tx1"/>
                                          </a:solidFill>
                                          <a:latin typeface="Cambria Math" panose="02040503050406030204" pitchFamily="18" charset="0"/>
                                        </a:rPr>
                                      </m:ctrlPr>
                                    </m:dPr>
                                    <m:e>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𝑧</m:t>
                                          </m:r>
                                        </m:e>
                                        <m:sub>
                                          <m:r>
                                            <a:rPr lang="en-US" altLang="zh-CN" sz="2400" b="0" i="1" smtClean="0">
                                              <a:solidFill>
                                                <a:schemeClr val="tx1"/>
                                              </a:solidFill>
                                              <a:latin typeface="Cambria Math"/>
                                            </a:rPr>
                                            <m:t>𝑖</m:t>
                                          </m:r>
                                        </m:sub>
                                      </m:sSub>
                                    </m:e>
                                  </m:d>
                                </m:e>
                              </m:nary>
                            </m:e>
                          </m:groupChr>
                        </m:e>
                        <m:lim>
                          <m:r>
                            <a:rPr lang="en-US" altLang="zh-CN" sz="2400" b="0" i="1" smtClean="0">
                              <a:solidFill>
                                <a:schemeClr val="tx1"/>
                              </a:solidFill>
                              <a:latin typeface="Cambria Math"/>
                            </a:rPr>
                            <m:t>𝑈𝑛𝑎𝑟𝑦</m:t>
                          </m:r>
                        </m:lim>
                      </m:limUpp>
                      <m:r>
                        <a:rPr lang="en-US" altLang="zh-CN" sz="2400" b="0" i="1" smtClean="0">
                          <a:solidFill>
                            <a:schemeClr val="tx1"/>
                          </a:solidFill>
                          <a:latin typeface="Cambria Math"/>
                        </a:rPr>
                        <m:t>+</m:t>
                      </m:r>
                      <m:limUpp>
                        <m:limUppPr>
                          <m:ctrlPr>
                            <a:rPr lang="en-US" altLang="zh-CN" sz="2400" b="0" i="1" smtClean="0">
                              <a:solidFill>
                                <a:schemeClr val="tx1"/>
                              </a:solidFill>
                              <a:latin typeface="Cambria Math" panose="02040503050406030204" pitchFamily="18" charset="0"/>
                            </a:rPr>
                          </m:ctrlPr>
                        </m:limUppPr>
                        <m:e>
                          <m:groupChr>
                            <m:groupChrPr>
                              <m:chr m:val="⏞"/>
                              <m:pos m:val="top"/>
                              <m:vertJc m:val="bot"/>
                              <m:ctrlPr>
                                <a:rPr lang="en-US" altLang="zh-CN" sz="2400" b="0" i="1" smtClean="0">
                                  <a:solidFill>
                                    <a:schemeClr val="tx1"/>
                                  </a:solidFill>
                                  <a:latin typeface="Cambria Math" panose="02040503050406030204" pitchFamily="18" charset="0"/>
                                </a:rPr>
                              </m:ctrlPr>
                            </m:groupChrPr>
                            <m:e>
                              <m:nary>
                                <m:naryPr>
                                  <m:chr m:val="∑"/>
                                  <m:supHide m:val="on"/>
                                  <m:ctrlPr>
                                    <a:rPr lang="en-US" altLang="zh-CN" sz="2400" b="0" i="1" smtClean="0">
                                      <a:solidFill>
                                        <a:schemeClr val="tx1"/>
                                      </a:solidFill>
                                      <a:latin typeface="Cambria Math" panose="02040503050406030204" pitchFamily="18" charset="0"/>
                                    </a:rPr>
                                  </m:ctrlPr>
                                </m:naryPr>
                                <m:sub>
                                  <m:r>
                                    <a:rPr lang="en-US" altLang="zh-CN" sz="2400" b="0" i="1" smtClean="0">
                                      <a:solidFill>
                                        <a:schemeClr val="tx1"/>
                                      </a:solidFill>
                                      <a:latin typeface="Cambria Math"/>
                                    </a:rPr>
                                    <m:t>𝑖</m:t>
                                  </m:r>
                                  <m:r>
                                    <a:rPr lang="en-US" altLang="zh-CN" sz="2400" b="0" i="1" smtClean="0">
                                      <a:solidFill>
                                        <a:schemeClr val="tx1"/>
                                      </a:solidFill>
                                      <a:latin typeface="Cambria Math"/>
                                      <a:ea typeface="Cambria Math"/>
                                    </a:rPr>
                                    <m:t>≠</m:t>
                                  </m:r>
                                  <m:r>
                                    <a:rPr lang="en-US" altLang="zh-CN" sz="2400" b="0" i="1" smtClean="0">
                                      <a:solidFill>
                                        <a:schemeClr val="tx1"/>
                                      </a:solidFill>
                                      <a:latin typeface="Cambria Math"/>
                                      <a:ea typeface="Cambria Math"/>
                                    </a:rPr>
                                    <m:t>𝑗</m:t>
                                  </m:r>
                                  <m:r>
                                    <a:rPr lang="en-US" altLang="zh-CN" sz="2400" b="0" i="1" smtClean="0">
                                      <a:solidFill>
                                        <a:schemeClr val="tx1"/>
                                      </a:solidFill>
                                      <a:latin typeface="Cambria Math"/>
                                      <a:ea typeface="Cambria Math"/>
                                    </a:rPr>
                                    <m:t>∈</m:t>
                                  </m:r>
                                  <m:r>
                                    <a:rPr lang="en-US" altLang="zh-CN" sz="2400" b="0" i="1" smtClean="0">
                                      <a:solidFill>
                                        <a:schemeClr val="tx1"/>
                                      </a:solidFill>
                                      <a:latin typeface="Cambria Math"/>
                                      <a:ea typeface="Cambria Math"/>
                                    </a:rPr>
                                    <m:t>𝐼</m:t>
                                  </m:r>
                                </m:sub>
                                <m:sup/>
                                <m:e>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𝜓</m:t>
                                      </m:r>
                                    </m:e>
                                    <m:sub>
                                      <m:r>
                                        <a:rPr lang="en-US" altLang="zh-CN" sz="2400" b="0" i="1" smtClean="0">
                                          <a:solidFill>
                                            <a:schemeClr val="tx1"/>
                                          </a:solidFill>
                                          <a:latin typeface="Cambria Math"/>
                                        </a:rPr>
                                        <m:t>𝑖𝑗</m:t>
                                      </m:r>
                                    </m:sub>
                                  </m:sSub>
                                  <m:r>
                                    <a:rPr lang="en-US" altLang="zh-CN" sz="2400" b="0" i="1" smtClean="0">
                                      <a:solidFill>
                                        <a:schemeClr val="tx1"/>
                                      </a:solidFill>
                                      <a:latin typeface="Cambria Math"/>
                                    </a:rPr>
                                    <m:t>(</m:t>
                                  </m:r>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𝑧</m:t>
                                      </m:r>
                                    </m:e>
                                    <m:sub>
                                      <m:r>
                                        <a:rPr lang="en-US" altLang="zh-CN" sz="2400" b="0" i="1" smtClean="0">
                                          <a:solidFill>
                                            <a:schemeClr val="tx1"/>
                                          </a:solidFill>
                                          <a:latin typeface="Cambria Math"/>
                                        </a:rPr>
                                        <m:t>𝑖</m:t>
                                      </m:r>
                                    </m:sub>
                                  </m:sSub>
                                  <m:r>
                                    <a:rPr lang="en-US" altLang="zh-CN" sz="2400" b="0" i="1" smtClean="0">
                                      <a:solidFill>
                                        <a:schemeClr val="tx1"/>
                                      </a:solidFill>
                                      <a:latin typeface="Cambria Math"/>
                                    </a:rPr>
                                    <m:t>,</m:t>
                                  </m:r>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𝑧</m:t>
                                      </m:r>
                                    </m:e>
                                    <m:sub>
                                      <m:r>
                                        <a:rPr lang="en-US" altLang="zh-CN" sz="2400" b="0" i="1" smtClean="0">
                                          <a:solidFill>
                                            <a:schemeClr val="tx1"/>
                                          </a:solidFill>
                                          <a:latin typeface="Cambria Math"/>
                                        </a:rPr>
                                        <m:t>𝑗</m:t>
                                      </m:r>
                                    </m:sub>
                                  </m:sSub>
                                  <m:r>
                                    <a:rPr lang="en-US" altLang="zh-CN" sz="2400" b="0" i="1" smtClean="0">
                                      <a:solidFill>
                                        <a:schemeClr val="tx1"/>
                                      </a:solidFill>
                                      <a:latin typeface="Cambria Math"/>
                                    </a:rPr>
                                    <m:t>)</m:t>
                                  </m:r>
                                </m:e>
                              </m:nary>
                            </m:e>
                          </m:groupChr>
                        </m:e>
                        <m:lim>
                          <m:r>
                            <a:rPr lang="en-US" altLang="zh-CN" sz="2400" b="0" i="1" smtClean="0">
                              <a:solidFill>
                                <a:schemeClr val="tx1"/>
                              </a:solidFill>
                              <a:latin typeface="Cambria Math"/>
                            </a:rPr>
                            <m:t>𝑃𝑎𝑖𝑟𝑤𝑖𝑠𝑒</m:t>
                          </m:r>
                        </m:lim>
                      </m:limUpp>
                    </m:oMath>
                  </m:oMathPara>
                </a14:m>
                <a:endParaRPr lang="en-US" altLang="zh-CN" sz="2400" b="0" dirty="0" smtClean="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138280" y="1561356"/>
                <a:ext cx="4828479" cy="139780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55576" y="2993373"/>
                <a:ext cx="8388424" cy="13351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𝜓</m:t>
                          </m:r>
                        </m:e>
                        <m:sub>
                          <m:r>
                            <a:rPr lang="en-US" altLang="zh-CN" b="0" i="1" smtClean="0">
                              <a:solidFill>
                                <a:schemeClr val="tx1"/>
                              </a:solidFill>
                              <a:latin typeface="Cambria Math"/>
                            </a:rPr>
                            <m:t>𝑖</m:t>
                          </m:r>
                        </m:sub>
                      </m:sSub>
                      <m:d>
                        <m:dPr>
                          <m:ctrlPr>
                            <a:rPr lang="en-US" altLang="zh-CN" b="0" i="1" smtClean="0">
                              <a:solidFill>
                                <a:schemeClr val="tx1"/>
                              </a:solidFill>
                              <a:latin typeface="Cambria Math" panose="02040503050406030204" pitchFamily="18" charset="0"/>
                            </a:rPr>
                          </m:ctrlPr>
                        </m:dPr>
                        <m:e>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𝑧</m:t>
                              </m:r>
                            </m:e>
                            <m:sub>
                              <m:r>
                                <a:rPr lang="en-US" altLang="zh-CN" b="0" i="1" smtClean="0">
                                  <a:solidFill>
                                    <a:schemeClr val="tx1"/>
                                  </a:solidFill>
                                  <a:latin typeface="Cambria Math"/>
                                </a:rPr>
                                <m:t>𝑖</m:t>
                              </m:r>
                            </m:sub>
                          </m:sSub>
                        </m:e>
                      </m:d>
                      <m:r>
                        <a:rPr lang="en-US" altLang="zh-CN" b="0" i="1" smtClean="0">
                          <a:solidFill>
                            <a:schemeClr val="tx1"/>
                          </a:solidFill>
                          <a:latin typeface="Cambria Math"/>
                        </a:rPr>
                        <m:t>=</m:t>
                      </m:r>
                      <m:limUpp>
                        <m:limUppPr>
                          <m:ctrlPr>
                            <a:rPr lang="en-US" altLang="zh-CN" b="0" i="1" smtClean="0">
                              <a:solidFill>
                                <a:schemeClr val="tx1"/>
                              </a:solidFill>
                              <a:latin typeface="Cambria Math" panose="02040503050406030204" pitchFamily="18" charset="0"/>
                            </a:rPr>
                          </m:ctrlPr>
                        </m:limUppPr>
                        <m:e>
                          <m:groupChr>
                            <m:groupChrPr>
                              <m:chr m:val="⏞"/>
                              <m:pos m:val="top"/>
                              <m:vertJc m:val="bot"/>
                              <m:ctrlPr>
                                <a:rPr lang="en-US" altLang="zh-CN" b="0" i="1" smtClean="0">
                                  <a:solidFill>
                                    <a:schemeClr val="tx1"/>
                                  </a:solidFill>
                                  <a:latin typeface="Cambria Math" panose="02040503050406030204" pitchFamily="18" charset="0"/>
                                </a:rPr>
                              </m:ctrlPr>
                            </m:groupChrPr>
                            <m:e>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a:rPr>
                                    <m:t>𝜓</m:t>
                                  </m:r>
                                </m:e>
                                <m:sub>
                                  <m:r>
                                    <a:rPr lang="en-US" altLang="zh-CN" b="0" i="1" smtClean="0">
                                      <a:solidFill>
                                        <a:schemeClr val="tx1"/>
                                      </a:solidFill>
                                      <a:latin typeface="Cambria Math"/>
                                    </a:rPr>
                                    <m:t>𝑖</m:t>
                                  </m:r>
                                </m:sub>
                                <m:sup>
                                  <m:r>
                                    <a:rPr lang="en-US" altLang="zh-CN" b="0" i="1" smtClean="0">
                                      <a:solidFill>
                                        <a:schemeClr val="tx1"/>
                                      </a:solidFill>
                                      <a:latin typeface="Cambria Math"/>
                                    </a:rPr>
                                    <m:t>𝑂</m:t>
                                  </m:r>
                                </m:sup>
                              </m:sSubSup>
                              <m:d>
                                <m:dPr>
                                  <m:ctrlPr>
                                    <a:rPr lang="en-US" altLang="zh-CN" b="0" i="1" smtClean="0">
                                      <a:solidFill>
                                        <a:schemeClr val="tx1"/>
                                      </a:solidFill>
                                      <a:latin typeface="Cambria Math" panose="02040503050406030204" pitchFamily="18" charset="0"/>
                                    </a:rPr>
                                  </m:ctrlPr>
                                </m:dPr>
                                <m:e>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𝑥</m:t>
                                      </m:r>
                                    </m:e>
                                    <m:sub>
                                      <m:r>
                                        <a:rPr lang="en-US" altLang="zh-CN" b="0" i="1" smtClean="0">
                                          <a:solidFill>
                                            <a:schemeClr val="tx1"/>
                                          </a:solidFill>
                                          <a:latin typeface="Cambria Math"/>
                                        </a:rPr>
                                        <m:t>𝑖</m:t>
                                      </m:r>
                                    </m:sub>
                                  </m:sSub>
                                </m:e>
                              </m:d>
                            </m:e>
                          </m:groupChr>
                        </m:e>
                        <m:lim>
                          <m:r>
                            <a:rPr lang="en-US" altLang="zh-CN" b="0" i="1" smtClean="0">
                              <a:solidFill>
                                <a:schemeClr val="tx1"/>
                              </a:solidFill>
                              <a:latin typeface="Cambria Math"/>
                            </a:rPr>
                            <m:t>𝑂𝑏𝑗𝑒𝑐𝑡</m:t>
                          </m:r>
                        </m:lim>
                      </m:limUpp>
                      <m:r>
                        <a:rPr lang="en-US" altLang="zh-CN" b="0" i="1" smtClean="0">
                          <a:solidFill>
                            <a:schemeClr val="tx1"/>
                          </a:solidFill>
                          <a:latin typeface="Cambria Math"/>
                        </a:rPr>
                        <m:t>+</m:t>
                      </m:r>
                      <m:limUpp>
                        <m:limUppPr>
                          <m:ctrlPr>
                            <a:rPr lang="en-US" altLang="zh-CN" b="0" i="1" smtClean="0">
                              <a:solidFill>
                                <a:schemeClr val="tx1"/>
                              </a:solidFill>
                              <a:latin typeface="Cambria Math" panose="02040503050406030204" pitchFamily="18" charset="0"/>
                            </a:rPr>
                          </m:ctrlPr>
                        </m:limUppPr>
                        <m:e>
                          <m:groupChr>
                            <m:groupChrPr>
                              <m:chr m:val="⏞"/>
                              <m:pos m:val="top"/>
                              <m:vertJc m:val="bot"/>
                              <m:ctrlPr>
                                <a:rPr lang="en-US" altLang="zh-CN" b="0" i="1" smtClean="0">
                                  <a:solidFill>
                                    <a:schemeClr val="tx1"/>
                                  </a:solidFill>
                                  <a:latin typeface="Cambria Math" panose="02040503050406030204" pitchFamily="18" charset="0"/>
                                </a:rPr>
                              </m:ctrlPr>
                            </m:groupChrPr>
                            <m:e>
                              <m:nary>
                                <m:naryPr>
                                  <m:chr m:val="∑"/>
                                  <m:supHide m:val="on"/>
                                  <m:ctrlPr>
                                    <a:rPr lang="en-US" altLang="zh-CN" b="0" i="1" smtClean="0">
                                      <a:solidFill>
                                        <a:schemeClr val="tx1"/>
                                      </a:solidFill>
                                      <a:latin typeface="Cambria Math" panose="02040503050406030204" pitchFamily="18" charset="0"/>
                                    </a:rPr>
                                  </m:ctrlPr>
                                </m:naryPr>
                                <m:sub>
                                  <m:r>
                                    <a:rPr lang="en-US" altLang="zh-CN" b="0" i="1" smtClean="0">
                                      <a:solidFill>
                                        <a:schemeClr val="tx1"/>
                                      </a:solidFill>
                                      <a:latin typeface="Cambria Math"/>
                                    </a:rPr>
                                    <m:t>𝑎</m:t>
                                  </m:r>
                                </m:sub>
                                <m:sup/>
                                <m:e>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a:rPr>
                                        <m:t>𝜓</m:t>
                                      </m:r>
                                    </m:e>
                                    <m:sub>
                                      <m:r>
                                        <a:rPr lang="en-US" altLang="zh-CN" b="0" i="1" smtClean="0">
                                          <a:solidFill>
                                            <a:schemeClr val="tx1"/>
                                          </a:solidFill>
                                          <a:latin typeface="Cambria Math"/>
                                        </a:rPr>
                                        <m:t>𝑖</m:t>
                                      </m:r>
                                      <m:r>
                                        <a:rPr lang="en-US" altLang="zh-CN" b="0" i="1" smtClean="0">
                                          <a:solidFill>
                                            <a:schemeClr val="tx1"/>
                                          </a:solidFill>
                                          <a:latin typeface="Cambria Math"/>
                                        </a:rPr>
                                        <m:t>,</m:t>
                                      </m:r>
                                      <m:r>
                                        <a:rPr lang="en-US" altLang="zh-CN" b="0" i="1" smtClean="0">
                                          <a:solidFill>
                                            <a:schemeClr val="tx1"/>
                                          </a:solidFill>
                                          <a:latin typeface="Cambria Math"/>
                                        </a:rPr>
                                        <m:t>𝑎</m:t>
                                      </m:r>
                                    </m:sub>
                                    <m:sup>
                                      <m:r>
                                        <a:rPr lang="en-US" altLang="zh-CN" b="0" i="1" smtClean="0">
                                          <a:solidFill>
                                            <a:schemeClr val="tx1"/>
                                          </a:solidFill>
                                          <a:latin typeface="Cambria Math"/>
                                        </a:rPr>
                                        <m:t>𝐴</m:t>
                                      </m:r>
                                    </m:sup>
                                  </m:sSubSup>
                                  <m:r>
                                    <a:rPr lang="en-US" altLang="zh-CN" b="0" i="1" smtClean="0">
                                      <a:solidFill>
                                        <a:schemeClr val="tx1"/>
                                      </a:solidFill>
                                      <a:latin typeface="Cambria Math"/>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𝑦</m:t>
                                      </m:r>
                                    </m:e>
                                    <m:sub>
                                      <m:r>
                                        <a:rPr lang="en-US" altLang="zh-CN" b="0" i="1" smtClean="0">
                                          <a:solidFill>
                                            <a:schemeClr val="tx1"/>
                                          </a:solidFill>
                                          <a:latin typeface="Cambria Math"/>
                                        </a:rPr>
                                        <m:t>𝑖</m:t>
                                      </m:r>
                                      <m:r>
                                        <a:rPr lang="en-US" altLang="zh-CN" b="0" i="1" smtClean="0">
                                          <a:solidFill>
                                            <a:schemeClr val="tx1"/>
                                          </a:solidFill>
                                          <a:latin typeface="Cambria Math"/>
                                        </a:rPr>
                                        <m:t>,</m:t>
                                      </m:r>
                                      <m:r>
                                        <a:rPr lang="en-US" altLang="zh-CN" b="0" i="1" smtClean="0">
                                          <a:solidFill>
                                            <a:schemeClr val="tx1"/>
                                          </a:solidFill>
                                          <a:latin typeface="Cambria Math"/>
                                        </a:rPr>
                                        <m:t>𝑎</m:t>
                                      </m:r>
                                    </m:sub>
                                  </m:sSub>
                                  <m:r>
                                    <a:rPr lang="en-US" altLang="zh-CN" b="0" i="1" smtClean="0">
                                      <a:solidFill>
                                        <a:schemeClr val="tx1"/>
                                      </a:solidFill>
                                      <a:latin typeface="Cambria Math"/>
                                    </a:rPr>
                                    <m:t>)</m:t>
                                  </m:r>
                                </m:e>
                              </m:nary>
                            </m:e>
                          </m:groupChr>
                        </m:e>
                        <m:lim>
                          <m:r>
                            <a:rPr lang="en-US" altLang="zh-CN" b="0" i="1" smtClean="0">
                              <a:solidFill>
                                <a:schemeClr val="tx1"/>
                              </a:solidFill>
                              <a:latin typeface="Cambria Math"/>
                            </a:rPr>
                            <m:t>𝐴𝑡𝑡𝑟𝑖𝑏𝑢𝑡𝑒𝑠</m:t>
                          </m:r>
                        </m:lim>
                      </m:limUpp>
                      <m:r>
                        <a:rPr lang="en-US" altLang="zh-CN" b="0" i="1" smtClean="0">
                          <a:solidFill>
                            <a:schemeClr val="tx1"/>
                          </a:solidFill>
                          <a:latin typeface="Cambria Math"/>
                        </a:rPr>
                        <m:t>+</m:t>
                      </m:r>
                      <m:limUpp>
                        <m:limUppPr>
                          <m:ctrlPr>
                            <a:rPr lang="en-US" altLang="zh-CN" b="0" i="1" smtClean="0">
                              <a:solidFill>
                                <a:schemeClr val="tx1"/>
                              </a:solidFill>
                              <a:latin typeface="Cambria Math" panose="02040503050406030204" pitchFamily="18" charset="0"/>
                            </a:rPr>
                          </m:ctrlPr>
                        </m:limUppPr>
                        <m:e>
                          <m:groupChr>
                            <m:groupChrPr>
                              <m:chr m:val="⏞"/>
                              <m:pos m:val="top"/>
                              <m:vertJc m:val="bot"/>
                              <m:ctrlPr>
                                <a:rPr lang="en-US" altLang="zh-CN" b="0" i="1" smtClean="0">
                                  <a:solidFill>
                                    <a:schemeClr val="tx1"/>
                                  </a:solidFill>
                                  <a:latin typeface="Cambria Math" panose="02040503050406030204" pitchFamily="18" charset="0"/>
                                </a:rPr>
                              </m:ctrlPr>
                            </m:groupChrPr>
                            <m:e>
                              <m:nary>
                                <m:naryPr>
                                  <m:chr m:val="∑"/>
                                  <m:supHide m:val="on"/>
                                  <m:ctrlPr>
                                    <a:rPr lang="en-US" altLang="zh-CN" b="0" i="1" smtClean="0">
                                      <a:solidFill>
                                        <a:schemeClr val="tx1"/>
                                      </a:solidFill>
                                      <a:latin typeface="Cambria Math" panose="02040503050406030204" pitchFamily="18" charset="0"/>
                                    </a:rPr>
                                  </m:ctrlPr>
                                </m:naryPr>
                                <m:sub>
                                  <m:r>
                                    <m:rPr>
                                      <m:sty m:val="p"/>
                                    </m:rPr>
                                    <a:rPr lang="en-US" altLang="zh-CN" i="1">
                                      <a:latin typeface="Cambria Math" panose="02040503050406030204" pitchFamily="18" charset="0"/>
                                    </a:rPr>
                                    <m:t>o</m:t>
                                  </m:r>
                                  <m:r>
                                    <a:rPr lang="en-US" altLang="zh-CN" b="0" i="1" smtClean="0">
                                      <a:solidFill>
                                        <a:schemeClr val="tx1"/>
                                      </a:solidFill>
                                      <a:latin typeface="Cambria Math"/>
                                    </a:rPr>
                                    <m:t>,</m:t>
                                  </m:r>
                                  <m:r>
                                    <a:rPr lang="en-US" altLang="zh-CN" b="0" i="1" smtClean="0">
                                      <a:solidFill>
                                        <a:schemeClr val="tx1"/>
                                      </a:solidFill>
                                      <a:latin typeface="Cambria Math"/>
                                    </a:rPr>
                                    <m:t>𝑎</m:t>
                                  </m:r>
                                </m:sub>
                                <m:sup/>
                                <m:e>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a:rPr>
                                        <m:t>𝜓</m:t>
                                      </m:r>
                                    </m:e>
                                    <m:sub>
                                      <m:r>
                                        <a:rPr lang="en-US" altLang="zh-CN" b="0" i="1" smtClean="0">
                                          <a:solidFill>
                                            <a:schemeClr val="tx1"/>
                                          </a:solidFill>
                                          <a:latin typeface="Cambria Math"/>
                                        </a:rPr>
                                        <m:t>𝑖</m:t>
                                      </m:r>
                                      <m:r>
                                        <a:rPr lang="en-US" altLang="zh-CN" b="0" i="1" smtClean="0">
                                          <a:solidFill>
                                            <a:schemeClr val="tx1"/>
                                          </a:solidFill>
                                          <a:latin typeface="Cambria Math"/>
                                        </a:rPr>
                                        <m:t>,</m:t>
                                      </m:r>
                                      <m:r>
                                        <a:rPr lang="en-US" altLang="zh-CN" b="0" i="1" smtClean="0">
                                          <a:solidFill>
                                            <a:schemeClr val="tx1"/>
                                          </a:solidFill>
                                          <a:latin typeface="Cambria Math" panose="02040503050406030204" pitchFamily="18" charset="0"/>
                                        </a:rPr>
                                        <m:t>𝑜</m:t>
                                      </m:r>
                                      <m:r>
                                        <a:rPr lang="en-US" altLang="zh-CN" b="0" i="1" smtClean="0">
                                          <a:solidFill>
                                            <a:schemeClr val="tx1"/>
                                          </a:solidFill>
                                          <a:latin typeface="Cambria Math"/>
                                        </a:rPr>
                                        <m:t>,</m:t>
                                      </m:r>
                                      <m:r>
                                        <a:rPr lang="en-US" altLang="zh-CN" b="0" i="1" smtClean="0">
                                          <a:solidFill>
                                            <a:schemeClr val="tx1"/>
                                          </a:solidFill>
                                          <a:latin typeface="Cambria Math"/>
                                        </a:rPr>
                                        <m:t>𝑎</m:t>
                                      </m:r>
                                    </m:sub>
                                    <m:sup>
                                      <m:r>
                                        <a:rPr lang="en-US" altLang="zh-CN" b="0" i="1" smtClean="0">
                                          <a:solidFill>
                                            <a:schemeClr val="tx1"/>
                                          </a:solidFill>
                                          <a:latin typeface="Cambria Math"/>
                                        </a:rPr>
                                        <m:t>𝑂𝐴</m:t>
                                      </m:r>
                                    </m:sup>
                                  </m:sSubSup>
                                </m:e>
                              </m:nary>
                              <m:d>
                                <m:dPr>
                                  <m:ctrlPr>
                                    <a:rPr lang="en-US" altLang="zh-CN" b="0" i="1" smtClean="0">
                                      <a:solidFill>
                                        <a:schemeClr val="tx1"/>
                                      </a:solidFill>
                                      <a:latin typeface="Cambria Math" panose="02040503050406030204" pitchFamily="18" charset="0"/>
                                    </a:rPr>
                                  </m:ctrlPr>
                                </m:dPr>
                                <m:e>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𝑥</m:t>
                                      </m:r>
                                    </m:e>
                                    <m:sub>
                                      <m:r>
                                        <a:rPr lang="en-US" altLang="zh-CN" b="0" i="1" smtClean="0">
                                          <a:solidFill>
                                            <a:schemeClr val="tx1"/>
                                          </a:solidFill>
                                          <a:latin typeface="Cambria Math"/>
                                        </a:rPr>
                                        <m:t>𝑖</m:t>
                                      </m:r>
                                    </m:sub>
                                  </m:sSub>
                                  <m:r>
                                    <a:rPr lang="en-US" altLang="zh-CN" b="0" i="1" smtClean="0">
                                      <a:solidFill>
                                        <a:schemeClr val="tx1"/>
                                      </a:solidFill>
                                      <a:latin typeface="Cambria Math"/>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𝑦</m:t>
                                      </m:r>
                                    </m:e>
                                    <m:sub>
                                      <m:r>
                                        <a:rPr lang="en-US" altLang="zh-CN" b="0" i="1" smtClean="0">
                                          <a:solidFill>
                                            <a:schemeClr val="tx1"/>
                                          </a:solidFill>
                                          <a:latin typeface="Cambria Math"/>
                                        </a:rPr>
                                        <m:t>𝑖</m:t>
                                      </m:r>
                                      <m:r>
                                        <a:rPr lang="en-US" altLang="zh-CN" b="0" i="1" smtClean="0">
                                          <a:solidFill>
                                            <a:schemeClr val="tx1"/>
                                          </a:solidFill>
                                          <a:latin typeface="Cambria Math"/>
                                        </a:rPr>
                                        <m:t>,</m:t>
                                      </m:r>
                                      <m:r>
                                        <a:rPr lang="en-US" altLang="zh-CN" b="0" i="1" smtClean="0">
                                          <a:solidFill>
                                            <a:schemeClr val="tx1"/>
                                          </a:solidFill>
                                          <a:latin typeface="Cambria Math"/>
                                        </a:rPr>
                                        <m:t>𝑎</m:t>
                                      </m:r>
                                    </m:sub>
                                  </m:sSub>
                                </m:e>
                              </m:d>
                            </m:e>
                          </m:groupChr>
                        </m:e>
                        <m:lim>
                          <m:r>
                            <a:rPr lang="en-US" altLang="zh-CN" b="0" i="1" smtClean="0">
                              <a:solidFill>
                                <a:schemeClr val="tx1"/>
                              </a:solidFill>
                              <a:latin typeface="Cambria Math"/>
                            </a:rPr>
                            <m:t>𝐽𝑜𝑖𝑛𝑡</m:t>
                          </m:r>
                          <m:r>
                            <a:rPr lang="en-US" altLang="zh-CN" b="0" i="1" smtClean="0">
                              <a:solidFill>
                                <a:schemeClr val="tx1"/>
                              </a:solidFill>
                              <a:latin typeface="Cambria Math"/>
                            </a:rPr>
                            <m:t> </m:t>
                          </m:r>
                          <m:r>
                            <a:rPr lang="en-US" altLang="zh-CN" b="0" i="1" smtClean="0">
                              <a:solidFill>
                                <a:schemeClr val="tx1"/>
                              </a:solidFill>
                              <a:latin typeface="Cambria Math"/>
                            </a:rPr>
                            <m:t>𝑂𝑏𝑗𝑒𝑐𝑡</m:t>
                          </m:r>
                          <m:r>
                            <a:rPr lang="en-US" altLang="zh-CN" b="0" i="1" smtClean="0">
                              <a:solidFill>
                                <a:schemeClr val="tx1"/>
                              </a:solidFill>
                              <a:latin typeface="Cambria Math"/>
                            </a:rPr>
                            <m:t>−</m:t>
                          </m:r>
                          <m:r>
                            <a:rPr lang="en-US" altLang="zh-CN" b="0" i="1" smtClean="0">
                              <a:solidFill>
                                <a:schemeClr val="tx1"/>
                              </a:solidFill>
                              <a:latin typeface="Cambria Math"/>
                            </a:rPr>
                            <m:t>𝐴𝑡𝑡𝑟𝑖𝑏𝑢𝑡𝑒</m:t>
                          </m:r>
                        </m:lim>
                      </m:limUpp>
                      <m:r>
                        <a:rPr lang="en-US" altLang="zh-CN" b="0" i="0" smtClean="0">
                          <a:solidFill>
                            <a:schemeClr val="tx1"/>
                          </a:solidFill>
                          <a:latin typeface="Cambria Math"/>
                        </a:rPr>
                        <m:t>+</m:t>
                      </m:r>
                      <m:limUpp>
                        <m:limUppPr>
                          <m:ctrlPr>
                            <a:rPr lang="en-US" altLang="zh-CN" b="0" i="1" smtClean="0">
                              <a:solidFill>
                                <a:schemeClr val="tx1"/>
                              </a:solidFill>
                              <a:latin typeface="Cambria Math" panose="02040503050406030204" pitchFamily="18" charset="0"/>
                            </a:rPr>
                          </m:ctrlPr>
                        </m:limUppPr>
                        <m:e>
                          <m:groupChr>
                            <m:groupChrPr>
                              <m:chr m:val="⏞"/>
                              <m:pos m:val="top"/>
                              <m:vertJc m:val="bot"/>
                              <m:ctrlPr>
                                <a:rPr lang="en-US" altLang="zh-CN" b="0" i="1" smtClean="0">
                                  <a:solidFill>
                                    <a:schemeClr val="tx1"/>
                                  </a:solidFill>
                                  <a:latin typeface="Cambria Math" panose="02040503050406030204" pitchFamily="18" charset="0"/>
                                </a:rPr>
                              </m:ctrlPr>
                            </m:groupChrPr>
                            <m:e>
                              <m:nary>
                                <m:naryPr>
                                  <m:chr m:val="∑"/>
                                  <m:supHide m:val="on"/>
                                  <m:ctrlPr>
                                    <a:rPr lang="en-US" altLang="zh-CN" b="0" i="1" smtClean="0">
                                      <a:solidFill>
                                        <a:schemeClr val="tx1"/>
                                      </a:solidFill>
                                      <a:latin typeface="Cambria Math" panose="02040503050406030204" pitchFamily="18" charset="0"/>
                                    </a:rPr>
                                  </m:ctrlPr>
                                </m:naryPr>
                                <m:sub>
                                  <m:r>
                                    <a:rPr lang="en-US" altLang="zh-CN" b="0" i="1" smtClean="0">
                                      <a:solidFill>
                                        <a:schemeClr val="tx1"/>
                                      </a:solidFill>
                                      <a:latin typeface="Cambria Math" panose="02040503050406030204" pitchFamily="18" charset="0"/>
                                    </a:rPr>
                                    <m:t>𝑎</m:t>
                                  </m:r>
                                  <m:r>
                                    <a:rPr lang="en-US" altLang="zh-CN" i="1">
                                      <a:solidFill>
                                        <a:schemeClr val="tx1"/>
                                      </a:solidFill>
                                      <a:latin typeface="Cambria Math"/>
                                      <a:ea typeface="Cambria Math"/>
                                    </a:rPr>
                                    <m:t>≠</m:t>
                                  </m:r>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𝑎</m:t>
                                      </m:r>
                                    </m:e>
                                    <m:sup>
                                      <m:r>
                                        <a:rPr lang="en-US" altLang="zh-CN" b="0" i="1" smtClean="0">
                                          <a:solidFill>
                                            <a:schemeClr val="tx1"/>
                                          </a:solidFill>
                                          <a:latin typeface="Cambria Math" panose="02040503050406030204" pitchFamily="18" charset="0"/>
                                        </a:rPr>
                                        <m:t>′</m:t>
                                      </m:r>
                                    </m:sup>
                                  </m:sSup>
                                </m:sub>
                                <m:sup/>
                                <m:e>
                                  <m:sSubSup>
                                    <m:sSubSupPr>
                                      <m:ctrlPr>
                                        <a:rPr lang="en-US" altLang="zh-CN" b="0" i="1" smtClean="0">
                                          <a:solidFill>
                                            <a:schemeClr val="tx1"/>
                                          </a:solidFill>
                                          <a:latin typeface="Cambria Math" panose="02040503050406030204" pitchFamily="18" charset="0"/>
                                        </a:rPr>
                                      </m:ctrlPr>
                                    </m:sSubSupPr>
                                    <m:e>
                                      <m:r>
                                        <a:rPr lang="en-US" altLang="zh-CN" b="0" i="1" smtClean="0">
                                          <a:solidFill>
                                            <a:schemeClr val="tx1"/>
                                          </a:solidFill>
                                          <a:latin typeface="Cambria Math"/>
                                        </a:rPr>
                                        <m:t>𝜓</m:t>
                                      </m:r>
                                    </m:e>
                                    <m:sub>
                                      <m:r>
                                        <a:rPr lang="en-US" altLang="zh-CN" b="0" i="1" smtClean="0">
                                          <a:solidFill>
                                            <a:schemeClr val="tx1"/>
                                          </a:solidFill>
                                          <a:latin typeface="Cambria Math"/>
                                        </a:rPr>
                                        <m:t>𝑖</m:t>
                                      </m:r>
                                      <m:r>
                                        <a:rPr lang="en-US" altLang="zh-CN" b="0" i="1" smtClean="0">
                                          <a:solidFill>
                                            <a:schemeClr val="tx1"/>
                                          </a:solidFill>
                                          <a:latin typeface="Cambria Math"/>
                                        </a:rPr>
                                        <m:t>,</m:t>
                                      </m:r>
                                      <m:r>
                                        <a:rPr lang="en-US" altLang="zh-CN" b="0" i="1" smtClean="0">
                                          <a:solidFill>
                                            <a:schemeClr val="tx1"/>
                                          </a:solidFill>
                                          <a:latin typeface="Cambria Math" panose="02040503050406030204" pitchFamily="18" charset="0"/>
                                        </a:rPr>
                                        <m:t>𝑎</m:t>
                                      </m:r>
                                      <m:r>
                                        <a:rPr lang="en-US" altLang="zh-CN" b="0" i="1" smtClean="0">
                                          <a:solidFill>
                                            <a:schemeClr val="tx1"/>
                                          </a:solidFill>
                                          <a:latin typeface="Cambria Math"/>
                                        </a:rPr>
                                        <m:t>,</m:t>
                                      </m:r>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𝑎</m:t>
                                          </m:r>
                                        </m:e>
                                        <m:sup>
                                          <m:r>
                                            <a:rPr lang="en-US" altLang="zh-CN" b="0" i="1" smtClean="0">
                                              <a:solidFill>
                                                <a:schemeClr val="tx1"/>
                                              </a:solidFill>
                                              <a:latin typeface="Cambria Math" panose="02040503050406030204" pitchFamily="18" charset="0"/>
                                            </a:rPr>
                                            <m:t>′</m:t>
                                          </m:r>
                                        </m:sup>
                                      </m:sSup>
                                    </m:sub>
                                    <m:sup>
                                      <m:r>
                                        <a:rPr lang="en-US" altLang="zh-CN" b="0" i="1" smtClean="0">
                                          <a:solidFill>
                                            <a:schemeClr val="tx1"/>
                                          </a:solidFill>
                                          <a:latin typeface="Cambria Math"/>
                                        </a:rPr>
                                        <m:t>𝐴</m:t>
                                      </m:r>
                                    </m:sup>
                                  </m:sSubSup>
                                  <m:r>
                                    <a:rPr lang="en-US" altLang="zh-CN" b="0" i="1" smtClean="0">
                                      <a:solidFill>
                                        <a:schemeClr val="tx1"/>
                                      </a:solidFill>
                                      <a:latin typeface="Cambria Math"/>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𝑦</m:t>
                                      </m:r>
                                    </m:e>
                                    <m:sub>
                                      <m:r>
                                        <a:rPr lang="en-US" altLang="zh-CN" b="0" i="1" smtClean="0">
                                          <a:solidFill>
                                            <a:schemeClr val="tx1"/>
                                          </a:solidFill>
                                          <a:latin typeface="Cambria Math"/>
                                        </a:rPr>
                                        <m:t>𝑖</m:t>
                                      </m:r>
                                      <m:r>
                                        <a:rPr lang="en-US" altLang="zh-CN" b="0" i="1" smtClean="0">
                                          <a:solidFill>
                                            <a:schemeClr val="tx1"/>
                                          </a:solidFill>
                                          <a:latin typeface="Cambria Math"/>
                                        </a:rPr>
                                        <m:t>,</m:t>
                                      </m:r>
                                      <m:r>
                                        <a:rPr lang="en-US" altLang="zh-CN" b="0" i="1" smtClean="0">
                                          <a:solidFill>
                                            <a:schemeClr val="tx1"/>
                                          </a:solidFill>
                                          <a:latin typeface="Cambria Math" panose="02040503050406030204" pitchFamily="18" charset="0"/>
                                        </a:rPr>
                                        <m:t>𝑎</m:t>
                                      </m:r>
                                    </m:sub>
                                  </m:sSub>
                                  <m:r>
                                    <a:rPr lang="en-US" altLang="zh-CN" b="0" i="1" smtClean="0">
                                      <a:solidFill>
                                        <a:schemeClr val="tx1"/>
                                      </a:solidFill>
                                      <a:latin typeface="Cambria Math"/>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a:rPr>
                                        <m:t>𝑦</m:t>
                                      </m:r>
                                    </m:e>
                                    <m:sub>
                                      <m:r>
                                        <a:rPr lang="en-US" altLang="zh-CN" b="0" i="1" smtClean="0">
                                          <a:solidFill>
                                            <a:schemeClr val="tx1"/>
                                          </a:solidFill>
                                          <a:latin typeface="Cambria Math"/>
                                        </a:rPr>
                                        <m:t>𝑖</m:t>
                                      </m:r>
                                      <m:r>
                                        <a:rPr lang="en-US" altLang="zh-CN" b="0" i="1" smtClean="0">
                                          <a:solidFill>
                                            <a:schemeClr val="tx1"/>
                                          </a:solidFill>
                                          <a:latin typeface="Cambria Math"/>
                                        </a:rPr>
                                        <m:t>,</m:t>
                                      </m:r>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𝑎</m:t>
                                          </m:r>
                                        </m:e>
                                        <m:sup>
                                          <m:r>
                                            <a:rPr lang="en-US" altLang="zh-CN" b="0" i="1" smtClean="0">
                                              <a:solidFill>
                                                <a:schemeClr val="tx1"/>
                                              </a:solidFill>
                                              <a:latin typeface="Cambria Math" panose="02040503050406030204" pitchFamily="18" charset="0"/>
                                            </a:rPr>
                                            <m:t>′</m:t>
                                          </m:r>
                                        </m:sup>
                                      </m:sSup>
                                    </m:sub>
                                  </m:sSub>
                                  <m:r>
                                    <a:rPr lang="en-US" altLang="zh-CN" b="0" i="1" smtClean="0">
                                      <a:solidFill>
                                        <a:schemeClr val="tx1"/>
                                      </a:solidFill>
                                      <a:latin typeface="Cambria Math"/>
                                    </a:rPr>
                                    <m:t>)</m:t>
                                  </m:r>
                                </m:e>
                              </m:nary>
                            </m:e>
                          </m:groupChr>
                        </m:e>
                        <m:lim>
                          <m:r>
                            <a:rPr lang="en-US" altLang="zh-CN" b="0" i="1" smtClean="0">
                              <a:solidFill>
                                <a:schemeClr val="tx1"/>
                              </a:solidFill>
                              <a:latin typeface="Cambria Math"/>
                            </a:rPr>
                            <m:t>𝐽𝑜𝑖𝑛𝑡</m:t>
                          </m:r>
                          <m:r>
                            <a:rPr lang="en-US" altLang="zh-CN" b="0" i="1" smtClean="0">
                              <a:solidFill>
                                <a:schemeClr val="tx1"/>
                              </a:solidFill>
                              <a:latin typeface="Cambria Math"/>
                            </a:rPr>
                            <m:t> </m:t>
                          </m:r>
                          <m:r>
                            <a:rPr lang="en-US" altLang="zh-CN" b="0" i="1" smtClean="0">
                              <a:solidFill>
                                <a:schemeClr val="tx1"/>
                              </a:solidFill>
                              <a:latin typeface="Cambria Math"/>
                            </a:rPr>
                            <m:t>𝐴𝑡𝑡𝑟𝑖𝑏𝑢𝑡𝑒</m:t>
                          </m:r>
                          <m:r>
                            <a:rPr lang="en-US" altLang="zh-CN" b="0" i="1" smtClean="0">
                              <a:solidFill>
                                <a:schemeClr val="tx1"/>
                              </a:solidFill>
                              <a:latin typeface="Cambria Math"/>
                            </a:rPr>
                            <m:t>−</m:t>
                          </m:r>
                          <m:r>
                            <a:rPr lang="en-US" altLang="zh-CN" b="0" i="1" smtClean="0">
                              <a:solidFill>
                                <a:schemeClr val="tx1"/>
                              </a:solidFill>
                              <a:latin typeface="Cambria Math"/>
                            </a:rPr>
                            <m:t>𝐴𝑡𝑡𝑟𝑖𝑏𝑢𝑡𝑒</m:t>
                          </m:r>
                        </m:lim>
                      </m:limUpp>
                    </m:oMath>
                  </m:oMathPara>
                </a14:m>
                <a:endParaRPr lang="en-US" altLang="zh-CN" b="0" dirty="0" smtClean="0">
                  <a:solidFill>
                    <a:schemeClr val="tx1"/>
                  </a:solidFill>
                </a:endParaRPr>
              </a:p>
              <a:p>
                <a:endParaRPr lang="zh-CN" altLang="en-US"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55576" y="2993373"/>
                <a:ext cx="8388424" cy="1335174"/>
              </a:xfrm>
              <a:prstGeom prst="rect">
                <a:avLst/>
              </a:prstGeom>
              <a:blipFill rotWithShape="0">
                <a:blip r:embed="rId4"/>
                <a:stretch>
                  <a:fillRect/>
                </a:stretch>
              </a:blipFill>
            </p:spPr>
            <p:txBody>
              <a:bodyPr/>
              <a:lstStyle/>
              <a:p>
                <a:r>
                  <a:rPr lang="en-US">
                    <a:noFill/>
                  </a:rPr>
                  <a:t> </a:t>
                </a:r>
              </a:p>
            </p:txBody>
          </p:sp>
        </mc:Fallback>
      </mc:AlternateContent>
      <p:sp>
        <p:nvSpPr>
          <p:cNvPr id="16" name="Rectangle 15"/>
          <p:cNvSpPr/>
          <p:nvPr/>
        </p:nvSpPr>
        <p:spPr>
          <a:xfrm>
            <a:off x="1475656" y="1986739"/>
            <a:ext cx="2232248" cy="972424"/>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Rectangle 16"/>
          <p:cNvSpPr/>
          <p:nvPr/>
        </p:nvSpPr>
        <p:spPr>
          <a:xfrm>
            <a:off x="4572000" y="1582056"/>
            <a:ext cx="2394758" cy="1462299"/>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Rectangle 17"/>
          <p:cNvSpPr/>
          <p:nvPr/>
        </p:nvSpPr>
        <p:spPr>
          <a:xfrm>
            <a:off x="3186489" y="1582056"/>
            <a:ext cx="1589790" cy="40468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矩形标注 2"/>
          <p:cNvSpPr/>
          <p:nvPr/>
        </p:nvSpPr>
        <p:spPr>
          <a:xfrm>
            <a:off x="1043608" y="4176378"/>
            <a:ext cx="1872208" cy="609042"/>
          </a:xfrm>
          <a:prstGeom prst="wedgeRectCallout">
            <a:avLst>
              <a:gd name="adj1" fmla="val 10002"/>
              <a:gd name="adj2" fmla="val -126141"/>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solidFill>
                  <a:schemeClr val="tx1"/>
                </a:solidFill>
              </a:rPr>
              <a:t>Object classifiers: table, chair, etc.</a:t>
            </a:r>
            <a:endParaRPr lang="zh-CN" altLang="en-US" dirty="0">
              <a:solidFill>
                <a:schemeClr val="tx1"/>
              </a:solidFill>
            </a:endParaRPr>
          </a:p>
        </p:txBody>
      </p:sp>
      <p:sp>
        <p:nvSpPr>
          <p:cNvPr id="20" name="矩形标注 9"/>
          <p:cNvSpPr/>
          <p:nvPr/>
        </p:nvSpPr>
        <p:spPr>
          <a:xfrm>
            <a:off x="2506270" y="4906984"/>
            <a:ext cx="2403267" cy="609042"/>
          </a:xfrm>
          <a:prstGeom prst="wedgeRectCallout">
            <a:avLst>
              <a:gd name="adj1" fmla="val -5065"/>
              <a:gd name="adj2" fmla="val -239765"/>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solidFill>
                  <a:schemeClr val="tx1"/>
                </a:solidFill>
              </a:rPr>
              <a:t>Attributes classifiers: wood, plastic, red, etc.</a:t>
            </a:r>
            <a:endParaRPr lang="zh-CN" altLang="en-US" dirty="0">
              <a:solidFill>
                <a:schemeClr val="tx1"/>
              </a:solidFill>
            </a:endParaRPr>
          </a:p>
        </p:txBody>
      </p:sp>
      <p:sp>
        <p:nvSpPr>
          <p:cNvPr id="21" name="矩形标注 10"/>
          <p:cNvSpPr/>
          <p:nvPr/>
        </p:nvSpPr>
        <p:spPr>
          <a:xfrm>
            <a:off x="6876256" y="4159492"/>
            <a:ext cx="2088232" cy="633760"/>
          </a:xfrm>
          <a:prstGeom prst="wedgeRectCallout">
            <a:avLst>
              <a:gd name="adj1" fmla="val -14758"/>
              <a:gd name="adj2" fmla="val -103950"/>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solidFill>
                  <a:schemeClr val="tx1"/>
                </a:solidFill>
              </a:rPr>
              <a:t>Correlation between attributes.</a:t>
            </a:r>
            <a:endParaRPr lang="zh-CN" altLang="en-US" dirty="0">
              <a:solidFill>
                <a:schemeClr val="tx1"/>
              </a:solidFill>
            </a:endParaRPr>
          </a:p>
        </p:txBody>
      </p:sp>
      <p:sp>
        <p:nvSpPr>
          <p:cNvPr id="22" name="矩形标注 11"/>
          <p:cNvSpPr/>
          <p:nvPr/>
        </p:nvSpPr>
        <p:spPr>
          <a:xfrm>
            <a:off x="4644008" y="4159492"/>
            <a:ext cx="2160240" cy="633760"/>
          </a:xfrm>
          <a:prstGeom prst="wedgeRectCallout">
            <a:avLst>
              <a:gd name="adj1" fmla="val -28157"/>
              <a:gd name="adj2" fmla="val -113013"/>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solidFill>
                  <a:schemeClr val="tx1"/>
                </a:solidFill>
              </a:rPr>
              <a:t>Object and attributes correlation.</a:t>
            </a:r>
            <a:endParaRPr lang="zh-CN" altLang="en-US" dirty="0">
              <a:solidFill>
                <a:schemeClr val="tx1"/>
              </a:solidFill>
            </a:endParaRPr>
          </a:p>
        </p:txBody>
      </p:sp>
    </p:spTree>
    <p:extLst>
      <p:ext uri="{BB962C8B-B14F-4D97-AF65-F5344CB8AC3E}">
        <p14:creationId xmlns:p14="http://schemas.microsoft.com/office/powerpoint/2010/main" val="20737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语音驱动的图像理解与编辑</a:t>
            </a:r>
            <a:endParaRPr lang="en-US" dirty="0"/>
          </a:p>
        </p:txBody>
      </p:sp>
      <p:sp>
        <p:nvSpPr>
          <p:cNvPr id="3" name="Content Placeholder 2"/>
          <p:cNvSpPr>
            <a:spLocks noGrp="1"/>
          </p:cNvSpPr>
          <p:nvPr>
            <p:ph idx="1"/>
          </p:nvPr>
        </p:nvSpPr>
        <p:spPr>
          <a:xfrm>
            <a:off x="1043608" y="841276"/>
            <a:ext cx="7992888" cy="4536504"/>
          </a:xfrm>
        </p:spPr>
        <p:txBody>
          <a:bodyPr>
            <a:normAutofit/>
          </a:bodyPr>
          <a:lstStyle/>
          <a:p>
            <a:r>
              <a:rPr lang="en-US" altLang="zh-CN" dirty="0" smtClean="0"/>
              <a:t>Multi-Label Factorial CRF</a:t>
            </a:r>
          </a:p>
          <a:p>
            <a:endParaRPr lang="en-US" altLang="zh-CN" dirty="0"/>
          </a:p>
          <a:p>
            <a:endParaRPr lang="en-US" altLang="zh-CN" dirty="0" smtClean="0"/>
          </a:p>
          <a:p>
            <a:endParaRPr lang="en-US" altLang="zh-CN" dirty="0"/>
          </a:p>
          <a:p>
            <a:pPr lvl="1"/>
            <a:r>
              <a:rPr lang="zh-CN" altLang="en-US" dirty="0" smtClean="0"/>
              <a:t>在一个统一的算法框架下实现逐像素的物体类别及语义属性的推断</a:t>
            </a:r>
            <a:endParaRPr lang="en-US" altLang="zh-CN" dirty="0" smtClean="0"/>
          </a:p>
          <a:p>
            <a:pPr lvl="1"/>
            <a:r>
              <a:rPr lang="zh-CN" altLang="en-US" dirty="0"/>
              <a:t>利</a:t>
            </a:r>
            <a:r>
              <a:rPr lang="zh-CN" altLang="en-US" dirty="0" smtClean="0"/>
              <a:t>用基于快速滤波的均值场</a:t>
            </a:r>
            <a:r>
              <a:rPr lang="zh-CN" altLang="en-US" dirty="0"/>
              <a:t>推</a:t>
            </a:r>
            <a:r>
              <a:rPr lang="zh-CN" altLang="en-US" dirty="0" smtClean="0"/>
              <a:t>断技术</a:t>
            </a:r>
            <a:r>
              <a:rPr lang="en-US" altLang="zh-CN" dirty="0" smtClean="0"/>
              <a:t>(mean field inference)</a:t>
            </a:r>
            <a:r>
              <a:rPr lang="zh-CN" altLang="en-US" dirty="0"/>
              <a:t>进</a:t>
            </a:r>
            <a:r>
              <a:rPr lang="zh-CN" altLang="en-US" dirty="0" smtClean="0"/>
              <a:t>行快速交互</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34</a:t>
            </a:fld>
            <a:endParaRPr lang="zh-CN" altLang="en-US"/>
          </a:p>
        </p:txBody>
      </p:sp>
      <mc:AlternateContent xmlns:mc="http://schemas.openxmlformats.org/markup-compatibility/2006" xmlns:a14="http://schemas.microsoft.com/office/drawing/2010/main">
        <mc:Choice Requires="a14">
          <p:sp>
            <p:nvSpPr>
              <p:cNvPr id="6" name="TextBox 5"/>
              <p:cNvSpPr txBox="1"/>
              <p:nvPr/>
            </p:nvSpPr>
            <p:spPr>
              <a:xfrm>
                <a:off x="2138280" y="1561356"/>
                <a:ext cx="4828479" cy="1397808"/>
              </a:xfrm>
              <a:prstGeom prst="rect">
                <a:avLst/>
              </a:prstGeom>
              <a:noFill/>
            </p:spPr>
            <p:txBody>
              <a:bodyPr wrap="none" lIns="91429" tIns="45715" rIns="91429" bIns="45715" rtlCol="0">
                <a:spAutoFit/>
              </a:bodyPr>
              <a:lstStyle/>
              <a:p>
                <a:pPr/>
                <a14:m>
                  <m:oMathPara xmlns:m="http://schemas.openxmlformats.org/officeDocument/2006/math">
                    <m:oMathParaPr>
                      <m:jc m:val="centerGroup"/>
                    </m:oMathParaPr>
                    <m:oMath xmlns:m="http://schemas.openxmlformats.org/officeDocument/2006/math">
                      <m:r>
                        <a:rPr lang="en-US" altLang="zh-CN" sz="2400" b="1" i="1" smtClean="0">
                          <a:solidFill>
                            <a:schemeClr val="tx1"/>
                          </a:solidFill>
                          <a:latin typeface="Cambria Math"/>
                        </a:rPr>
                        <m:t>𝑬</m:t>
                      </m:r>
                      <m:d>
                        <m:dPr>
                          <m:ctrlPr>
                            <a:rPr lang="en-US" altLang="zh-CN" sz="2400" b="0" i="1" smtClean="0">
                              <a:solidFill>
                                <a:schemeClr val="tx1"/>
                              </a:solidFill>
                              <a:latin typeface="Cambria Math" panose="02040503050406030204" pitchFamily="18" charset="0"/>
                            </a:rPr>
                          </m:ctrlPr>
                        </m:dPr>
                        <m:e>
                          <m:r>
                            <a:rPr lang="en-US" altLang="zh-CN" sz="2400" b="1" i="1" smtClean="0">
                              <a:solidFill>
                                <a:schemeClr val="tx1"/>
                              </a:solidFill>
                              <a:latin typeface="Cambria Math"/>
                            </a:rPr>
                            <m:t>𝒛</m:t>
                          </m:r>
                        </m:e>
                      </m:d>
                      <m:r>
                        <a:rPr lang="en-US" altLang="zh-CN" sz="2400" b="0" i="1" smtClean="0">
                          <a:solidFill>
                            <a:schemeClr val="tx1"/>
                          </a:solidFill>
                          <a:latin typeface="Cambria Math"/>
                        </a:rPr>
                        <m:t>=</m:t>
                      </m:r>
                      <m:limUpp>
                        <m:limUppPr>
                          <m:ctrlPr>
                            <a:rPr lang="en-US" altLang="zh-CN" sz="2400" b="0" i="1" smtClean="0">
                              <a:solidFill>
                                <a:schemeClr val="tx1"/>
                              </a:solidFill>
                              <a:latin typeface="Cambria Math" panose="02040503050406030204" pitchFamily="18" charset="0"/>
                            </a:rPr>
                          </m:ctrlPr>
                        </m:limUppPr>
                        <m:e>
                          <m:groupChr>
                            <m:groupChrPr>
                              <m:chr m:val="⏞"/>
                              <m:pos m:val="top"/>
                              <m:vertJc m:val="bot"/>
                              <m:ctrlPr>
                                <a:rPr lang="en-US" altLang="zh-CN" sz="2400" b="0" i="1" smtClean="0">
                                  <a:solidFill>
                                    <a:schemeClr val="tx1"/>
                                  </a:solidFill>
                                  <a:latin typeface="Cambria Math" panose="02040503050406030204" pitchFamily="18" charset="0"/>
                                </a:rPr>
                              </m:ctrlPr>
                            </m:groupChrPr>
                            <m:e>
                              <m:nary>
                                <m:naryPr>
                                  <m:chr m:val="∑"/>
                                  <m:supHide m:val="on"/>
                                  <m:ctrlPr>
                                    <a:rPr lang="en-US" altLang="zh-CN" sz="2400" b="0" i="1" smtClean="0">
                                      <a:solidFill>
                                        <a:schemeClr val="tx1"/>
                                      </a:solidFill>
                                      <a:latin typeface="Cambria Math" panose="02040503050406030204" pitchFamily="18" charset="0"/>
                                    </a:rPr>
                                  </m:ctrlPr>
                                </m:naryPr>
                                <m:sub>
                                  <m:r>
                                    <m:rPr>
                                      <m:brk m:alnAt="7"/>
                                    </m:rPr>
                                    <a:rPr lang="en-US" altLang="zh-CN" sz="2400" b="0" i="1" smtClean="0">
                                      <a:solidFill>
                                        <a:schemeClr val="tx1"/>
                                      </a:solidFill>
                                      <a:latin typeface="Cambria Math"/>
                                    </a:rPr>
                                    <m:t>𝑖</m:t>
                                  </m:r>
                                  <m:r>
                                    <a:rPr lang="en-US" altLang="zh-CN" sz="2400" b="0" i="1" smtClean="0">
                                      <a:solidFill>
                                        <a:schemeClr val="tx1"/>
                                      </a:solidFill>
                                      <a:latin typeface="Cambria Math"/>
                                    </a:rPr>
                                    <m:t>∈</m:t>
                                  </m:r>
                                  <m:r>
                                    <a:rPr lang="en-US" altLang="zh-CN" sz="2400" b="0" i="1" smtClean="0">
                                      <a:solidFill>
                                        <a:schemeClr val="tx1"/>
                                      </a:solidFill>
                                      <a:latin typeface="Cambria Math"/>
                                    </a:rPr>
                                    <m:t>𝐼</m:t>
                                  </m:r>
                                </m:sub>
                                <m:sup/>
                                <m:e>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𝜓</m:t>
                                      </m:r>
                                    </m:e>
                                    <m:sub>
                                      <m:r>
                                        <a:rPr lang="en-US" altLang="zh-CN" sz="2400" b="0" i="1" smtClean="0">
                                          <a:solidFill>
                                            <a:schemeClr val="tx1"/>
                                          </a:solidFill>
                                          <a:latin typeface="Cambria Math"/>
                                        </a:rPr>
                                        <m:t>𝑖</m:t>
                                      </m:r>
                                    </m:sub>
                                  </m:sSub>
                                  <m:d>
                                    <m:dPr>
                                      <m:ctrlPr>
                                        <a:rPr lang="en-US" altLang="zh-CN" sz="2400" b="0" i="1" smtClean="0">
                                          <a:solidFill>
                                            <a:schemeClr val="tx1"/>
                                          </a:solidFill>
                                          <a:latin typeface="Cambria Math" panose="02040503050406030204" pitchFamily="18" charset="0"/>
                                        </a:rPr>
                                      </m:ctrlPr>
                                    </m:dPr>
                                    <m:e>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𝑧</m:t>
                                          </m:r>
                                        </m:e>
                                        <m:sub>
                                          <m:r>
                                            <a:rPr lang="en-US" altLang="zh-CN" sz="2400" b="0" i="1" smtClean="0">
                                              <a:solidFill>
                                                <a:schemeClr val="tx1"/>
                                              </a:solidFill>
                                              <a:latin typeface="Cambria Math"/>
                                            </a:rPr>
                                            <m:t>𝑖</m:t>
                                          </m:r>
                                        </m:sub>
                                      </m:sSub>
                                    </m:e>
                                  </m:d>
                                </m:e>
                              </m:nary>
                            </m:e>
                          </m:groupChr>
                        </m:e>
                        <m:lim>
                          <m:r>
                            <a:rPr lang="en-US" altLang="zh-CN" sz="2400" b="0" i="1" smtClean="0">
                              <a:solidFill>
                                <a:schemeClr val="tx1"/>
                              </a:solidFill>
                              <a:latin typeface="Cambria Math"/>
                            </a:rPr>
                            <m:t>𝑈𝑛𝑎𝑟𝑦</m:t>
                          </m:r>
                        </m:lim>
                      </m:limUpp>
                      <m:r>
                        <a:rPr lang="en-US" altLang="zh-CN" sz="2400" b="0" i="1" smtClean="0">
                          <a:solidFill>
                            <a:schemeClr val="tx1"/>
                          </a:solidFill>
                          <a:latin typeface="Cambria Math"/>
                        </a:rPr>
                        <m:t>+</m:t>
                      </m:r>
                      <m:limUpp>
                        <m:limUppPr>
                          <m:ctrlPr>
                            <a:rPr lang="en-US" altLang="zh-CN" sz="2400" b="0" i="1" smtClean="0">
                              <a:solidFill>
                                <a:schemeClr val="tx1"/>
                              </a:solidFill>
                              <a:latin typeface="Cambria Math" panose="02040503050406030204" pitchFamily="18" charset="0"/>
                            </a:rPr>
                          </m:ctrlPr>
                        </m:limUppPr>
                        <m:e>
                          <m:groupChr>
                            <m:groupChrPr>
                              <m:chr m:val="⏞"/>
                              <m:pos m:val="top"/>
                              <m:vertJc m:val="bot"/>
                              <m:ctrlPr>
                                <a:rPr lang="en-US" altLang="zh-CN" sz="2400" b="0" i="1" smtClean="0">
                                  <a:solidFill>
                                    <a:schemeClr val="tx1"/>
                                  </a:solidFill>
                                  <a:latin typeface="Cambria Math" panose="02040503050406030204" pitchFamily="18" charset="0"/>
                                </a:rPr>
                              </m:ctrlPr>
                            </m:groupChrPr>
                            <m:e>
                              <m:nary>
                                <m:naryPr>
                                  <m:chr m:val="∑"/>
                                  <m:supHide m:val="on"/>
                                  <m:ctrlPr>
                                    <a:rPr lang="en-US" altLang="zh-CN" sz="2400" b="0" i="1" smtClean="0">
                                      <a:solidFill>
                                        <a:schemeClr val="tx1"/>
                                      </a:solidFill>
                                      <a:latin typeface="Cambria Math" panose="02040503050406030204" pitchFamily="18" charset="0"/>
                                    </a:rPr>
                                  </m:ctrlPr>
                                </m:naryPr>
                                <m:sub>
                                  <m:r>
                                    <a:rPr lang="en-US" altLang="zh-CN" sz="2400" b="0" i="1" smtClean="0">
                                      <a:solidFill>
                                        <a:schemeClr val="tx1"/>
                                      </a:solidFill>
                                      <a:latin typeface="Cambria Math"/>
                                    </a:rPr>
                                    <m:t>𝑖</m:t>
                                  </m:r>
                                  <m:r>
                                    <a:rPr lang="en-US" altLang="zh-CN" sz="2400" b="0" i="1" smtClean="0">
                                      <a:solidFill>
                                        <a:schemeClr val="tx1"/>
                                      </a:solidFill>
                                      <a:latin typeface="Cambria Math"/>
                                      <a:ea typeface="Cambria Math"/>
                                    </a:rPr>
                                    <m:t>≠</m:t>
                                  </m:r>
                                  <m:r>
                                    <a:rPr lang="en-US" altLang="zh-CN" sz="2400" b="0" i="1" smtClean="0">
                                      <a:solidFill>
                                        <a:schemeClr val="tx1"/>
                                      </a:solidFill>
                                      <a:latin typeface="Cambria Math"/>
                                      <a:ea typeface="Cambria Math"/>
                                    </a:rPr>
                                    <m:t>𝑗</m:t>
                                  </m:r>
                                  <m:r>
                                    <a:rPr lang="en-US" altLang="zh-CN" sz="2400" b="0" i="1" smtClean="0">
                                      <a:solidFill>
                                        <a:schemeClr val="tx1"/>
                                      </a:solidFill>
                                      <a:latin typeface="Cambria Math"/>
                                      <a:ea typeface="Cambria Math"/>
                                    </a:rPr>
                                    <m:t>∈</m:t>
                                  </m:r>
                                  <m:r>
                                    <a:rPr lang="en-US" altLang="zh-CN" sz="2400" b="0" i="1" smtClean="0">
                                      <a:solidFill>
                                        <a:schemeClr val="tx1"/>
                                      </a:solidFill>
                                      <a:latin typeface="Cambria Math"/>
                                      <a:ea typeface="Cambria Math"/>
                                    </a:rPr>
                                    <m:t>𝐼</m:t>
                                  </m:r>
                                </m:sub>
                                <m:sup/>
                                <m:e>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𝜓</m:t>
                                      </m:r>
                                    </m:e>
                                    <m:sub>
                                      <m:r>
                                        <a:rPr lang="en-US" altLang="zh-CN" sz="2400" b="0" i="1" smtClean="0">
                                          <a:solidFill>
                                            <a:schemeClr val="tx1"/>
                                          </a:solidFill>
                                          <a:latin typeface="Cambria Math"/>
                                        </a:rPr>
                                        <m:t>𝑖𝑗</m:t>
                                      </m:r>
                                    </m:sub>
                                  </m:sSub>
                                  <m:r>
                                    <a:rPr lang="en-US" altLang="zh-CN" sz="2400" b="0" i="1" smtClean="0">
                                      <a:solidFill>
                                        <a:schemeClr val="tx1"/>
                                      </a:solidFill>
                                      <a:latin typeface="Cambria Math"/>
                                    </a:rPr>
                                    <m:t>(</m:t>
                                  </m:r>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𝑧</m:t>
                                      </m:r>
                                    </m:e>
                                    <m:sub>
                                      <m:r>
                                        <a:rPr lang="en-US" altLang="zh-CN" sz="2400" b="0" i="1" smtClean="0">
                                          <a:solidFill>
                                            <a:schemeClr val="tx1"/>
                                          </a:solidFill>
                                          <a:latin typeface="Cambria Math"/>
                                        </a:rPr>
                                        <m:t>𝑖</m:t>
                                      </m:r>
                                    </m:sub>
                                  </m:sSub>
                                  <m:r>
                                    <a:rPr lang="en-US" altLang="zh-CN" sz="2400" b="0" i="1" smtClean="0">
                                      <a:solidFill>
                                        <a:schemeClr val="tx1"/>
                                      </a:solidFill>
                                      <a:latin typeface="Cambria Math"/>
                                    </a:rPr>
                                    <m:t>,</m:t>
                                  </m:r>
                                  <m:sSub>
                                    <m:sSubPr>
                                      <m:ctrlPr>
                                        <a:rPr lang="en-US" altLang="zh-CN" sz="2400" b="0" i="1" smtClean="0">
                                          <a:solidFill>
                                            <a:schemeClr val="tx1"/>
                                          </a:solidFill>
                                          <a:latin typeface="Cambria Math" panose="02040503050406030204" pitchFamily="18" charset="0"/>
                                        </a:rPr>
                                      </m:ctrlPr>
                                    </m:sSubPr>
                                    <m:e>
                                      <m:r>
                                        <a:rPr lang="en-US" altLang="zh-CN" sz="2400" b="0" i="1" smtClean="0">
                                          <a:solidFill>
                                            <a:schemeClr val="tx1"/>
                                          </a:solidFill>
                                          <a:latin typeface="Cambria Math"/>
                                        </a:rPr>
                                        <m:t>𝑧</m:t>
                                      </m:r>
                                    </m:e>
                                    <m:sub>
                                      <m:r>
                                        <a:rPr lang="en-US" altLang="zh-CN" sz="2400" b="0" i="1" smtClean="0">
                                          <a:solidFill>
                                            <a:schemeClr val="tx1"/>
                                          </a:solidFill>
                                          <a:latin typeface="Cambria Math"/>
                                        </a:rPr>
                                        <m:t>𝑗</m:t>
                                      </m:r>
                                    </m:sub>
                                  </m:sSub>
                                  <m:r>
                                    <a:rPr lang="en-US" altLang="zh-CN" sz="2400" b="0" i="1" smtClean="0">
                                      <a:solidFill>
                                        <a:schemeClr val="tx1"/>
                                      </a:solidFill>
                                      <a:latin typeface="Cambria Math"/>
                                    </a:rPr>
                                    <m:t>)</m:t>
                                  </m:r>
                                </m:e>
                              </m:nary>
                            </m:e>
                          </m:groupChr>
                        </m:e>
                        <m:lim>
                          <m:r>
                            <a:rPr lang="en-US" altLang="zh-CN" sz="2400" b="0" i="1" smtClean="0">
                              <a:solidFill>
                                <a:schemeClr val="tx1"/>
                              </a:solidFill>
                              <a:latin typeface="Cambria Math"/>
                            </a:rPr>
                            <m:t>𝑃𝑎𝑖𝑟𝑤𝑖𝑠𝑒</m:t>
                          </m:r>
                        </m:lim>
                      </m:limUpp>
                    </m:oMath>
                  </m:oMathPara>
                </a14:m>
                <a:endParaRPr lang="en-US" altLang="zh-CN" sz="2400" b="0" dirty="0" smtClean="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38280" y="1561356"/>
                <a:ext cx="4828479" cy="1397808"/>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3389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语音驱动的图像理解与编辑</a:t>
            </a:r>
            <a:endParaRPr lang="en-US" dirty="0"/>
          </a:p>
        </p:txBody>
      </p:sp>
      <p:sp>
        <p:nvSpPr>
          <p:cNvPr id="3" name="Content Placeholder 2"/>
          <p:cNvSpPr>
            <a:spLocks noGrp="1"/>
          </p:cNvSpPr>
          <p:nvPr>
            <p:ph idx="1"/>
          </p:nvPr>
        </p:nvSpPr>
        <p:spPr/>
        <p:txBody>
          <a:bodyPr/>
          <a:lstStyle/>
          <a:p>
            <a:r>
              <a:rPr lang="zh-CN" altLang="en-US" dirty="0"/>
              <a:t>系</a:t>
            </a:r>
            <a:r>
              <a:rPr lang="zh-CN" altLang="en-US" dirty="0" smtClean="0"/>
              <a:t>统演示</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35</a:t>
            </a:fld>
            <a:endParaRPr lang="zh-CN" altLang="en-US"/>
          </a:p>
        </p:txBody>
      </p:sp>
      <p:pic>
        <p:nvPicPr>
          <p:cNvPr id="6" name="ImageSpirit">
            <a:hlinkClick r:id="" action="ppaction://media"/>
          </p:cNvPr>
          <p:cNvPicPr>
            <a:picLocks noChangeAspect="1"/>
          </p:cNvPicPr>
          <p:nvPr>
            <a:videoFile r:link="rId1"/>
            <p:extLst>
              <p:ext uri="{DAA4B4D4-6D71-4841-9C94-3DE7FCFB9230}">
                <p14:media xmlns:p14="http://schemas.microsoft.com/office/powerpoint/2010/main" r:embed="rId2">
                  <p14:trim end="8138"/>
                </p14:media>
              </p:ext>
            </p:extLst>
          </p:nvPr>
        </p:nvPicPr>
        <p:blipFill>
          <a:blip r:embed="rId5"/>
          <a:stretch>
            <a:fillRect/>
          </a:stretch>
        </p:blipFill>
        <p:spPr>
          <a:xfrm>
            <a:off x="2195736" y="1417340"/>
            <a:ext cx="5688632" cy="4266474"/>
          </a:xfrm>
          <a:prstGeom prst="rect">
            <a:avLst/>
          </a:prstGeom>
        </p:spPr>
      </p:pic>
    </p:spTree>
    <p:extLst>
      <p:ext uri="{BB962C8B-B14F-4D97-AF65-F5344CB8AC3E}">
        <p14:creationId xmlns:p14="http://schemas.microsoft.com/office/powerpoint/2010/main" val="121017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2.3 </a:t>
            </a:r>
            <a:r>
              <a:rPr lang="zh-CN" altLang="en-US" dirty="0" smtClean="0"/>
              <a:t>基于长方体结构的智能编辑</a:t>
            </a:r>
            <a:r>
              <a:rPr lang="en-US" dirty="0" smtClean="0"/>
              <a:t> </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36</a:t>
            </a:fld>
            <a:endParaRPr lang="zh-CN" altLang="en-US"/>
          </a:p>
        </p:txBody>
      </p:sp>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345332"/>
            <a:ext cx="7091623" cy="2306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圆角矩形 7"/>
          <p:cNvSpPr/>
          <p:nvPr/>
        </p:nvSpPr>
        <p:spPr>
          <a:xfrm>
            <a:off x="971774" y="4153644"/>
            <a:ext cx="8064896" cy="64807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a:solidFill>
                  <a:schemeClr val="tx1"/>
                </a:solidFill>
              </a:rPr>
              <a:t>Y </a:t>
            </a:r>
            <a:r>
              <a:rPr lang="en-US" altLang="zh-CN" sz="1600" dirty="0" err="1">
                <a:solidFill>
                  <a:schemeClr val="tx1"/>
                </a:solidFill>
              </a:rPr>
              <a:t>Zheng</a:t>
            </a:r>
            <a:r>
              <a:rPr lang="en-US" altLang="zh-CN" sz="1600" dirty="0">
                <a:solidFill>
                  <a:schemeClr val="tx1"/>
                </a:solidFill>
              </a:rPr>
              <a:t>, X Chen, </a:t>
            </a:r>
            <a:r>
              <a:rPr lang="en-US" altLang="zh-CN" sz="1600" dirty="0">
                <a:solidFill>
                  <a:srgbClr val="FF0000"/>
                </a:solidFill>
              </a:rPr>
              <a:t>MM Cheng</a:t>
            </a:r>
            <a:r>
              <a:rPr lang="en-US" altLang="zh-CN" sz="1600" dirty="0">
                <a:solidFill>
                  <a:schemeClr val="tx1"/>
                </a:solidFill>
              </a:rPr>
              <a:t>, K Zhou, SM Hu, NJ Mitra. Interactive Images: Cuboid-proxies for Smart Image Manipulation. ACM TOG (</a:t>
            </a:r>
            <a:r>
              <a:rPr lang="en-US" altLang="zh-CN" sz="1600" dirty="0">
                <a:solidFill>
                  <a:srgbClr val="FF0000"/>
                </a:solidFill>
              </a:rPr>
              <a:t>SIGGRAPH</a:t>
            </a:r>
            <a:r>
              <a:rPr lang="en-US" altLang="zh-CN" sz="1600" dirty="0">
                <a:solidFill>
                  <a:schemeClr val="tx1"/>
                </a:solidFill>
              </a:rPr>
              <a:t>). 31, 4, 1-10, 2012.</a:t>
            </a:r>
          </a:p>
        </p:txBody>
      </p:sp>
    </p:spTree>
    <p:extLst>
      <p:ext uri="{BB962C8B-B14F-4D97-AF65-F5344CB8AC3E}">
        <p14:creationId xmlns:p14="http://schemas.microsoft.com/office/powerpoint/2010/main" val="1263215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基</a:t>
            </a:r>
            <a:r>
              <a:rPr lang="zh-CN" altLang="en-US" dirty="0" smtClean="0"/>
              <a:t>于长方</a:t>
            </a:r>
            <a:r>
              <a:rPr lang="zh-CN" altLang="en-US" dirty="0"/>
              <a:t>体结构的智能编辑</a:t>
            </a:r>
            <a:r>
              <a:rPr lang="en-US" dirty="0"/>
              <a:t> </a:t>
            </a:r>
          </a:p>
        </p:txBody>
      </p:sp>
      <p:sp>
        <p:nvSpPr>
          <p:cNvPr id="3" name="Content Placeholder 2"/>
          <p:cNvSpPr>
            <a:spLocks noGrp="1"/>
          </p:cNvSpPr>
          <p:nvPr>
            <p:ph idx="1"/>
          </p:nvPr>
        </p:nvSpPr>
        <p:spPr/>
        <p:txBody>
          <a:bodyPr/>
          <a:lstStyle/>
          <a:p>
            <a:r>
              <a:rPr lang="zh-CN" altLang="en-US" dirty="0" smtClean="0"/>
              <a:t>研究意义</a:t>
            </a:r>
            <a:endParaRPr lang="en-US" altLang="zh-CN" dirty="0" smtClean="0"/>
          </a:p>
          <a:p>
            <a:pPr lvl="1"/>
            <a:r>
              <a:rPr lang="en-US" altLang="zh-CN" dirty="0" smtClean="0"/>
              <a:t>3D</a:t>
            </a:r>
            <a:r>
              <a:rPr lang="en-US" altLang="zh-CN" dirty="0" smtClean="0">
                <a:sym typeface="Wingdings" panose="05000000000000000000" pitchFamily="2" charset="2"/>
              </a:rPr>
              <a:t></a:t>
            </a:r>
            <a:r>
              <a:rPr lang="zh-CN" altLang="en-US" dirty="0" smtClean="0">
                <a:sym typeface="Wingdings" panose="05000000000000000000" pitchFamily="2" charset="2"/>
              </a:rPr>
              <a:t>逼真的图像编辑</a:t>
            </a:r>
            <a:endParaRPr lang="en-US" altLang="zh-CN" dirty="0" smtClean="0">
              <a:sym typeface="Wingdings" panose="05000000000000000000" pitchFamily="2" charset="2"/>
            </a:endParaRPr>
          </a:p>
          <a:p>
            <a:pPr lvl="1"/>
            <a:r>
              <a:rPr lang="zh-CN" altLang="en-US" dirty="0" smtClean="0">
                <a:sym typeface="Wingdings" panose="05000000000000000000" pitchFamily="2" charset="2"/>
              </a:rPr>
              <a:t>困难</a:t>
            </a:r>
            <a:endParaRPr lang="en-US" altLang="zh-CN" dirty="0" smtClean="0">
              <a:sym typeface="Wingdings" panose="05000000000000000000" pitchFamily="2" charset="2"/>
            </a:endParaRPr>
          </a:p>
          <a:p>
            <a:pPr lvl="2"/>
            <a:r>
              <a:rPr lang="zh-CN" altLang="en-US" dirty="0" smtClean="0">
                <a:sym typeface="Wingdings" panose="05000000000000000000" pitchFamily="2" charset="2"/>
              </a:rPr>
              <a:t>普通图像</a:t>
            </a:r>
            <a:r>
              <a:rPr lang="en-US" altLang="zh-CN" dirty="0" smtClean="0">
                <a:sym typeface="Wingdings" panose="05000000000000000000" pitchFamily="2" charset="2"/>
              </a:rPr>
              <a:t></a:t>
            </a:r>
            <a:r>
              <a:rPr lang="zh-CN" altLang="en-US" dirty="0" smtClean="0">
                <a:sym typeface="Wingdings" panose="05000000000000000000" pitchFamily="2" charset="2"/>
              </a:rPr>
              <a:t>精确几何信息</a:t>
            </a:r>
            <a:endParaRPr lang="en-US" altLang="zh-CN" dirty="0" smtClean="0">
              <a:sym typeface="Wingdings" panose="05000000000000000000" pitchFamily="2" charset="2"/>
            </a:endParaRPr>
          </a:p>
          <a:p>
            <a:pPr lvl="1"/>
            <a:r>
              <a:rPr lang="zh-CN" altLang="en-US" dirty="0" smtClean="0">
                <a:sym typeface="Wingdings" panose="05000000000000000000" pitchFamily="2" charset="2"/>
              </a:rPr>
              <a:t>方案</a:t>
            </a:r>
            <a:endParaRPr lang="en-US" altLang="zh-CN" dirty="0" smtClean="0">
              <a:sym typeface="Wingdings" panose="05000000000000000000" pitchFamily="2" charset="2"/>
            </a:endParaRPr>
          </a:p>
          <a:p>
            <a:pPr lvl="2"/>
            <a:r>
              <a:rPr lang="zh-CN" altLang="en-US" dirty="0" smtClean="0">
                <a:sym typeface="Wingdings" panose="05000000000000000000" pitchFamily="2" charset="2"/>
              </a:rPr>
              <a:t>长方体近似</a:t>
            </a:r>
            <a:endParaRPr lang="en-US" altLang="zh-CN" dirty="0" smtClean="0"/>
          </a:p>
          <a:p>
            <a:r>
              <a:rPr lang="zh-CN" altLang="en-US" dirty="0"/>
              <a:t>主</a:t>
            </a:r>
            <a:r>
              <a:rPr lang="zh-CN" altLang="en-US" dirty="0" smtClean="0"/>
              <a:t>要贡献</a:t>
            </a:r>
            <a:endParaRPr lang="en-US" altLang="zh-CN" dirty="0" smtClean="0"/>
          </a:p>
          <a:p>
            <a:pPr lvl="1"/>
            <a:r>
              <a:rPr lang="zh-CN" altLang="en-US" dirty="0" smtClean="0"/>
              <a:t>提出了一种场景物体级别图像编辑算法框架，能够逼真地实现三维世界中的物体编辑</a:t>
            </a:r>
            <a:endParaRPr lang="en-US" altLang="zh-CN" dirty="0" smtClean="0"/>
          </a:p>
          <a:p>
            <a:pPr lvl="1"/>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37</a:t>
            </a:fld>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899906"/>
            <a:ext cx="3016321" cy="216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7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基</a:t>
            </a:r>
            <a:r>
              <a:rPr lang="zh-CN" altLang="en-US" dirty="0" smtClean="0"/>
              <a:t>于长方体结</a:t>
            </a:r>
            <a:r>
              <a:rPr lang="zh-CN" altLang="en-US" dirty="0"/>
              <a:t>构的智能编辑</a:t>
            </a:r>
            <a:r>
              <a:rPr lang="en-US" dirty="0"/>
              <a:t> </a:t>
            </a:r>
          </a:p>
        </p:txBody>
      </p:sp>
      <p:sp>
        <p:nvSpPr>
          <p:cNvPr id="3" name="Content Placeholder 2"/>
          <p:cNvSpPr>
            <a:spLocks noGrp="1"/>
          </p:cNvSpPr>
          <p:nvPr>
            <p:ph idx="1"/>
          </p:nvPr>
        </p:nvSpPr>
        <p:spPr/>
        <p:txBody>
          <a:bodyPr/>
          <a:lstStyle/>
          <a:p>
            <a:r>
              <a:rPr lang="zh-CN" altLang="en-US" dirty="0" smtClean="0"/>
              <a:t>图像编辑示例</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38</a:t>
            </a:fld>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159" y="1777380"/>
            <a:ext cx="7331786" cy="325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3637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2.3 </a:t>
            </a:r>
            <a:r>
              <a:rPr lang="zh-CN" altLang="en-US" dirty="0"/>
              <a:t>基</a:t>
            </a:r>
            <a:r>
              <a:rPr lang="zh-CN" altLang="en-US" dirty="0" smtClean="0"/>
              <a:t>于长方体结</a:t>
            </a:r>
            <a:r>
              <a:rPr lang="zh-CN" altLang="en-US" dirty="0"/>
              <a:t>构的智能编辑</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39</a:t>
            </a:fld>
            <a:endParaRPr lang="zh-CN" altLang="en-US"/>
          </a:p>
        </p:txBody>
      </p:sp>
      <p:pic>
        <p:nvPicPr>
          <p:cNvPr id="5" name="InteractiveImgs.wmv">
            <a:hlinkClick r:id="" action="ppaction://media"/>
          </p:cNvPr>
          <p:cNvPicPr>
            <a:picLocks noGrp="1" noChangeAspect="1"/>
          </p:cNvPicPr>
          <p:nvPr>
            <p:ph idx="1"/>
            <a:videoFile r:link="rId1"/>
            <p:extLst>
              <p:ext uri="{DAA4B4D4-6D71-4841-9C94-3DE7FCFB9230}">
                <p14:media xmlns:p14="http://schemas.microsoft.com/office/powerpoint/2010/main" r:embed="rId2">
                  <p14:trim st="7669.336"/>
                </p14:media>
              </p:ext>
            </p:extLst>
          </p:nvPr>
        </p:nvPicPr>
        <p:blipFill>
          <a:blip r:embed="rId5"/>
          <a:stretch>
            <a:fillRect/>
          </a:stretch>
        </p:blipFill>
        <p:spPr>
          <a:xfrm>
            <a:off x="1943894" y="877888"/>
            <a:ext cx="6191249" cy="4643437"/>
          </a:xfrm>
          <a:prstGeom prst="rect">
            <a:avLst/>
          </a:prstGeom>
        </p:spPr>
      </p:pic>
    </p:spTree>
    <p:extLst>
      <p:ext uri="{BB962C8B-B14F-4D97-AF65-F5344CB8AC3E}">
        <p14:creationId xmlns:p14="http://schemas.microsoft.com/office/powerpoint/2010/main" val="11545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1.2 </a:t>
            </a:r>
            <a:r>
              <a:rPr lang="zh-CN" altLang="en-US" dirty="0" smtClean="0"/>
              <a:t>研究背景</a:t>
            </a:r>
            <a:endParaRPr lang="zh-CN" altLang="en-US" dirty="0"/>
          </a:p>
        </p:txBody>
      </p:sp>
      <p:sp>
        <p:nvSpPr>
          <p:cNvPr id="3" name="内容占位符 2"/>
          <p:cNvSpPr>
            <a:spLocks noGrp="1"/>
          </p:cNvSpPr>
          <p:nvPr>
            <p:ph idx="1"/>
          </p:nvPr>
        </p:nvSpPr>
        <p:spPr>
          <a:xfrm>
            <a:off x="1043608" y="878326"/>
            <a:ext cx="7992888" cy="4643470"/>
          </a:xfrm>
        </p:spPr>
        <p:txBody>
          <a:bodyPr/>
          <a:lstStyle/>
          <a:p>
            <a:r>
              <a:rPr lang="zh-CN" altLang="en-US" dirty="0" smtClean="0"/>
              <a:t>图像改变人类生活方式！</a:t>
            </a:r>
            <a:endParaRPr lang="en-US" altLang="zh-CN" dirty="0" smtClean="0"/>
          </a:p>
          <a:p>
            <a:pPr lvl="1"/>
            <a:r>
              <a:rPr lang="zh-CN" altLang="en-US" dirty="0" smtClean="0"/>
              <a:t>表达</a:t>
            </a:r>
            <a:r>
              <a:rPr lang="zh-CN" altLang="en-US" dirty="0"/>
              <a:t>、记录</a:t>
            </a:r>
            <a:r>
              <a:rPr lang="zh-CN" altLang="en-US" dirty="0" smtClean="0"/>
              <a:t>、以及分享</a:t>
            </a:r>
            <a:r>
              <a:rPr lang="zh-CN" altLang="en-US" dirty="0"/>
              <a:t>信息的重要</a:t>
            </a:r>
            <a:r>
              <a:rPr lang="zh-CN" altLang="en-US" dirty="0" smtClean="0"/>
              <a:t>媒介</a:t>
            </a:r>
            <a:endParaRPr lang="en-US" altLang="zh-CN" dirty="0" smtClean="0"/>
          </a:p>
          <a:p>
            <a:pPr lvl="1"/>
            <a:r>
              <a:rPr lang="zh-CN" altLang="en-US" dirty="0"/>
              <a:t>优点：</a:t>
            </a:r>
            <a:r>
              <a:rPr lang="zh-CN" altLang="zh-CN" dirty="0"/>
              <a:t>内容直观、</a:t>
            </a:r>
            <a:r>
              <a:rPr lang="zh-CN" altLang="en-US" dirty="0"/>
              <a:t>信息丰富、</a:t>
            </a:r>
            <a:r>
              <a:rPr lang="zh-CN" altLang="zh-CN" dirty="0"/>
              <a:t>获取</a:t>
            </a:r>
            <a:r>
              <a:rPr lang="zh-CN" altLang="zh-CN" dirty="0" smtClean="0"/>
              <a:t>容易</a:t>
            </a:r>
            <a:endParaRPr lang="zh-CN" altLang="en-US" dirty="0"/>
          </a:p>
          <a:p>
            <a:endParaRPr lang="en-US" altLang="zh-CN" dirty="0" smtClean="0"/>
          </a:p>
          <a:p>
            <a:pPr lvl="1"/>
            <a:endParaRPr lang="zh-CN" altLang="en-US"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a:t>
            </a:fld>
            <a:endParaRPr lang="zh-CN" altLang="en-US"/>
          </a:p>
        </p:txBody>
      </p:sp>
      <p:pic>
        <p:nvPicPr>
          <p:cNvPr id="1028" name="Picture 4" descr="D:\photo\icons\Journal.exe_I0068_04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008" y="2529330"/>
            <a:ext cx="1862336" cy="186233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photo\icons\0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773" y="2535307"/>
            <a:ext cx="1973687" cy="1973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KylinCheng\Desktop\201102141009462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841" y="2583703"/>
            <a:ext cx="1800200" cy="1837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hoto\icons\CaptureWizard.exe_I0080_040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0771" y="4132889"/>
            <a:ext cx="1519670" cy="1519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KylinCheng\Desktop\196b_7_257057_d698ee23d3746a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5930" y="4152401"/>
            <a:ext cx="2009926" cy="14806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1612053"/>
      </p:ext>
    </p:extLst>
  </p:cSld>
  <p:clrMapOvr>
    <a:masterClrMapping/>
  </p:clrMapOvr>
  <mc:AlternateContent xmlns:mc="http://schemas.openxmlformats.org/markup-compatibility/2006" xmlns:p14="http://schemas.microsoft.com/office/powerpoint/2010/main">
    <mc:Choice Requires="p14">
      <p:transition spd="slow" p14:dur="2000" advTm="27089"/>
    </mc:Choice>
    <mc:Fallback xmlns="">
      <p:transition spd="slow" advTm="27089"/>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2.4 </a:t>
            </a:r>
            <a:r>
              <a:rPr lang="zh-CN" altLang="en-US" dirty="0" smtClean="0"/>
              <a:t>基于重要物体形状的图像检索</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40</a:t>
            </a:fld>
            <a:endParaRPr lang="zh-CN" altLang="en-US"/>
          </a:p>
        </p:txBody>
      </p:sp>
      <p:sp>
        <p:nvSpPr>
          <p:cNvPr id="5" name="圆角矩形 7"/>
          <p:cNvSpPr/>
          <p:nvPr/>
        </p:nvSpPr>
        <p:spPr>
          <a:xfrm>
            <a:off x="1475656" y="4657700"/>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spcBef>
                <a:spcPts val="300"/>
              </a:spcBef>
              <a:spcAft>
                <a:spcPts val="300"/>
              </a:spcAft>
            </a:pPr>
            <a:r>
              <a:rPr lang="en-US" altLang="zh-CN" sz="1700" dirty="0" smtClean="0">
                <a:solidFill>
                  <a:srgbClr val="FF0000"/>
                </a:solidFill>
                <a:latin typeface="+mj-lt"/>
                <a:ea typeface="华文楷体" pitchFamily="2" charset="-122"/>
              </a:rPr>
              <a:t>MM </a:t>
            </a:r>
            <a:r>
              <a:rPr lang="en-US" altLang="zh-CN" sz="1700" dirty="0">
                <a:solidFill>
                  <a:srgbClr val="FF0000"/>
                </a:solidFill>
                <a:latin typeface="+mj-lt"/>
                <a:ea typeface="华文楷体" pitchFamily="2" charset="-122"/>
              </a:rPr>
              <a:t>Cheng</a:t>
            </a:r>
            <a:r>
              <a:rPr lang="en-US" altLang="zh-CN" sz="1700" dirty="0">
                <a:solidFill>
                  <a:schemeClr val="tx1"/>
                </a:solidFill>
                <a:latin typeface="+mj-lt"/>
                <a:ea typeface="华文楷体" pitchFamily="2" charset="-122"/>
              </a:rPr>
              <a:t>, </a:t>
            </a:r>
            <a:r>
              <a:rPr lang="en-US" altLang="zh-CN" sz="1700" dirty="0" smtClean="0">
                <a:solidFill>
                  <a:schemeClr val="tx1"/>
                </a:solidFill>
                <a:latin typeface="+mj-lt"/>
                <a:ea typeface="华文楷体" pitchFamily="2" charset="-122"/>
              </a:rPr>
              <a:t>NJ </a:t>
            </a:r>
            <a:r>
              <a:rPr lang="en-US" altLang="zh-CN" sz="1700" dirty="0">
                <a:solidFill>
                  <a:schemeClr val="tx1"/>
                </a:solidFill>
                <a:latin typeface="+mj-lt"/>
                <a:ea typeface="华文楷体" pitchFamily="2" charset="-122"/>
              </a:rPr>
              <a:t>Mitra, X Huang, SM Hu, SalientShape: Group Saliency in Image Collections, </a:t>
            </a:r>
            <a:r>
              <a:rPr lang="en-US" altLang="zh-CN" sz="1700" dirty="0" smtClean="0">
                <a:solidFill>
                  <a:schemeClr val="tx1"/>
                </a:solidFill>
                <a:latin typeface="+mj-lt"/>
                <a:ea typeface="华文楷体" pitchFamily="2" charset="-122"/>
              </a:rPr>
              <a:t>The Visual Computer, 2013.</a:t>
            </a:r>
            <a:endParaRPr lang="en-US" altLang="zh-CN" sz="1700" dirty="0">
              <a:solidFill>
                <a:schemeClr val="tx1"/>
              </a:solidFill>
              <a:latin typeface="+mj-lt"/>
              <a:ea typeface="华文楷体" pitchFamily="2" charset="-122"/>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984" y="841276"/>
            <a:ext cx="668215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449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2.4 </a:t>
            </a:r>
            <a:r>
              <a:rPr lang="zh-CN" altLang="en-US" dirty="0"/>
              <a:t>基于重要物体形状的图像检索</a:t>
            </a:r>
            <a:endParaRPr lang="en-US" dirty="0"/>
          </a:p>
        </p:txBody>
      </p:sp>
      <p:sp>
        <p:nvSpPr>
          <p:cNvPr id="3" name="Content Placeholder 2"/>
          <p:cNvSpPr>
            <a:spLocks noGrp="1"/>
          </p:cNvSpPr>
          <p:nvPr>
            <p:ph idx="1"/>
          </p:nvPr>
        </p:nvSpPr>
        <p:spPr/>
        <p:txBody>
          <a:bodyPr/>
          <a:lstStyle/>
          <a:p>
            <a:r>
              <a:rPr lang="zh-CN" altLang="en-US" dirty="0" smtClean="0"/>
              <a:t>研究意义</a:t>
            </a:r>
            <a:endParaRPr lang="en-US" altLang="zh-CN" dirty="0" smtClean="0"/>
          </a:p>
          <a:p>
            <a:pPr lvl="1"/>
            <a:r>
              <a:rPr lang="zh-CN" altLang="en-US" dirty="0"/>
              <a:t>图像数量迅速增</a:t>
            </a:r>
            <a:r>
              <a:rPr lang="zh-CN" altLang="en-US" dirty="0" smtClean="0"/>
              <a:t>长</a:t>
            </a:r>
            <a:r>
              <a:rPr lang="en-US" altLang="zh-CN" dirty="0" smtClean="0">
                <a:sym typeface="Wingdings" panose="05000000000000000000" pitchFamily="2" charset="2"/>
              </a:rPr>
              <a:t></a:t>
            </a:r>
            <a:r>
              <a:rPr lang="zh-CN" altLang="en-US" dirty="0" smtClean="0"/>
              <a:t>方</a:t>
            </a:r>
            <a:r>
              <a:rPr lang="zh-CN" altLang="en-US" dirty="0"/>
              <a:t>便的获取想要的内容</a:t>
            </a:r>
          </a:p>
          <a:p>
            <a:pPr lvl="1"/>
            <a:r>
              <a:rPr lang="zh-CN" altLang="en-US" dirty="0"/>
              <a:t>关键字</a:t>
            </a:r>
            <a:r>
              <a:rPr lang="en-US" altLang="zh-CN" dirty="0"/>
              <a:t>(</a:t>
            </a:r>
            <a:r>
              <a:rPr lang="zh-CN" altLang="en-US" dirty="0"/>
              <a:t>网络元数据</a:t>
            </a:r>
            <a:r>
              <a:rPr lang="en-US" altLang="zh-CN" dirty="0"/>
              <a:t>)+</a:t>
            </a:r>
            <a:r>
              <a:rPr lang="zh-CN" altLang="en-US" dirty="0"/>
              <a:t>形状</a:t>
            </a:r>
          </a:p>
          <a:p>
            <a:pPr lvl="1"/>
            <a:r>
              <a:rPr lang="zh-CN" altLang="en-US" dirty="0"/>
              <a:t>是或</a:t>
            </a:r>
            <a:r>
              <a:rPr lang="zh-CN" altLang="en-US" dirty="0" smtClean="0"/>
              <a:t>否</a:t>
            </a:r>
            <a:r>
              <a:rPr lang="en-US" altLang="zh-CN" dirty="0" smtClean="0">
                <a:sym typeface="Wingdings" panose="05000000000000000000" pitchFamily="2" charset="2"/>
              </a:rPr>
              <a:t></a:t>
            </a:r>
            <a:r>
              <a:rPr lang="zh-CN" altLang="en-US" dirty="0" smtClean="0"/>
              <a:t>具</a:t>
            </a:r>
            <a:r>
              <a:rPr lang="zh-CN" altLang="en-US" dirty="0"/>
              <a:t>体的物体区域</a:t>
            </a:r>
          </a:p>
          <a:p>
            <a:r>
              <a:rPr lang="zh-CN" altLang="en-US" dirty="0" smtClean="0"/>
              <a:t>主要贡献</a:t>
            </a:r>
            <a:endParaRPr lang="en-US" altLang="zh-CN" dirty="0" smtClean="0"/>
          </a:p>
          <a:p>
            <a:pPr lvl="1"/>
            <a:r>
              <a:rPr lang="zh-CN" altLang="en-US" dirty="0"/>
              <a:t>提出了一种群组显著性</a:t>
            </a:r>
            <a:r>
              <a:rPr lang="en-US" altLang="zh-CN" dirty="0"/>
              <a:t>(group saliency)</a:t>
            </a:r>
            <a:r>
              <a:rPr lang="zh-CN" altLang="en-US" dirty="0"/>
              <a:t>的方法来自动的从一组相关但是组成多样的网络图像中提取感兴趣物体区域</a:t>
            </a:r>
            <a:r>
              <a:rPr lang="en-US" altLang="zh-CN" dirty="0"/>
              <a:t>, </a:t>
            </a:r>
            <a:r>
              <a:rPr lang="zh-CN" altLang="en-US" dirty="0"/>
              <a:t>其正确率明显高于单张图像的显著性区域检测结果</a:t>
            </a:r>
            <a:r>
              <a:rPr lang="zh-CN" altLang="en-US" dirty="0" smtClean="0"/>
              <a:t>。</a:t>
            </a:r>
            <a:endParaRPr lang="zh-CN" alt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41</a:t>
            </a:fld>
            <a:endParaRPr lang="zh-CN" altLang="en-US"/>
          </a:p>
        </p:txBody>
      </p:sp>
    </p:spTree>
    <p:extLst>
      <p:ext uri="{BB962C8B-B14F-4D97-AF65-F5344CB8AC3E}">
        <p14:creationId xmlns:p14="http://schemas.microsoft.com/office/powerpoint/2010/main" val="2795752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2.4 </a:t>
            </a:r>
            <a:r>
              <a:rPr lang="zh-CN" altLang="en-US" dirty="0"/>
              <a:t>基于重要物体形状的图像检索</a:t>
            </a:r>
            <a:endParaRPr lang="en-US" dirty="0"/>
          </a:p>
        </p:txBody>
      </p:sp>
      <p:sp>
        <p:nvSpPr>
          <p:cNvPr id="3" name="Content Placeholder 2"/>
          <p:cNvSpPr>
            <a:spLocks noGrp="1"/>
          </p:cNvSpPr>
          <p:nvPr>
            <p:ph idx="1"/>
          </p:nvPr>
        </p:nvSpPr>
        <p:spPr/>
        <p:txBody>
          <a:bodyPr/>
          <a:lstStyle/>
          <a:p>
            <a:r>
              <a:rPr lang="zh-CN" altLang="en-US" dirty="0" smtClean="0"/>
              <a:t>从网络数据中学到的表观信息</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42</a:t>
            </a:fld>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345332"/>
            <a:ext cx="5504159" cy="429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2295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2.4 </a:t>
            </a:r>
            <a:r>
              <a:rPr lang="zh-CN" altLang="en-US" dirty="0"/>
              <a:t>基于重要物体形状的图像检索</a:t>
            </a:r>
            <a:endParaRPr lang="en-US" dirty="0"/>
          </a:p>
        </p:txBody>
      </p:sp>
      <p:sp>
        <p:nvSpPr>
          <p:cNvPr id="3" name="Content Placeholder 2"/>
          <p:cNvSpPr>
            <a:spLocks noGrp="1"/>
          </p:cNvSpPr>
          <p:nvPr>
            <p:ph idx="1"/>
          </p:nvPr>
        </p:nvSpPr>
        <p:spPr/>
        <p:txBody>
          <a:bodyPr/>
          <a:lstStyle/>
          <a:p>
            <a:r>
              <a:rPr lang="zh-CN" altLang="en-US" dirty="0" smtClean="0"/>
              <a:t>对群组图像中重要性物体检测的改善</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43</a:t>
            </a:fld>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564" y="1809458"/>
            <a:ext cx="71609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15564" y="4657700"/>
            <a:ext cx="7171237" cy="646331"/>
          </a:xfrm>
          <a:prstGeom prst="rect">
            <a:avLst/>
          </a:prstGeom>
          <a:noFill/>
        </p:spPr>
        <p:txBody>
          <a:bodyPr wrap="square" rtlCol="0">
            <a:spAutoFit/>
          </a:bodyPr>
          <a:lstStyle/>
          <a:p>
            <a:r>
              <a:rPr lang="zh-CN" altLang="en-US" dirty="0"/>
              <a:t>利</a:t>
            </a:r>
            <a:r>
              <a:rPr lang="zh-CN" altLang="en-US" dirty="0" smtClean="0"/>
              <a:t>用自动学习到的表观模型对输入图像</a:t>
            </a:r>
            <a:r>
              <a:rPr lang="en-US" altLang="zh-CN" dirty="0" smtClean="0"/>
              <a:t>(a)</a:t>
            </a:r>
            <a:r>
              <a:rPr lang="zh-CN" altLang="en-US" dirty="0" smtClean="0"/>
              <a:t>进行分析</a:t>
            </a:r>
            <a:r>
              <a:rPr lang="en-US" altLang="zh-CN" dirty="0" smtClean="0"/>
              <a:t>(d)</a:t>
            </a:r>
            <a:r>
              <a:rPr lang="zh-CN" altLang="en-US" dirty="0" smtClean="0"/>
              <a:t>，本方法可以有效的改进单张图像的视觉显著性物体区域检测</a:t>
            </a:r>
            <a:r>
              <a:rPr lang="en-US" altLang="zh-CN" dirty="0" smtClean="0"/>
              <a:t>(b)</a:t>
            </a:r>
            <a:r>
              <a:rPr lang="zh-CN" altLang="en-US" dirty="0" smtClean="0"/>
              <a:t>与分割</a:t>
            </a:r>
            <a:r>
              <a:rPr lang="en-US" altLang="zh-CN" dirty="0" smtClean="0"/>
              <a:t>(c)</a:t>
            </a:r>
            <a:r>
              <a:rPr lang="zh-CN" altLang="en-US" dirty="0" smtClean="0"/>
              <a:t>结果</a:t>
            </a:r>
            <a:r>
              <a:rPr lang="zh-CN" altLang="en-US" dirty="0"/>
              <a:t>。</a:t>
            </a:r>
            <a:endParaRPr lang="en-US" dirty="0"/>
          </a:p>
        </p:txBody>
      </p:sp>
    </p:spTree>
    <p:extLst>
      <p:ext uri="{BB962C8B-B14F-4D97-AF65-F5344CB8AC3E}">
        <p14:creationId xmlns:p14="http://schemas.microsoft.com/office/powerpoint/2010/main" val="2545255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2.4 </a:t>
            </a:r>
            <a:r>
              <a:rPr lang="zh-CN" altLang="en-US" dirty="0"/>
              <a:t>基于重要物体形状的图像检索</a:t>
            </a:r>
            <a:endParaRPr lang="en-US" dirty="0"/>
          </a:p>
        </p:txBody>
      </p:sp>
      <p:sp>
        <p:nvSpPr>
          <p:cNvPr id="3" name="Content Placeholder 2"/>
          <p:cNvSpPr>
            <a:spLocks noGrp="1"/>
          </p:cNvSpPr>
          <p:nvPr>
            <p:ph idx="1"/>
          </p:nvPr>
        </p:nvSpPr>
        <p:spPr/>
        <p:txBody>
          <a:bodyPr/>
          <a:lstStyle/>
          <a:p>
            <a:r>
              <a:rPr lang="zh-CN" altLang="en-US" dirty="0" smtClean="0"/>
              <a:t>对群组图像中重要性物体检测的改善</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44</a:t>
            </a:fld>
            <a:endParaRPr lang="zh-CN"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09" y="1705372"/>
            <a:ext cx="7772471" cy="3168352"/>
          </a:xfrm>
          <a:prstGeom prst="rect">
            <a:avLst/>
          </a:prstGeom>
        </p:spPr>
      </p:pic>
    </p:spTree>
    <p:extLst>
      <p:ext uri="{BB962C8B-B14F-4D97-AF65-F5344CB8AC3E}">
        <p14:creationId xmlns:p14="http://schemas.microsoft.com/office/powerpoint/2010/main" val="4254037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2.4 </a:t>
            </a:r>
            <a:r>
              <a:rPr lang="zh-CN" altLang="en-US" dirty="0"/>
              <a:t>基于重要物体形状的图像检索</a:t>
            </a:r>
            <a:endParaRPr lang="en-US" dirty="0"/>
          </a:p>
        </p:txBody>
      </p:sp>
      <p:sp>
        <p:nvSpPr>
          <p:cNvPr id="3" name="Content Placeholder 2"/>
          <p:cNvSpPr>
            <a:spLocks noGrp="1"/>
          </p:cNvSpPr>
          <p:nvPr>
            <p:ph idx="1"/>
          </p:nvPr>
        </p:nvSpPr>
        <p:spPr/>
        <p:txBody>
          <a:bodyPr/>
          <a:lstStyle/>
          <a:p>
            <a:r>
              <a:rPr lang="zh-CN" altLang="en-US" dirty="0"/>
              <a:t>图</a:t>
            </a:r>
            <a:r>
              <a:rPr lang="zh-CN" altLang="en-US" dirty="0" smtClean="0"/>
              <a:t>像检索应用</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45</a:t>
            </a:fld>
            <a:endParaRPr lang="zh-CN" altLang="en-US"/>
          </a:p>
        </p:txBody>
      </p:sp>
      <p:pic>
        <p:nvPicPr>
          <p:cNvPr id="5" name="Picture 2" descr="C:\SVN\ObjectRetrival\TVCG\Imgs\retrieval\H\Butterf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868" y="1527183"/>
            <a:ext cx="7200000" cy="10422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SVN\ObjectRetrival\TVCG\Imgs\retrieval\H\Giraf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868" y="2787321"/>
            <a:ext cx="7200000" cy="1042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SVN\ObjectRetrival\TVCG\Imgs\retrieval\H\DogJum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6868" y="4047462"/>
            <a:ext cx="7200000" cy="104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85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2.5 </a:t>
            </a:r>
            <a:r>
              <a:rPr lang="zh-CN" altLang="en-US" dirty="0" smtClean="0"/>
              <a:t>基于网络图片的图像合成</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46</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37" y="913284"/>
            <a:ext cx="6457229" cy="3639527"/>
          </a:xfrm>
          <a:prstGeom prst="rect">
            <a:avLst/>
          </a:prstGeom>
        </p:spPr>
      </p:pic>
      <p:sp>
        <p:nvSpPr>
          <p:cNvPr id="6" name="圆角矩形 5"/>
          <p:cNvSpPr/>
          <p:nvPr/>
        </p:nvSpPr>
        <p:spPr>
          <a:xfrm>
            <a:off x="1463943" y="4729708"/>
            <a:ext cx="7344816" cy="7838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spcBef>
                <a:spcPts val="300"/>
              </a:spcBef>
              <a:spcAft>
                <a:spcPts val="300"/>
              </a:spcAft>
            </a:pPr>
            <a:r>
              <a:rPr lang="en-US" altLang="zh-CN" sz="1700" dirty="0" smtClean="0">
                <a:solidFill>
                  <a:schemeClr val="tx1"/>
                </a:solidFill>
                <a:latin typeface="+mj-lt"/>
                <a:ea typeface="华文楷体" pitchFamily="2" charset="-122"/>
              </a:rPr>
              <a:t>T </a:t>
            </a:r>
            <a:r>
              <a:rPr lang="en-US" altLang="zh-CN" sz="1700" dirty="0">
                <a:solidFill>
                  <a:schemeClr val="tx1"/>
                </a:solidFill>
                <a:latin typeface="+mj-lt"/>
                <a:ea typeface="华文楷体" pitchFamily="2" charset="-122"/>
              </a:rPr>
              <a:t>Chen, </a:t>
            </a:r>
            <a:r>
              <a:rPr lang="en-US" altLang="zh-CN" sz="1700" dirty="0">
                <a:solidFill>
                  <a:srgbClr val="FF0000"/>
                </a:solidFill>
                <a:latin typeface="+mj-lt"/>
                <a:ea typeface="华文楷体" pitchFamily="2" charset="-122"/>
              </a:rPr>
              <a:t>MM Cheng</a:t>
            </a:r>
            <a:r>
              <a:rPr lang="en-US" altLang="zh-CN" sz="1700" dirty="0">
                <a:solidFill>
                  <a:schemeClr val="tx1"/>
                </a:solidFill>
                <a:latin typeface="+mj-lt"/>
                <a:ea typeface="华文楷体" pitchFamily="2" charset="-122"/>
              </a:rPr>
              <a:t>, P Tan, A Shamir, SM Hu, Sketch2photo: internet image montage, ACM </a:t>
            </a:r>
            <a:r>
              <a:rPr lang="en-US" altLang="zh-CN" sz="1700" dirty="0" smtClean="0">
                <a:solidFill>
                  <a:schemeClr val="tx1"/>
                </a:solidFill>
                <a:latin typeface="+mj-lt"/>
                <a:ea typeface="华文楷体" pitchFamily="2" charset="-122"/>
              </a:rPr>
              <a:t>TOG. </a:t>
            </a:r>
            <a:r>
              <a:rPr lang="en-US" altLang="zh-CN" sz="1700" dirty="0">
                <a:solidFill>
                  <a:schemeClr val="tx1"/>
                </a:solidFill>
                <a:latin typeface="+mj-lt"/>
                <a:ea typeface="华文楷体" pitchFamily="2" charset="-122"/>
              </a:rPr>
              <a:t>(</a:t>
            </a:r>
            <a:r>
              <a:rPr lang="en-US" altLang="zh-CN" sz="1700" dirty="0">
                <a:solidFill>
                  <a:srgbClr val="FF0000"/>
                </a:solidFill>
                <a:latin typeface="+mj-lt"/>
                <a:ea typeface="华文楷体" pitchFamily="2" charset="-122"/>
              </a:rPr>
              <a:t>SIGGRAPH Asia</a:t>
            </a:r>
            <a:r>
              <a:rPr lang="en-US" altLang="zh-CN" sz="1700" dirty="0">
                <a:solidFill>
                  <a:schemeClr val="tx1"/>
                </a:solidFill>
                <a:latin typeface="+mj-lt"/>
                <a:ea typeface="华文楷体" pitchFamily="2" charset="-122"/>
              </a:rPr>
              <a:t>), vol. 28, no. 5, 124:1-10, 2009. </a:t>
            </a:r>
            <a:endParaRPr lang="en-US" altLang="zh-CN" sz="1700" dirty="0" smtClean="0">
              <a:solidFill>
                <a:schemeClr val="tx1"/>
              </a:solidFill>
              <a:latin typeface="+mj-lt"/>
              <a:ea typeface="华文楷体" pitchFamily="2" charset="-122"/>
            </a:endParaRPr>
          </a:p>
        </p:txBody>
      </p:sp>
    </p:spTree>
    <p:extLst>
      <p:ext uri="{BB962C8B-B14F-4D97-AF65-F5344CB8AC3E}">
        <p14:creationId xmlns:p14="http://schemas.microsoft.com/office/powerpoint/2010/main" val="22733857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2.5 </a:t>
            </a:r>
            <a:r>
              <a:rPr lang="zh-CN" altLang="en-US" dirty="0"/>
              <a:t>基于网络图片的图像合成</a:t>
            </a:r>
            <a:endParaRPr lang="en-US" dirty="0"/>
          </a:p>
        </p:txBody>
      </p:sp>
      <p:sp>
        <p:nvSpPr>
          <p:cNvPr id="3" name="Content Placeholder 2"/>
          <p:cNvSpPr>
            <a:spLocks noGrp="1"/>
          </p:cNvSpPr>
          <p:nvPr>
            <p:ph idx="1"/>
          </p:nvPr>
        </p:nvSpPr>
        <p:spPr/>
        <p:txBody>
          <a:bodyPr/>
          <a:lstStyle/>
          <a:p>
            <a:r>
              <a:rPr lang="zh-CN" altLang="en-US" dirty="0" smtClean="0"/>
              <a:t>算法流</a:t>
            </a:r>
            <a:r>
              <a:rPr lang="zh-CN" altLang="en-US" dirty="0" smtClean="0"/>
              <a:t>程</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47</a:t>
            </a:fld>
            <a:endParaRPr lang="zh-CN" altLang="en-US"/>
          </a:p>
        </p:txBody>
      </p:sp>
      <p:pic>
        <p:nvPicPr>
          <p:cNvPr id="5" name="Picture 11" descr="E:\composite\2009 11 1\sigasia\overview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301" y="1974453"/>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E:\composite\2009 11 1\sigasia\over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653" y="1974453"/>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E:\composite\2009 11 1\sigasia\overview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974453"/>
            <a:ext cx="1857635"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E:\composite\2009 11 1\sigasia\overview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74453"/>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10"/>
          <p:cNvSpPr>
            <a:spLocks noChangeArrowheads="1"/>
          </p:cNvSpPr>
          <p:nvPr/>
        </p:nvSpPr>
        <p:spPr bwMode="auto">
          <a:xfrm>
            <a:off x="2884487" y="3822431"/>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
        <p:nvSpPr>
          <p:cNvPr id="10" name="Right Arrow 9"/>
          <p:cNvSpPr>
            <a:spLocks noChangeArrowheads="1"/>
          </p:cNvSpPr>
          <p:nvPr/>
        </p:nvSpPr>
        <p:spPr bwMode="auto">
          <a:xfrm>
            <a:off x="4839962" y="3853901"/>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
        <p:nvSpPr>
          <p:cNvPr id="11" name="Right Arrow 10"/>
          <p:cNvSpPr>
            <a:spLocks noChangeArrowheads="1"/>
          </p:cNvSpPr>
          <p:nvPr/>
        </p:nvSpPr>
        <p:spPr bwMode="auto">
          <a:xfrm>
            <a:off x="6756890" y="3853901"/>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Tree>
    <p:extLst>
      <p:ext uri="{BB962C8B-B14F-4D97-AF65-F5344CB8AC3E}">
        <p14:creationId xmlns:p14="http://schemas.microsoft.com/office/powerpoint/2010/main" val="14619505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2.5 </a:t>
            </a:r>
            <a:r>
              <a:rPr lang="zh-CN" altLang="en-US" dirty="0"/>
              <a:t>基于网络图片的图像合成</a:t>
            </a:r>
            <a:endParaRPr lang="en-US" dirty="0"/>
          </a:p>
        </p:txBody>
      </p:sp>
      <p:sp>
        <p:nvSpPr>
          <p:cNvPr id="3" name="Content Placeholder 2"/>
          <p:cNvSpPr>
            <a:spLocks noGrp="1"/>
          </p:cNvSpPr>
          <p:nvPr>
            <p:ph idx="1"/>
          </p:nvPr>
        </p:nvSpPr>
        <p:spPr/>
        <p:txBody>
          <a:bodyPr/>
          <a:lstStyle/>
          <a:p>
            <a:r>
              <a:rPr lang="zh-CN" altLang="en-US" dirty="0" smtClean="0"/>
              <a:t>更多合成结果示例</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48</a:t>
            </a:fld>
            <a:endParaRPr lang="zh-CN" altLang="en-US"/>
          </a:p>
        </p:txBody>
      </p:sp>
      <p:pic>
        <p:nvPicPr>
          <p:cNvPr id="8" name="Picture 7"/>
          <p:cNvPicPr>
            <a:picLocks noChangeAspect="1"/>
          </p:cNvPicPr>
          <p:nvPr/>
        </p:nvPicPr>
        <p:blipFill>
          <a:blip r:embed="rId3"/>
          <a:stretch>
            <a:fillRect/>
          </a:stretch>
        </p:blipFill>
        <p:spPr>
          <a:xfrm>
            <a:off x="1058738" y="1489349"/>
            <a:ext cx="7905750" cy="338437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058738" y="1489348"/>
            <a:ext cx="7905750" cy="3384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80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2.5 </a:t>
            </a:r>
            <a:r>
              <a:rPr lang="zh-CN" altLang="en-US" dirty="0"/>
              <a:t>基于网络图片的图</a:t>
            </a:r>
            <a:r>
              <a:rPr lang="zh-CN" altLang="en-US" dirty="0" smtClean="0"/>
              <a:t>像</a:t>
            </a:r>
            <a:r>
              <a:rPr lang="zh-CN" altLang="en-US" dirty="0"/>
              <a:t>序列</a:t>
            </a:r>
            <a:r>
              <a:rPr lang="zh-CN" altLang="en-US" dirty="0" smtClean="0"/>
              <a:t>合</a:t>
            </a:r>
            <a:r>
              <a:rPr lang="zh-CN" altLang="en-US" dirty="0"/>
              <a:t>成</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49</a:t>
            </a:fld>
            <a:endParaRPr lang="zh-CN" altLang="en-US"/>
          </a:p>
        </p:txBody>
      </p:sp>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201316"/>
            <a:ext cx="7347480" cy="2736304"/>
          </a:xfrm>
          <a:prstGeom prst="rect">
            <a:avLst/>
          </a:prstGeom>
        </p:spPr>
      </p:pic>
      <p:sp>
        <p:nvSpPr>
          <p:cNvPr id="7" name="圆角矩形 5"/>
          <p:cNvSpPr/>
          <p:nvPr/>
        </p:nvSpPr>
        <p:spPr>
          <a:xfrm>
            <a:off x="1475656" y="4441676"/>
            <a:ext cx="7344816"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80000"/>
              </a:lnSpc>
              <a:spcBef>
                <a:spcPts val="300"/>
              </a:spcBef>
              <a:spcAft>
                <a:spcPts val="300"/>
              </a:spcAft>
            </a:pPr>
            <a:r>
              <a:rPr lang="en-US" altLang="zh-CN" sz="1700" dirty="0" smtClean="0">
                <a:solidFill>
                  <a:schemeClr val="tx1"/>
                </a:solidFill>
                <a:latin typeface="+mj-lt"/>
                <a:ea typeface="华文楷体" pitchFamily="2" charset="-122"/>
              </a:rPr>
              <a:t>T </a:t>
            </a:r>
            <a:r>
              <a:rPr lang="en-US" altLang="zh-CN" sz="1700" dirty="0">
                <a:solidFill>
                  <a:schemeClr val="tx1"/>
                </a:solidFill>
                <a:latin typeface="+mj-lt"/>
                <a:ea typeface="华文楷体" pitchFamily="2" charset="-122"/>
              </a:rPr>
              <a:t>Chen, </a:t>
            </a:r>
            <a:r>
              <a:rPr lang="en-US" altLang="zh-CN" sz="1700" dirty="0" smtClean="0">
                <a:solidFill>
                  <a:schemeClr val="tx1"/>
                </a:solidFill>
                <a:latin typeface="+mj-lt"/>
                <a:ea typeface="华文楷体" pitchFamily="2" charset="-122"/>
              </a:rPr>
              <a:t>P </a:t>
            </a:r>
            <a:r>
              <a:rPr lang="en-US" altLang="zh-CN" sz="1700" dirty="0">
                <a:solidFill>
                  <a:schemeClr val="tx1"/>
                </a:solidFill>
                <a:latin typeface="+mj-lt"/>
                <a:ea typeface="华文楷体" pitchFamily="2" charset="-122"/>
              </a:rPr>
              <a:t>Tan, </a:t>
            </a:r>
            <a:r>
              <a:rPr lang="en-US" altLang="zh-CN" sz="1700" dirty="0" smtClean="0">
                <a:solidFill>
                  <a:schemeClr val="tx1"/>
                </a:solidFill>
                <a:latin typeface="+mj-lt"/>
                <a:ea typeface="华文楷体" pitchFamily="2" charset="-122"/>
              </a:rPr>
              <a:t>LQ </a:t>
            </a:r>
            <a:r>
              <a:rPr lang="en-US" altLang="zh-CN" sz="1700" dirty="0">
                <a:solidFill>
                  <a:schemeClr val="tx1"/>
                </a:solidFill>
                <a:latin typeface="+mj-lt"/>
                <a:ea typeface="华文楷体" pitchFamily="2" charset="-122"/>
              </a:rPr>
              <a:t>Ma, </a:t>
            </a:r>
            <a:r>
              <a:rPr lang="en-US" altLang="zh-CN" sz="1700" dirty="0" smtClean="0">
                <a:solidFill>
                  <a:srgbClr val="FF0000"/>
                </a:solidFill>
                <a:latin typeface="+mj-lt"/>
                <a:ea typeface="华文楷体" pitchFamily="2" charset="-122"/>
              </a:rPr>
              <a:t>MM </a:t>
            </a:r>
            <a:r>
              <a:rPr lang="en-US" altLang="zh-CN" sz="1700" dirty="0">
                <a:solidFill>
                  <a:srgbClr val="FF0000"/>
                </a:solidFill>
                <a:latin typeface="+mj-lt"/>
                <a:ea typeface="华文楷体" pitchFamily="2" charset="-122"/>
              </a:rPr>
              <a:t>Cheng</a:t>
            </a:r>
            <a:r>
              <a:rPr lang="en-US" altLang="zh-CN" sz="1700" dirty="0">
                <a:solidFill>
                  <a:schemeClr val="tx1"/>
                </a:solidFill>
                <a:latin typeface="+mj-lt"/>
                <a:ea typeface="华文楷体" pitchFamily="2" charset="-122"/>
              </a:rPr>
              <a:t>, </a:t>
            </a:r>
            <a:r>
              <a:rPr lang="en-US" altLang="zh-CN" sz="1700" dirty="0" smtClean="0">
                <a:solidFill>
                  <a:schemeClr val="tx1"/>
                </a:solidFill>
                <a:latin typeface="+mj-lt"/>
                <a:ea typeface="华文楷体" pitchFamily="2" charset="-122"/>
              </a:rPr>
              <a:t>A </a:t>
            </a:r>
            <a:r>
              <a:rPr lang="en-US" altLang="zh-CN" sz="1700" dirty="0">
                <a:solidFill>
                  <a:schemeClr val="tx1"/>
                </a:solidFill>
                <a:latin typeface="+mj-lt"/>
                <a:ea typeface="华文楷体" pitchFamily="2" charset="-122"/>
              </a:rPr>
              <a:t>Shamir, </a:t>
            </a:r>
            <a:r>
              <a:rPr lang="en-US" altLang="zh-CN" sz="1700" dirty="0" smtClean="0">
                <a:solidFill>
                  <a:schemeClr val="tx1"/>
                </a:solidFill>
                <a:latin typeface="+mj-lt"/>
                <a:ea typeface="华文楷体" pitchFamily="2" charset="-122"/>
              </a:rPr>
              <a:t>SM </a:t>
            </a:r>
            <a:r>
              <a:rPr lang="en-US" altLang="zh-CN" sz="1700" dirty="0">
                <a:solidFill>
                  <a:schemeClr val="tx1"/>
                </a:solidFill>
                <a:latin typeface="+mj-lt"/>
                <a:ea typeface="华文楷体" pitchFamily="2" charset="-122"/>
              </a:rPr>
              <a:t>Hu. </a:t>
            </a:r>
            <a:r>
              <a:rPr lang="en-US" altLang="zh-CN" sz="1700" dirty="0" err="1">
                <a:solidFill>
                  <a:schemeClr val="tx1"/>
                </a:solidFill>
                <a:latin typeface="+mj-lt"/>
                <a:ea typeface="华文楷体" pitchFamily="2" charset="-122"/>
              </a:rPr>
              <a:t>PoseShop</a:t>
            </a:r>
            <a:r>
              <a:rPr lang="en-US" altLang="zh-CN" sz="1700" dirty="0">
                <a:solidFill>
                  <a:schemeClr val="tx1"/>
                </a:solidFill>
                <a:latin typeface="+mj-lt"/>
                <a:ea typeface="华文楷体" pitchFamily="2" charset="-122"/>
              </a:rPr>
              <a:t>: Human Image Database Construction and Personalized Content Synthesis. </a:t>
            </a:r>
            <a:r>
              <a:rPr lang="en-US" altLang="zh-CN" sz="1700" dirty="0">
                <a:solidFill>
                  <a:srgbClr val="FF0000"/>
                </a:solidFill>
                <a:latin typeface="+mj-lt"/>
                <a:ea typeface="华文楷体" pitchFamily="2" charset="-122"/>
              </a:rPr>
              <a:t>IEEE </a:t>
            </a:r>
            <a:r>
              <a:rPr lang="en-US" altLang="zh-CN" sz="1700" dirty="0" smtClean="0">
                <a:solidFill>
                  <a:srgbClr val="FF0000"/>
                </a:solidFill>
                <a:latin typeface="+mj-lt"/>
                <a:ea typeface="华文楷体" pitchFamily="2" charset="-122"/>
              </a:rPr>
              <a:t>TVCG</a:t>
            </a:r>
            <a:r>
              <a:rPr lang="en-US" altLang="zh-CN" sz="1700" dirty="0" smtClean="0">
                <a:solidFill>
                  <a:schemeClr val="tx1"/>
                </a:solidFill>
                <a:latin typeface="+mj-lt"/>
                <a:ea typeface="华文楷体" pitchFamily="2" charset="-122"/>
              </a:rPr>
              <a:t>.</a:t>
            </a:r>
          </a:p>
        </p:txBody>
      </p:sp>
    </p:spTree>
    <p:extLst>
      <p:ext uri="{BB962C8B-B14F-4D97-AF65-F5344CB8AC3E}">
        <p14:creationId xmlns:p14="http://schemas.microsoft.com/office/powerpoint/2010/main" val="4174364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1.2 </a:t>
            </a:r>
            <a:r>
              <a:rPr lang="zh-CN" altLang="en-US" dirty="0"/>
              <a:t>研究</a:t>
            </a:r>
            <a:r>
              <a:rPr lang="zh-CN" altLang="en-US" dirty="0" smtClean="0"/>
              <a:t>背景</a:t>
            </a:r>
            <a:endParaRPr lang="zh-CN" altLang="en-US" dirty="0"/>
          </a:p>
        </p:txBody>
      </p:sp>
      <p:sp>
        <p:nvSpPr>
          <p:cNvPr id="3" name="内容占位符 2"/>
          <p:cNvSpPr>
            <a:spLocks noGrp="1"/>
          </p:cNvSpPr>
          <p:nvPr>
            <p:ph idx="1"/>
          </p:nvPr>
        </p:nvSpPr>
        <p:spPr>
          <a:xfrm>
            <a:off x="1043608" y="878326"/>
            <a:ext cx="7992888" cy="4643470"/>
          </a:xfrm>
        </p:spPr>
        <p:txBody>
          <a:bodyPr/>
          <a:lstStyle/>
          <a:p>
            <a:r>
              <a:rPr lang="zh-CN" altLang="en-US" dirty="0" smtClean="0"/>
              <a:t>图像的分析、编辑和利用所</a:t>
            </a:r>
            <a:r>
              <a:rPr lang="zh-CN" altLang="en-US" dirty="0"/>
              <a:t>面临的</a:t>
            </a:r>
            <a:r>
              <a:rPr lang="zh-CN" altLang="en-US" dirty="0" smtClean="0"/>
              <a:t>挑战</a:t>
            </a:r>
            <a:endParaRPr lang="zh-CN" altLang="en-US" dirty="0"/>
          </a:p>
        </p:txBody>
      </p:sp>
      <p:sp>
        <p:nvSpPr>
          <p:cNvPr id="4" name="灯片编号占位符 3"/>
          <p:cNvSpPr>
            <a:spLocks noGrp="1"/>
          </p:cNvSpPr>
          <p:nvPr>
            <p:ph type="sldNum" sz="quarter" idx="12"/>
          </p:nvPr>
        </p:nvSpPr>
        <p:spPr>
          <a:xfrm>
            <a:off x="7283225" y="5476893"/>
            <a:ext cx="971528" cy="238127"/>
          </a:xfrm>
        </p:spPr>
        <p:txBody>
          <a:bodyPr/>
          <a:lstStyle/>
          <a:p>
            <a:fld id="{C1D93024-CE6F-4423-B937-B3E4F57635D6}" type="slidenum">
              <a:rPr lang="zh-CN" altLang="en-US" smtClean="0"/>
              <a:pPr/>
              <a:t>5</a:t>
            </a:fld>
            <a:endParaRPr lang="zh-CN" altLang="en-US"/>
          </a:p>
        </p:txBody>
      </p:sp>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09" b="99353" l="7632" r="99211">
                        <a14:foregroundMark x1="15263" y1="59547" x2="15263" y2="59547"/>
                        <a14:foregroundMark x1="13684" y1="52751" x2="13684" y2="52751"/>
                        <a14:foregroundMark x1="9474" y1="51456" x2="9474" y2="51456"/>
                        <a14:foregroundMark x1="12105" y1="63754" x2="12105" y2="63754"/>
                        <a14:foregroundMark x1="15263" y1="65372" x2="15263" y2="65372"/>
                        <a14:foregroundMark x1="19474" y1="64725" x2="19474" y2="64725"/>
                        <a14:foregroundMark x1="23158" y1="65049" x2="23158" y2="65049"/>
                        <a14:foregroundMark x1="23684" y1="59871" x2="23684" y2="59871"/>
                        <a14:foregroundMark x1="20263" y1="53074" x2="20263" y2="53074"/>
                        <a14:foregroundMark x1="85000" y1="45955" x2="85000" y2="45955"/>
                        <a14:foregroundMark x1="81316" y1="36246" x2="81316" y2="36246"/>
                        <a14:foregroundMark x1="85526" y1="35275" x2="85526" y2="35275"/>
                        <a14:foregroundMark x1="88684" y1="34304" x2="88684" y2="34304"/>
                        <a14:foregroundMark x1="92105" y1="40453" x2="92105" y2="40453"/>
                        <a14:foregroundMark x1="80789" y1="25890" x2="80789" y2="25890"/>
                        <a14:foregroundMark x1="77895" y1="20065" x2="77895" y2="20065"/>
                        <a14:foregroundMark x1="79474" y1="17476" x2="79474" y2="17476"/>
                        <a14:foregroundMark x1="92895" y1="17476" x2="92895" y2="17476"/>
                        <a14:foregroundMark x1="95000" y1="18770" x2="93684" y2="19094"/>
                        <a14:foregroundMark x1="90000" y1="24595" x2="90000" y2="24595"/>
                        <a14:foregroundMark x1="82105" y1="30097" x2="82105" y2="30097"/>
                        <a14:foregroundMark x1="88421" y1="32039" x2="88421" y2="32039"/>
                        <a14:foregroundMark x1="90526" y1="38835" x2="90526" y2="38835"/>
                        <a14:foregroundMark x1="94737" y1="39482" x2="94737" y2="39482"/>
                        <a14:foregroundMark x1="95526" y1="41100" x2="95526" y2="41100"/>
                        <a14:foregroundMark x1="90789" y1="46278" x2="90789" y2="46278"/>
                        <a14:foregroundMark x1="87895" y1="47573" x2="87895" y2="475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75656" y="4349045"/>
            <a:ext cx="2088233" cy="1372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组合 10"/>
          <p:cNvGrpSpPr/>
          <p:nvPr/>
        </p:nvGrpSpPr>
        <p:grpSpPr>
          <a:xfrm>
            <a:off x="1619671" y="1696527"/>
            <a:ext cx="3024338" cy="2360748"/>
            <a:chOff x="386535" y="1789769"/>
            <a:chExt cx="3919050" cy="2969555"/>
          </a:xfrm>
        </p:grpSpPr>
        <p:sp>
          <p:nvSpPr>
            <p:cNvPr id="12" name="矩形标注 11"/>
            <p:cNvSpPr/>
            <p:nvPr/>
          </p:nvSpPr>
          <p:spPr bwMode="auto">
            <a:xfrm>
              <a:off x="386535" y="1789769"/>
              <a:ext cx="3919048" cy="2969555"/>
            </a:xfrm>
            <a:prstGeom prst="wedgeRectCallout">
              <a:avLst>
                <a:gd name="adj1" fmla="val -32094"/>
                <a:gd name="adj2" fmla="val 65725"/>
              </a:avLst>
            </a:prstGeom>
            <a:gradFill>
              <a:gsLst>
                <a:gs pos="0">
                  <a:schemeClr val="bg1"/>
                </a:gs>
                <a:gs pos="35000">
                  <a:schemeClr val="accent4">
                    <a:tint val="37000"/>
                    <a:satMod val="300000"/>
                  </a:schemeClr>
                </a:gs>
                <a:gs pos="100000">
                  <a:schemeClr val="accent4">
                    <a:tint val="15000"/>
                    <a:satMod val="350000"/>
                  </a:schemeClr>
                </a:gs>
              </a:gsLst>
            </a:gradFill>
            <a:ln>
              <a:solidFill>
                <a:schemeClr val="bg1"/>
              </a:solidFill>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540" y="1789769"/>
              <a:ext cx="3919045" cy="2969555"/>
            </a:xfrm>
            <a:prstGeom prst="rect">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2901525" y="4225652"/>
            <a:ext cx="1526460" cy="1200329"/>
          </a:xfrm>
          <a:prstGeom prst="rect">
            <a:avLst/>
          </a:prstGeom>
          <a:noFill/>
        </p:spPr>
        <p:txBody>
          <a:bodyPr wrap="square" rtlCol="0">
            <a:spAutoFit/>
          </a:bodyPr>
          <a:lstStyle/>
          <a:p>
            <a:pPr algn="ctr"/>
            <a:r>
              <a:rPr lang="zh-CN" altLang="en-US" dirty="0" smtClean="0"/>
              <a:t>像素</a:t>
            </a:r>
            <a:endParaRPr lang="en-US" altLang="zh-CN" dirty="0"/>
          </a:p>
          <a:p>
            <a:pPr algn="ctr"/>
            <a:r>
              <a:rPr lang="zh-CN" altLang="en-US" dirty="0"/>
              <a:t>颜色</a:t>
            </a:r>
            <a:r>
              <a:rPr lang="zh-CN" altLang="en-US" dirty="0" smtClean="0"/>
              <a:t>值</a:t>
            </a:r>
            <a:endParaRPr lang="en-US" dirty="0" smtClean="0"/>
          </a:p>
          <a:p>
            <a:pPr algn="ctr"/>
            <a:r>
              <a:rPr lang="zh-CN" altLang="en-US" dirty="0" smtClean="0"/>
              <a:t>区块</a:t>
            </a:r>
            <a:endParaRPr lang="en-US" altLang="zh-CN" dirty="0" smtClean="0"/>
          </a:p>
          <a:p>
            <a:pPr algn="ctr"/>
            <a:r>
              <a:rPr lang="en-US" dirty="0" smtClean="0"/>
              <a:t>… </a:t>
            </a:r>
            <a:endParaRPr lang="en-US" dirty="0"/>
          </a:p>
        </p:txBody>
      </p:sp>
      <p:grpSp>
        <p:nvGrpSpPr>
          <p:cNvPr id="15" name="组合 14"/>
          <p:cNvGrpSpPr/>
          <p:nvPr/>
        </p:nvGrpSpPr>
        <p:grpSpPr>
          <a:xfrm>
            <a:off x="5076057" y="1561356"/>
            <a:ext cx="3096344" cy="2394955"/>
            <a:chOff x="6365564" y="2141234"/>
            <a:chExt cx="2422130" cy="1788194"/>
          </a:xfrm>
        </p:grpSpPr>
        <p:sp>
          <p:nvSpPr>
            <p:cNvPr id="16" name="云形标注 15"/>
            <p:cNvSpPr/>
            <p:nvPr/>
          </p:nvSpPr>
          <p:spPr bwMode="auto">
            <a:xfrm>
              <a:off x="6365564" y="2141234"/>
              <a:ext cx="2402909" cy="1788194"/>
            </a:xfrm>
            <a:prstGeom prst="cloudCallout">
              <a:avLst>
                <a:gd name="adj1" fmla="val 24763"/>
                <a:gd name="adj2" fmla="val 56728"/>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117" y="2820183"/>
              <a:ext cx="1159522" cy="8436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Picture 8" descr="D:\WorkSpace\GeoImgEdit\EditInterface\Output\f\Layer\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3601" y="2389007"/>
              <a:ext cx="713521" cy="517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WorkSpace\GeoImgEdit\EditInterface\Output\f\Layer\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1823" y="2409261"/>
              <a:ext cx="525838" cy="3857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WorkSpace\GeoImgEdit\EditInterface\Output\f\Layer\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68368" y="2531929"/>
              <a:ext cx="510754" cy="3778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WorkSpace\GeoImgEdit\EditInterface\Output\f\Layer\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156" y="2742329"/>
              <a:ext cx="580895" cy="412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WorkSpace\GeoImgEdit\EditInterface\Output\f\Layer\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6239" y="3093823"/>
              <a:ext cx="504518" cy="465121"/>
            </a:xfrm>
            <a:prstGeom prst="rect">
              <a:avLst/>
            </a:prstGeom>
            <a:noFill/>
            <a:scene3d>
              <a:camera prst="orthographicFront">
                <a:rot lat="1158598" lon="0" rev="0"/>
              </a:camera>
              <a:lightRig rig="threePt" dir="t"/>
            </a:scene3d>
            <a:extLst>
              <a:ext uri="{909E8E84-426E-40DD-AFC4-6F175D3DCCD1}">
                <a14:hiddenFill xmlns:a14="http://schemas.microsoft.com/office/drawing/2010/main">
                  <a:solidFill>
                    <a:srgbClr val="FFFFFF"/>
                  </a:solidFill>
                </a14:hiddenFill>
              </a:ext>
            </a:extLst>
          </p:spPr>
        </p:pic>
        <p:sp>
          <p:nvSpPr>
            <p:cNvPr id="23" name="任意多边形 22"/>
            <p:cNvSpPr/>
            <p:nvPr/>
          </p:nvSpPr>
          <p:spPr>
            <a:xfrm>
              <a:off x="7499204" y="2602113"/>
              <a:ext cx="133234" cy="11291"/>
            </a:xfrm>
            <a:custGeom>
              <a:avLst/>
              <a:gdLst>
                <a:gd name="connsiteX0" fmla="*/ 0 w 244549"/>
                <a:gd name="connsiteY0" fmla="*/ 21362 h 21362"/>
                <a:gd name="connsiteX1" fmla="*/ 244549 w 244549"/>
                <a:gd name="connsiteY1" fmla="*/ 97 h 21362"/>
                <a:gd name="connsiteX2" fmla="*/ 0 w 244549"/>
                <a:gd name="connsiteY2" fmla="*/ 21362 h 21362"/>
              </a:gdLst>
              <a:ahLst/>
              <a:cxnLst>
                <a:cxn ang="0">
                  <a:pos x="connsiteX0" y="connsiteY0"/>
                </a:cxn>
                <a:cxn ang="0">
                  <a:pos x="connsiteX1" y="connsiteY1"/>
                </a:cxn>
                <a:cxn ang="0">
                  <a:pos x="connsiteX2" y="connsiteY2"/>
                </a:cxn>
              </a:cxnLst>
              <a:rect l="l" t="t" r="r" b="b"/>
              <a:pathLst>
                <a:path w="244549" h="21362">
                  <a:moveTo>
                    <a:pt x="0" y="21362"/>
                  </a:moveTo>
                  <a:lnTo>
                    <a:pt x="244549" y="97"/>
                  </a:lnTo>
                  <a:cubicBezTo>
                    <a:pt x="242777" y="-1675"/>
                    <a:pt x="0" y="21362"/>
                    <a:pt x="0" y="21362"/>
                  </a:cubicBezTo>
                  <a:close/>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sp>
          <p:nvSpPr>
            <p:cNvPr id="24" name="TextBox 23"/>
            <p:cNvSpPr txBox="1"/>
            <p:nvPr/>
          </p:nvSpPr>
          <p:spPr>
            <a:xfrm rot="852204">
              <a:off x="8190242" y="2166437"/>
              <a:ext cx="597452" cy="698629"/>
            </a:xfrm>
            <a:prstGeom prst="rect">
              <a:avLst/>
            </a:prstGeom>
            <a:noFill/>
          </p:spPr>
          <p:txBody>
            <a:bodyPr wrap="square" rtlCol="0">
              <a:spAutoFit/>
            </a:bodyPr>
            <a:lstStyle/>
            <a:p>
              <a:pPr algn="ctr"/>
              <a:r>
                <a:rPr lang="en-US" sz="3600" dirty="0" smtClean="0">
                  <a:solidFill>
                    <a:schemeClr val="bg2"/>
                  </a:solidFill>
                </a:rPr>
                <a:t>…</a:t>
              </a:r>
              <a:endParaRPr lang="en-US" sz="3600" dirty="0">
                <a:solidFill>
                  <a:schemeClr val="bg2"/>
                </a:solidFill>
              </a:endParaRPr>
            </a:p>
          </p:txBody>
        </p:sp>
        <p:sp>
          <p:nvSpPr>
            <p:cNvPr id="25" name="Line 13"/>
            <p:cNvSpPr>
              <a:spLocks noChangeShapeType="1"/>
            </p:cNvSpPr>
            <p:nvPr/>
          </p:nvSpPr>
          <p:spPr bwMode="auto">
            <a:xfrm flipV="1">
              <a:off x="7074662" y="3242010"/>
              <a:ext cx="614954" cy="102174"/>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13"/>
            <p:cNvSpPr>
              <a:spLocks noChangeShapeType="1"/>
            </p:cNvSpPr>
            <p:nvPr/>
          </p:nvSpPr>
          <p:spPr bwMode="auto">
            <a:xfrm>
              <a:off x="7152586" y="3029044"/>
              <a:ext cx="695075" cy="12597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13"/>
            <p:cNvSpPr>
              <a:spLocks noChangeShapeType="1"/>
            </p:cNvSpPr>
            <p:nvPr/>
          </p:nvSpPr>
          <p:spPr bwMode="auto">
            <a:xfrm>
              <a:off x="7444421" y="2820183"/>
              <a:ext cx="362456" cy="271849"/>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13"/>
            <p:cNvSpPr>
              <a:spLocks noChangeShapeType="1"/>
            </p:cNvSpPr>
            <p:nvPr/>
          </p:nvSpPr>
          <p:spPr bwMode="auto">
            <a:xfrm>
              <a:off x="7629555" y="2741267"/>
              <a:ext cx="30030" cy="35076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Line 13"/>
            <p:cNvSpPr>
              <a:spLocks noChangeShapeType="1"/>
            </p:cNvSpPr>
            <p:nvPr/>
          </p:nvSpPr>
          <p:spPr bwMode="auto">
            <a:xfrm flipH="1">
              <a:off x="7905206" y="2769913"/>
              <a:ext cx="57546" cy="472096"/>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13"/>
            <p:cNvSpPr>
              <a:spLocks noChangeShapeType="1"/>
            </p:cNvSpPr>
            <p:nvPr/>
          </p:nvSpPr>
          <p:spPr bwMode="auto">
            <a:xfrm flipH="1">
              <a:off x="8053843" y="2859024"/>
              <a:ext cx="444915" cy="485161"/>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1" name="TextBox 30"/>
          <p:cNvSpPr txBox="1"/>
          <p:nvPr/>
        </p:nvSpPr>
        <p:spPr>
          <a:xfrm>
            <a:off x="7121186" y="4081636"/>
            <a:ext cx="1425868" cy="1200329"/>
          </a:xfrm>
          <a:prstGeom prst="rect">
            <a:avLst/>
          </a:prstGeom>
          <a:noFill/>
        </p:spPr>
        <p:txBody>
          <a:bodyPr wrap="square" rtlCol="0">
            <a:spAutoFit/>
          </a:bodyPr>
          <a:lstStyle/>
          <a:p>
            <a:pPr algn="ctr"/>
            <a:r>
              <a:rPr lang="zh-CN" altLang="en-US" dirty="0"/>
              <a:t>场景</a:t>
            </a:r>
            <a:endParaRPr lang="en-US" altLang="zh-CN" dirty="0"/>
          </a:p>
          <a:p>
            <a:pPr algn="ctr"/>
            <a:r>
              <a:rPr lang="zh-CN" altLang="en-US" dirty="0" smtClean="0"/>
              <a:t>物体</a:t>
            </a:r>
            <a:endParaRPr lang="en-US" altLang="zh-CN" dirty="0" smtClean="0"/>
          </a:p>
          <a:p>
            <a:pPr algn="ctr"/>
            <a:r>
              <a:rPr lang="zh-CN" altLang="en-US" dirty="0" smtClean="0"/>
              <a:t>空间关系</a:t>
            </a:r>
            <a:endParaRPr lang="en-US" altLang="zh-CN" dirty="0" smtClean="0"/>
          </a:p>
          <a:p>
            <a:pPr algn="ctr"/>
            <a:r>
              <a:rPr lang="en-US" dirty="0" smtClean="0"/>
              <a:t>…</a:t>
            </a:r>
            <a:endParaRPr lang="en-US" dirty="0"/>
          </a:p>
        </p:txBody>
      </p:sp>
      <p:pic>
        <p:nvPicPr>
          <p:cNvPr id="32" name="图片 3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9706" l="0" r="62000"/>
                    </a14:imgEffect>
                  </a14:imgLayer>
                </a14:imgProps>
              </a:ext>
              <a:ext uri="{28A0092B-C50C-407E-A947-70E740481C1C}">
                <a14:useLocalDpi xmlns:a14="http://schemas.microsoft.com/office/drawing/2010/main" val="0"/>
              </a:ext>
            </a:extLst>
          </a:blip>
          <a:srcRect t="17362" r="45873"/>
          <a:stretch/>
        </p:blipFill>
        <p:spPr>
          <a:xfrm>
            <a:off x="5881672" y="4020975"/>
            <a:ext cx="1342518" cy="160968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83109164"/>
      </p:ext>
    </p:extLst>
  </p:cSld>
  <p:clrMapOvr>
    <a:masterClrMapping/>
  </p:clrMapOvr>
  <mc:AlternateContent xmlns:mc="http://schemas.openxmlformats.org/markup-compatibility/2006" xmlns:p14="http://schemas.microsoft.com/office/powerpoint/2010/main">
    <mc:Choice Requires="p14">
      <p:transition spd="slow" p14:dur="2000" advTm="29004"/>
    </mc:Choice>
    <mc:Fallback xmlns="">
      <p:transition spd="slow" advTm="290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汇报</a:t>
            </a:r>
            <a:r>
              <a:rPr lang="zh-CN" altLang="en-US" dirty="0" smtClean="0"/>
              <a:t>内容</a:t>
            </a:r>
            <a:endParaRPr lang="zh-CN" altLang="en-US" dirty="0"/>
          </a:p>
        </p:txBody>
      </p:sp>
      <p:sp>
        <p:nvSpPr>
          <p:cNvPr id="3" name="内容占位符 2"/>
          <p:cNvSpPr>
            <a:spLocks noGrp="1"/>
          </p:cNvSpPr>
          <p:nvPr>
            <p:ph idx="1"/>
          </p:nvPr>
        </p:nvSpPr>
        <p:spPr>
          <a:xfrm>
            <a:off x="1043608" y="878326"/>
            <a:ext cx="7992888" cy="4643470"/>
          </a:xfrm>
        </p:spPr>
        <p:txBody>
          <a:bodyPr>
            <a:normAutofit/>
          </a:bodyPr>
          <a:lstStyle/>
          <a:p>
            <a:r>
              <a:rPr lang="en-US" altLang="zh-CN" dirty="0" smtClean="0"/>
              <a:t> </a:t>
            </a:r>
            <a:r>
              <a:rPr lang="zh-CN" altLang="en-US" dirty="0" smtClean="0"/>
              <a:t>基本情况简介</a:t>
            </a:r>
            <a:endParaRPr lang="en-US" altLang="zh-CN" dirty="0" smtClean="0"/>
          </a:p>
          <a:p>
            <a:pPr lvl="1"/>
            <a:r>
              <a:rPr lang="zh-CN" altLang="en-US" dirty="0"/>
              <a:t>自</a:t>
            </a:r>
            <a:r>
              <a:rPr lang="zh-CN" altLang="en-US" dirty="0" smtClean="0"/>
              <a:t>我介绍、研究背景</a:t>
            </a:r>
            <a:endParaRPr lang="en-US" altLang="zh-CN" dirty="0" smtClean="0"/>
          </a:p>
          <a:p>
            <a:r>
              <a:rPr lang="zh-CN" altLang="en-US" dirty="0" smtClean="0"/>
              <a:t>主要研究工作介绍</a:t>
            </a:r>
            <a:endParaRPr lang="en-US" altLang="zh-CN" dirty="0" smtClean="0"/>
          </a:p>
          <a:p>
            <a:pPr lvl="1"/>
            <a:r>
              <a:rPr lang="zh-CN" altLang="en-US" dirty="0"/>
              <a:t>显著</a:t>
            </a:r>
            <a:r>
              <a:rPr lang="zh-CN" altLang="en-US" dirty="0" smtClean="0"/>
              <a:t>性检测、图像分割、交互编辑、图像检索</a:t>
            </a:r>
            <a:r>
              <a:rPr lang="zh-CN" altLang="en-US" dirty="0"/>
              <a:t>、</a:t>
            </a:r>
            <a:r>
              <a:rPr lang="zh-CN" altLang="en-US" dirty="0" smtClean="0"/>
              <a:t>图像合成</a:t>
            </a:r>
            <a:endParaRPr lang="en-US" altLang="zh-CN" dirty="0" smtClean="0"/>
          </a:p>
          <a:p>
            <a:r>
              <a:rPr lang="zh-CN" altLang="en-US" dirty="0" smtClean="0">
                <a:solidFill>
                  <a:srgbClr val="C00000"/>
                </a:solidFill>
              </a:rPr>
              <a:t>阶段性成果</a:t>
            </a:r>
            <a:endParaRPr lang="en-US" altLang="zh-CN" dirty="0" smtClean="0">
              <a:solidFill>
                <a:srgbClr val="C00000"/>
              </a:solidFill>
            </a:endParaRPr>
          </a:p>
          <a:p>
            <a:pPr lvl="1"/>
            <a:r>
              <a:rPr lang="zh-CN" altLang="en-US" dirty="0"/>
              <a:t>论</a:t>
            </a:r>
            <a:r>
              <a:rPr lang="zh-CN" altLang="en-US" dirty="0" smtClean="0"/>
              <a:t>文发表、项目经验、成果转化</a:t>
            </a:r>
            <a:endParaRPr lang="en-US" altLang="zh-CN" dirty="0" smtClean="0"/>
          </a:p>
          <a:p>
            <a:r>
              <a:rPr lang="zh-CN" altLang="en-US" dirty="0" smtClean="0"/>
              <a:t>工作设想</a:t>
            </a:r>
            <a:endParaRPr lang="en-US" altLang="zh-CN" dirty="0" smtClean="0"/>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50</a:t>
            </a:fld>
            <a:endParaRPr lang="zh-CN" altLang="en-US"/>
          </a:p>
        </p:txBody>
      </p:sp>
      <p:sp>
        <p:nvSpPr>
          <p:cNvPr id="39" name="TextBox 38">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custDataLst>
      <p:tags r:id="rId1"/>
    </p:custDataLst>
    <p:extLst>
      <p:ext uri="{BB962C8B-B14F-4D97-AF65-F5344CB8AC3E}">
        <p14:creationId xmlns:p14="http://schemas.microsoft.com/office/powerpoint/2010/main" val="1984135605"/>
      </p:ext>
    </p:extLst>
  </p:cSld>
  <p:clrMapOvr>
    <a:masterClrMapping/>
  </p:clrMapOvr>
  <mc:AlternateContent xmlns:mc="http://schemas.openxmlformats.org/markup-compatibility/2006" xmlns:p14="http://schemas.microsoft.com/office/powerpoint/2010/main">
    <mc:Choice Requires="p14">
      <p:transition spd="slow" p14:dur="2000" advTm="15744"/>
    </mc:Choice>
    <mc:Fallback xmlns="">
      <p:transition spd="slow" advTm="1574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3.1 </a:t>
            </a:r>
            <a:r>
              <a:rPr lang="zh-CN" altLang="en-US" dirty="0" smtClean="0"/>
              <a:t>论文发表</a:t>
            </a:r>
            <a:r>
              <a:rPr lang="en-US" altLang="zh-CN" dirty="0" smtClean="0"/>
              <a:t>(1)</a:t>
            </a:r>
            <a:endParaRPr lang="en-US" dirty="0"/>
          </a:p>
        </p:txBody>
      </p:sp>
      <p:sp>
        <p:nvSpPr>
          <p:cNvPr id="3" name="Content Placeholder 2"/>
          <p:cNvSpPr>
            <a:spLocks noGrp="1"/>
          </p:cNvSpPr>
          <p:nvPr>
            <p:ph idx="1"/>
          </p:nvPr>
        </p:nvSpPr>
        <p:spPr>
          <a:xfrm>
            <a:off x="1043608" y="878326"/>
            <a:ext cx="7992888" cy="3923390"/>
          </a:xfrm>
        </p:spPr>
        <p:txBody>
          <a:bodyPr>
            <a:normAutofit fontScale="85000" lnSpcReduction="20000"/>
          </a:bodyPr>
          <a:lstStyle/>
          <a:p>
            <a:pPr algn="just">
              <a:lnSpc>
                <a:spcPct val="110000"/>
              </a:lnSpc>
              <a:buBlip>
                <a:blip r:embed="rId3"/>
              </a:buBlip>
            </a:pPr>
            <a:r>
              <a:rPr lang="en-US" altLang="zh-CN" sz="1500" dirty="0"/>
              <a:t>M.M. Cheng</a:t>
            </a:r>
            <a:r>
              <a:rPr lang="en-US" altLang="zh-CN" sz="1500" b="0" dirty="0"/>
              <a:t>, J. </a:t>
            </a:r>
            <a:r>
              <a:rPr lang="en-US" altLang="zh-CN" sz="1500" b="0" dirty="0" err="1"/>
              <a:t>Warrell</a:t>
            </a:r>
            <a:r>
              <a:rPr lang="en-US" altLang="zh-CN" sz="1500" b="0" dirty="0"/>
              <a:t>, S. </a:t>
            </a:r>
            <a:r>
              <a:rPr lang="en-US" altLang="zh-CN" sz="1500" b="0" dirty="0" err="1"/>
              <a:t>Zheng</a:t>
            </a:r>
            <a:r>
              <a:rPr lang="en-US" altLang="zh-CN" sz="1500" b="0" dirty="0"/>
              <a:t>, V. </a:t>
            </a:r>
            <a:r>
              <a:rPr lang="en-US" altLang="zh-CN" sz="1500" b="0" dirty="0" err="1"/>
              <a:t>Vineet</a:t>
            </a:r>
            <a:r>
              <a:rPr lang="en-US" altLang="zh-CN" sz="1500" b="0" dirty="0"/>
              <a:t>, and W.Y. Lin. Efficient salient region detection with soft image abstraction. In </a:t>
            </a:r>
            <a:r>
              <a:rPr lang="en-US" altLang="zh-CN" sz="1500" dirty="0"/>
              <a:t>IEEE ICCV</a:t>
            </a:r>
            <a:r>
              <a:rPr lang="en-US" altLang="zh-CN" sz="1500" b="0" dirty="0"/>
              <a:t>, 2013.</a:t>
            </a:r>
          </a:p>
          <a:p>
            <a:pPr lvl="0" algn="just">
              <a:lnSpc>
                <a:spcPct val="110000"/>
              </a:lnSpc>
              <a:buBlip>
                <a:blip r:embed="rId3"/>
              </a:buBlip>
            </a:pPr>
            <a:r>
              <a:rPr lang="en-US" altLang="zh-CN" sz="1500" dirty="0"/>
              <a:t>M.M Cheng</a:t>
            </a:r>
            <a:r>
              <a:rPr lang="en-US" altLang="zh-CN" sz="1500" b="0" dirty="0"/>
              <a:t>, S. </a:t>
            </a:r>
            <a:r>
              <a:rPr lang="en-US" altLang="zh-CN" sz="1500" b="0" dirty="0" err="1"/>
              <a:t>Zheng</a:t>
            </a:r>
            <a:r>
              <a:rPr lang="en-US" altLang="zh-CN" sz="1500" b="0" dirty="0"/>
              <a:t>, W.Y. Lin, J. </a:t>
            </a:r>
            <a:r>
              <a:rPr lang="en-US" altLang="zh-CN" sz="1500" b="0" dirty="0" err="1"/>
              <a:t>Warrell</a:t>
            </a:r>
            <a:r>
              <a:rPr lang="en-US" altLang="zh-CN" sz="1500" b="0" dirty="0"/>
              <a:t>, V. </a:t>
            </a:r>
            <a:r>
              <a:rPr lang="en-US" altLang="zh-CN" sz="1500" b="0" dirty="0" err="1"/>
              <a:t>Vineet</a:t>
            </a:r>
            <a:r>
              <a:rPr lang="en-US" altLang="zh-CN" sz="1500" b="0" dirty="0"/>
              <a:t>, P. </a:t>
            </a:r>
            <a:r>
              <a:rPr lang="en-US" altLang="zh-CN" sz="1500" b="0" dirty="0" err="1"/>
              <a:t>Sturgess</a:t>
            </a:r>
            <a:r>
              <a:rPr lang="en-US" altLang="zh-CN" sz="1500" b="0" dirty="0"/>
              <a:t>, N.J. Mitra, N. Crook and P. Torr, ImageSpirit: Verbal Guided Image Parsing, Submitted to </a:t>
            </a:r>
            <a:r>
              <a:rPr lang="en-US" altLang="zh-CN" sz="1500" dirty="0"/>
              <a:t>ACM TOG</a:t>
            </a:r>
            <a:r>
              <a:rPr lang="en-US" altLang="zh-CN" sz="1500" b="0" dirty="0"/>
              <a:t>.</a:t>
            </a:r>
          </a:p>
          <a:p>
            <a:pPr algn="just">
              <a:lnSpc>
                <a:spcPct val="110000"/>
              </a:lnSpc>
              <a:buBlip>
                <a:blip r:embed="rId3"/>
              </a:buBlip>
            </a:pPr>
            <a:r>
              <a:rPr lang="en-US" altLang="zh-CN" sz="1500" dirty="0"/>
              <a:t>M.M. Cheng</a:t>
            </a:r>
            <a:r>
              <a:rPr lang="en-US" altLang="zh-CN" sz="1500" b="0" dirty="0"/>
              <a:t>, N.J. Mitra, X. Huang, P. Torr, and S.M. Hu. </a:t>
            </a:r>
            <a:r>
              <a:rPr lang="en-US" altLang="zh-CN" sz="1500" b="0" dirty="0" smtClean="0"/>
              <a:t>Salient object detection and segmentation. </a:t>
            </a:r>
            <a:r>
              <a:rPr lang="en-US" altLang="zh-CN" sz="1500" b="0" dirty="0"/>
              <a:t>Submitted to </a:t>
            </a:r>
            <a:r>
              <a:rPr lang="en-US" altLang="zh-CN" sz="1500" dirty="0"/>
              <a:t>IEEE TPAMI</a:t>
            </a:r>
            <a:r>
              <a:rPr lang="en-US" altLang="zh-CN" sz="1500" b="0" dirty="0" smtClean="0"/>
              <a:t>.</a:t>
            </a:r>
            <a:endParaRPr lang="en-US" altLang="zh-CN" sz="1500" dirty="0" smtClean="0"/>
          </a:p>
          <a:p>
            <a:pPr lvl="0" algn="just">
              <a:lnSpc>
                <a:spcPct val="110000"/>
              </a:lnSpc>
              <a:buBlip>
                <a:blip r:embed="rId3"/>
              </a:buBlip>
            </a:pPr>
            <a:r>
              <a:rPr lang="en-US" altLang="zh-CN" sz="1500" dirty="0" smtClean="0"/>
              <a:t>M.M</a:t>
            </a:r>
            <a:r>
              <a:rPr lang="en-US" altLang="zh-CN" sz="1500" dirty="0"/>
              <a:t>. Cheng</a:t>
            </a:r>
            <a:r>
              <a:rPr lang="en-US" altLang="zh-CN" sz="1500" b="0" dirty="0"/>
              <a:t>, G.X. Zhang, N.J. Mitra, X. Huang, and S.M. Hu. Global contrast based salient region detection. In </a:t>
            </a:r>
            <a:r>
              <a:rPr lang="en-US" altLang="zh-CN" sz="1500" dirty="0"/>
              <a:t>IEEE CVPR</a:t>
            </a:r>
            <a:r>
              <a:rPr lang="en-US" altLang="zh-CN" sz="1500" b="0" dirty="0" smtClean="0"/>
              <a:t>, 2011</a:t>
            </a:r>
            <a:r>
              <a:rPr lang="en-US" altLang="zh-CN" sz="1500" b="0" dirty="0"/>
              <a:t>. (2 </a:t>
            </a:r>
            <a:r>
              <a:rPr lang="en-US" altLang="zh-CN" sz="1500" b="0" dirty="0" err="1"/>
              <a:t>nd</a:t>
            </a:r>
            <a:r>
              <a:rPr lang="en-US" altLang="zh-CN" sz="1500" b="0" dirty="0"/>
              <a:t> most cited paper in all CVPR 2011 papers).</a:t>
            </a:r>
          </a:p>
          <a:p>
            <a:pPr lvl="0" algn="just">
              <a:lnSpc>
                <a:spcPct val="110000"/>
              </a:lnSpc>
              <a:buBlip>
                <a:blip r:embed="rId3"/>
              </a:buBlip>
            </a:pPr>
            <a:r>
              <a:rPr lang="en-US" altLang="zh-CN" sz="1500" dirty="0"/>
              <a:t>M.M. Cheng</a:t>
            </a:r>
            <a:r>
              <a:rPr lang="en-US" altLang="zh-CN" sz="1500" b="0" dirty="0"/>
              <a:t> and G.X. Zhang. Connectedness of random walk segmentation. </a:t>
            </a:r>
            <a:r>
              <a:rPr lang="en-US" altLang="zh-CN" sz="1500" dirty="0"/>
              <a:t>IEEE TPAMI</a:t>
            </a:r>
            <a:r>
              <a:rPr lang="en-US" altLang="zh-CN" sz="1500" b="0" dirty="0"/>
              <a:t>, 33(1), 2011</a:t>
            </a:r>
            <a:r>
              <a:rPr lang="en-US" altLang="zh-CN" sz="1500" b="0" dirty="0" smtClean="0"/>
              <a:t>. </a:t>
            </a:r>
          </a:p>
          <a:p>
            <a:pPr lvl="0" algn="just">
              <a:lnSpc>
                <a:spcPct val="110000"/>
              </a:lnSpc>
              <a:buBlip>
                <a:blip r:embed="rId3"/>
              </a:buBlip>
            </a:pPr>
            <a:r>
              <a:rPr lang="en-US" altLang="zh-CN" sz="1500" dirty="0" smtClean="0"/>
              <a:t>M.M</a:t>
            </a:r>
            <a:r>
              <a:rPr lang="en-US" altLang="zh-CN" sz="1500" dirty="0"/>
              <a:t>. Cheng</a:t>
            </a:r>
            <a:r>
              <a:rPr lang="en-US" altLang="zh-CN" sz="1500" b="0" dirty="0"/>
              <a:t>, F.L. Zhang, N.J. Mitra, X. Huang, and S.M. Hu. </a:t>
            </a:r>
            <a:r>
              <a:rPr lang="en-US" altLang="zh-CN" sz="1500" b="0" dirty="0" err="1" smtClean="0"/>
              <a:t>RepFinder</a:t>
            </a:r>
            <a:r>
              <a:rPr lang="en-US" altLang="zh-CN" sz="1500" b="0" dirty="0"/>
              <a:t>: Finding approximately repeated scene elements </a:t>
            </a:r>
            <a:r>
              <a:rPr lang="en-US" altLang="zh-CN" sz="1500" b="0" dirty="0" smtClean="0"/>
              <a:t>for image </a:t>
            </a:r>
            <a:r>
              <a:rPr lang="en-US" altLang="zh-CN" sz="1500" b="0" dirty="0"/>
              <a:t>editing. ACM </a:t>
            </a:r>
            <a:r>
              <a:rPr lang="en-US" altLang="zh-CN" sz="1500" b="0" dirty="0" smtClean="0"/>
              <a:t>TOG </a:t>
            </a:r>
            <a:r>
              <a:rPr lang="en-US" altLang="zh-CN" sz="1500" b="0" dirty="0"/>
              <a:t>(</a:t>
            </a:r>
            <a:r>
              <a:rPr lang="en-US" altLang="zh-CN" sz="1500" dirty="0"/>
              <a:t>SIGGRAPH</a:t>
            </a:r>
            <a:r>
              <a:rPr lang="en-US" altLang="zh-CN" sz="1500" b="0" dirty="0"/>
              <a:t>), 29(4):83:1–8, 2010</a:t>
            </a:r>
            <a:r>
              <a:rPr lang="en-US" altLang="zh-CN" sz="1500" b="0" dirty="0" smtClean="0"/>
              <a:t>.</a:t>
            </a:r>
            <a:endParaRPr lang="en-US" altLang="zh-CN" sz="1500" b="0" dirty="0"/>
          </a:p>
          <a:p>
            <a:pPr lvl="0" algn="just">
              <a:lnSpc>
                <a:spcPct val="110000"/>
              </a:lnSpc>
              <a:buBlip>
                <a:blip r:embed="rId3"/>
              </a:buBlip>
            </a:pPr>
            <a:r>
              <a:rPr lang="en-US" altLang="zh-CN" sz="1500" b="0" dirty="0"/>
              <a:t>T. Chen, </a:t>
            </a:r>
            <a:r>
              <a:rPr lang="en-US" altLang="zh-CN" sz="1500" dirty="0"/>
              <a:t>M.M. Cheng</a:t>
            </a:r>
            <a:r>
              <a:rPr lang="en-US" altLang="zh-CN" sz="1500" b="0" dirty="0"/>
              <a:t>, P. Tan, A. Shamir, and S.M. Hu. Sketch2photo: Internet image montage. </a:t>
            </a:r>
            <a:r>
              <a:rPr lang="en-US" altLang="zh-CN" sz="1500" dirty="0"/>
              <a:t>ACM </a:t>
            </a:r>
            <a:r>
              <a:rPr lang="en-US" altLang="zh-CN" sz="1500" dirty="0" smtClean="0"/>
              <a:t>TOG</a:t>
            </a:r>
            <a:r>
              <a:rPr lang="en-US" altLang="zh-CN" sz="1500" b="0" dirty="0" smtClean="0"/>
              <a:t> </a:t>
            </a:r>
            <a:r>
              <a:rPr lang="en-US" altLang="zh-CN" sz="1500" b="0" dirty="0"/>
              <a:t>(</a:t>
            </a:r>
            <a:r>
              <a:rPr lang="en-US" altLang="zh-CN" sz="1500" b="0" dirty="0" smtClean="0"/>
              <a:t>SIGGRAPH </a:t>
            </a:r>
            <a:r>
              <a:rPr lang="en-US" altLang="zh-CN" sz="1500" b="0" dirty="0"/>
              <a:t>Asia), 28(5):124:1–10, 2009</a:t>
            </a:r>
            <a:r>
              <a:rPr lang="en-US" altLang="zh-CN" sz="1500" b="0" dirty="0" smtClean="0"/>
              <a:t>. </a:t>
            </a:r>
            <a:endParaRPr lang="en-US" altLang="zh-CN" sz="1500" b="0" dirty="0" smtClean="0"/>
          </a:p>
          <a:p>
            <a:pPr algn="just">
              <a:lnSpc>
                <a:spcPct val="110000"/>
              </a:lnSpc>
              <a:buBlip>
                <a:blip r:embed="rId3"/>
              </a:buBlip>
            </a:pPr>
            <a:r>
              <a:rPr lang="en-US" altLang="zh-CN" sz="1500" b="0" dirty="0"/>
              <a:t>W.Y. Lin, </a:t>
            </a:r>
            <a:r>
              <a:rPr lang="en-US" altLang="zh-CN" sz="1500" dirty="0"/>
              <a:t>M.M. Cheng</a:t>
            </a:r>
            <a:r>
              <a:rPr lang="en-US" altLang="zh-CN" sz="1500" b="0" dirty="0"/>
              <a:t>, S. </a:t>
            </a:r>
            <a:r>
              <a:rPr lang="en-US" altLang="zh-CN" sz="1500" b="0" dirty="0" err="1"/>
              <a:t>Zheng</a:t>
            </a:r>
            <a:r>
              <a:rPr lang="en-US" altLang="zh-CN" sz="1500" b="0" dirty="0"/>
              <a:t>, J. Lu, and N. Crook. Robust non-parametric correspondence fitting. In </a:t>
            </a:r>
            <a:r>
              <a:rPr lang="en-US" altLang="zh-CN" sz="1500" dirty="0"/>
              <a:t>IEEE ICCV</a:t>
            </a:r>
            <a:r>
              <a:rPr lang="en-US" altLang="zh-CN" sz="1500" b="0" dirty="0"/>
              <a:t>, 2013</a:t>
            </a:r>
            <a:r>
              <a:rPr lang="en-US" altLang="zh-CN" sz="1500" b="0" dirty="0" smtClean="0"/>
              <a:t>.</a:t>
            </a:r>
          </a:p>
          <a:p>
            <a:pPr lvl="0" algn="just">
              <a:lnSpc>
                <a:spcPct val="110000"/>
              </a:lnSpc>
              <a:buBlip>
                <a:blip r:embed="rId3"/>
              </a:buBlip>
            </a:pPr>
            <a:r>
              <a:rPr lang="en-US" altLang="zh-CN" sz="1500" b="0" dirty="0"/>
              <a:t>Y. </a:t>
            </a:r>
            <a:r>
              <a:rPr lang="en-US" altLang="zh-CN" sz="1500" b="0" dirty="0" err="1"/>
              <a:t>Zheng</a:t>
            </a:r>
            <a:r>
              <a:rPr lang="en-US" altLang="zh-CN" sz="1500" b="0" dirty="0"/>
              <a:t>, X. Chen, </a:t>
            </a:r>
            <a:r>
              <a:rPr lang="en-US" altLang="zh-CN" sz="1500" dirty="0"/>
              <a:t>M.M. Cheng</a:t>
            </a:r>
            <a:r>
              <a:rPr lang="en-US" altLang="zh-CN" sz="1500" b="0" dirty="0"/>
              <a:t>, K. Zhou, S.M. Hu, and N.J. </a:t>
            </a:r>
            <a:r>
              <a:rPr lang="en-US" altLang="zh-CN" sz="1500" b="0" dirty="0" err="1"/>
              <a:t>Mitra</a:t>
            </a:r>
            <a:r>
              <a:rPr lang="en-US" altLang="zh-CN" sz="1500" b="0" dirty="0"/>
              <a:t>. Interactive images: Cuboid-based scene understanding for smart manipulation. ACM Trans. Graph. (</a:t>
            </a:r>
            <a:r>
              <a:rPr lang="en-US" altLang="zh-CN" sz="1500" dirty="0"/>
              <a:t>SIGGRAPH</a:t>
            </a:r>
            <a:r>
              <a:rPr lang="en-US" altLang="zh-CN" sz="1500" b="0" dirty="0"/>
              <a:t>), 31(4), 2012.</a:t>
            </a:r>
          </a:p>
          <a:p>
            <a:pPr algn="just">
              <a:lnSpc>
                <a:spcPct val="110000"/>
              </a:lnSpc>
              <a:buBlip>
                <a:blip r:embed="rId3"/>
              </a:buBlip>
            </a:pPr>
            <a:endParaRPr lang="en-US" altLang="zh-CN" sz="1500" b="0" dirty="0"/>
          </a:p>
          <a:p>
            <a:pPr lvl="0" algn="just">
              <a:lnSpc>
                <a:spcPct val="110000"/>
              </a:lnSpc>
              <a:buBlip>
                <a:blip r:embed="rId3"/>
              </a:buBlip>
            </a:pPr>
            <a:endParaRPr lang="en-US" altLang="zh-CN" sz="1500" b="0" dirty="0" smtClean="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51</a:t>
            </a:fld>
            <a:endParaRPr lang="zh-CN" altLang="en-US"/>
          </a:p>
        </p:txBody>
      </p:sp>
      <p:sp>
        <p:nvSpPr>
          <p:cNvPr id="5" name="Text Box 4"/>
          <p:cNvSpPr txBox="1">
            <a:spLocks noChangeArrowheads="1"/>
          </p:cNvSpPr>
          <p:nvPr/>
        </p:nvSpPr>
        <p:spPr bwMode="auto">
          <a:xfrm>
            <a:off x="1043608" y="4657700"/>
            <a:ext cx="7920880" cy="919401"/>
          </a:xfrm>
          <a:prstGeom prst="roundRect">
            <a:avLst/>
          </a:prstGeom>
          <a:solidFill>
            <a:srgbClr val="FFCCCC"/>
          </a:solidFill>
          <a:ln>
            <a:noFill/>
          </a:ln>
          <a:effectLst>
            <a:outerShdw blurRad="127000" dist="50800" dir="2700000" algn="ctr" rotWithShape="0">
              <a:srgbClr val="000000">
                <a:alpha val="43000"/>
              </a:srgbClr>
            </a:outerShdw>
          </a:effectLst>
          <a:ex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lvl="1" indent="0" algn="just" eaLnBrk="1" hangingPunct="1">
              <a:spcBef>
                <a:spcPts val="600"/>
              </a:spcBef>
              <a:spcAft>
                <a:spcPts val="600"/>
              </a:spcAft>
            </a:pPr>
            <a:r>
              <a:rPr kumimoji="0" lang="en-US" altLang="zh-CN" sz="1600" dirty="0" smtClean="0"/>
              <a:t>TPAMI </a:t>
            </a:r>
            <a:r>
              <a:rPr kumimoji="0" lang="en-US" altLang="zh-CN" sz="1600" dirty="0"/>
              <a:t>is the #1 IEEE publication. SIGGRAPH, ICCV, CVPR are top computer graphics and computer vision conference</a:t>
            </a:r>
            <a:r>
              <a:rPr kumimoji="0" lang="en-US" altLang="zh-CN" sz="1600" dirty="0" smtClean="0"/>
              <a:t>, each </a:t>
            </a:r>
            <a:r>
              <a:rPr kumimoji="0" lang="en-US" altLang="zh-CN" sz="1600" dirty="0"/>
              <a:t>has </a:t>
            </a:r>
            <a:r>
              <a:rPr kumimoji="0" lang="en-US" altLang="zh-CN" sz="1600" dirty="0" err="1"/>
              <a:t>CiteSeer</a:t>
            </a:r>
            <a:r>
              <a:rPr kumimoji="0" lang="en-US" altLang="zh-CN" sz="1600" dirty="0"/>
              <a:t> impact factor ranking top 0.7%, 5%, and 5% of all computer science journals and conferences</a:t>
            </a:r>
            <a:r>
              <a:rPr kumimoji="0" lang="en-US" altLang="zh-CN" sz="1600" dirty="0" smtClean="0"/>
              <a:t>.</a:t>
            </a:r>
            <a:endParaRPr lang="en-US" altLang="zh-CN" sz="1800" dirty="0"/>
          </a:p>
        </p:txBody>
      </p:sp>
    </p:spTree>
    <p:extLst>
      <p:ext uri="{BB962C8B-B14F-4D97-AF65-F5344CB8AC3E}">
        <p14:creationId xmlns:p14="http://schemas.microsoft.com/office/powerpoint/2010/main" val="19479749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3.1 </a:t>
            </a:r>
            <a:r>
              <a:rPr lang="zh-CN" altLang="en-US" dirty="0" smtClean="0"/>
              <a:t>论文发表</a:t>
            </a:r>
            <a:r>
              <a:rPr lang="en-US" altLang="zh-CN" dirty="0"/>
              <a:t>(</a:t>
            </a:r>
            <a:r>
              <a:rPr lang="zh-CN" altLang="en-US" dirty="0"/>
              <a:t>续</a:t>
            </a:r>
            <a:r>
              <a:rPr lang="en-US" altLang="zh-CN" dirty="0"/>
              <a:t>)</a:t>
            </a:r>
            <a:endParaRPr lang="en-US" dirty="0"/>
          </a:p>
        </p:txBody>
      </p:sp>
      <p:sp>
        <p:nvSpPr>
          <p:cNvPr id="3" name="Content Placeholder 2"/>
          <p:cNvSpPr>
            <a:spLocks noGrp="1"/>
          </p:cNvSpPr>
          <p:nvPr>
            <p:ph idx="1"/>
          </p:nvPr>
        </p:nvSpPr>
        <p:spPr>
          <a:xfrm>
            <a:off x="1043608" y="878326"/>
            <a:ext cx="7992888" cy="4643470"/>
          </a:xfrm>
        </p:spPr>
        <p:txBody>
          <a:bodyPr>
            <a:normAutofit/>
          </a:bodyPr>
          <a:lstStyle/>
          <a:p>
            <a:pPr lvl="0" algn="just">
              <a:lnSpc>
                <a:spcPct val="110000"/>
              </a:lnSpc>
              <a:buBlip>
                <a:blip r:embed="rId3"/>
              </a:buBlip>
            </a:pPr>
            <a:r>
              <a:rPr lang="en-US" altLang="zh-CN" sz="1500" dirty="0" smtClean="0"/>
              <a:t>M.M</a:t>
            </a:r>
            <a:r>
              <a:rPr lang="en-US" altLang="zh-CN" sz="1500" dirty="0"/>
              <a:t>. Cheng</a:t>
            </a:r>
            <a:r>
              <a:rPr lang="en-US" altLang="zh-CN" sz="1500" b="0" dirty="0"/>
              <a:t>, N.J. Mitra, X. Huang, and S.M. Hu. SalientShape: Group saliency in image collections. The Visual Computer</a:t>
            </a:r>
            <a:r>
              <a:rPr lang="en-US" altLang="zh-CN" sz="1500" b="0" dirty="0" smtClean="0"/>
              <a:t>, pages </a:t>
            </a:r>
            <a:r>
              <a:rPr lang="en-US" altLang="zh-CN" sz="1500" b="0" dirty="0"/>
              <a:t>1–10, </a:t>
            </a:r>
            <a:r>
              <a:rPr lang="en-US" altLang="zh-CN" sz="1500" b="0" dirty="0" smtClean="0"/>
              <a:t>2013.</a:t>
            </a:r>
            <a:endParaRPr lang="en-US" altLang="zh-CN" sz="1500" b="0" dirty="0"/>
          </a:p>
          <a:p>
            <a:pPr lvl="0" algn="just">
              <a:lnSpc>
                <a:spcPct val="110000"/>
              </a:lnSpc>
              <a:buBlip>
                <a:blip r:embed="rId3"/>
              </a:buBlip>
            </a:pPr>
            <a:r>
              <a:rPr lang="en-US" altLang="zh-CN" sz="1500" b="0" dirty="0"/>
              <a:t>S.M. Hu, T. Chen, K. Xu, </a:t>
            </a:r>
            <a:r>
              <a:rPr lang="en-US" altLang="zh-CN" sz="1500" dirty="0"/>
              <a:t>M.M. Cheng</a:t>
            </a:r>
            <a:r>
              <a:rPr lang="en-US" altLang="zh-CN" sz="1500" b="0" dirty="0"/>
              <a:t>, and R. R. Martin. Internet visual media processing: a survey with graphics and </a:t>
            </a:r>
            <a:r>
              <a:rPr lang="en-US" altLang="zh-CN" sz="1500" b="0" dirty="0" smtClean="0"/>
              <a:t>vision applications</a:t>
            </a:r>
            <a:r>
              <a:rPr lang="en-US" altLang="zh-CN" sz="1500" b="0" dirty="0"/>
              <a:t>. The Visual Computer, 2013</a:t>
            </a:r>
            <a:r>
              <a:rPr lang="en-US" altLang="zh-CN" sz="1500" b="0" dirty="0" smtClean="0"/>
              <a:t>.</a:t>
            </a:r>
            <a:endParaRPr lang="en-US" altLang="zh-CN" sz="1500" b="0" dirty="0"/>
          </a:p>
          <a:p>
            <a:pPr lvl="0" algn="just">
              <a:lnSpc>
                <a:spcPct val="110000"/>
              </a:lnSpc>
              <a:buBlip>
                <a:blip r:embed="rId3"/>
              </a:buBlip>
            </a:pPr>
            <a:r>
              <a:rPr lang="en-US" altLang="zh-CN" sz="1500" b="0" dirty="0"/>
              <a:t>T. Chen, P. Tan, L.Q. Ma, </a:t>
            </a:r>
            <a:r>
              <a:rPr lang="en-US" altLang="zh-CN" sz="1500" dirty="0"/>
              <a:t>M.M. Cheng</a:t>
            </a:r>
            <a:r>
              <a:rPr lang="en-US" altLang="zh-CN" sz="1500" b="0" dirty="0"/>
              <a:t>, A. Shamir, and S.M. Hu. </a:t>
            </a:r>
            <a:r>
              <a:rPr lang="en-US" altLang="zh-CN" sz="1500" b="0" dirty="0" err="1" smtClean="0"/>
              <a:t>PoseShop</a:t>
            </a:r>
            <a:r>
              <a:rPr lang="en-US" altLang="zh-CN" sz="1500" b="0" dirty="0"/>
              <a:t>: Human image database construction and </a:t>
            </a:r>
            <a:r>
              <a:rPr lang="en-US" altLang="zh-CN" sz="1500" b="0" dirty="0" smtClean="0"/>
              <a:t>personalized </a:t>
            </a:r>
            <a:r>
              <a:rPr lang="en-US" altLang="zh-CN" sz="1500" b="0" dirty="0"/>
              <a:t>content synthesis. </a:t>
            </a:r>
            <a:r>
              <a:rPr lang="en-US" altLang="zh-CN" sz="1500" dirty="0"/>
              <a:t>IEEE TVCG</a:t>
            </a:r>
            <a:r>
              <a:rPr lang="en-US" altLang="zh-CN" sz="1500" b="0" dirty="0"/>
              <a:t>, 2013</a:t>
            </a:r>
            <a:r>
              <a:rPr lang="en-US" altLang="zh-CN" sz="1500" b="0" dirty="0" smtClean="0"/>
              <a:t>.</a:t>
            </a:r>
            <a:endParaRPr lang="en-US" altLang="zh-CN" sz="1500" b="0" dirty="0"/>
          </a:p>
          <a:p>
            <a:pPr lvl="0" algn="just">
              <a:lnSpc>
                <a:spcPct val="110000"/>
              </a:lnSpc>
              <a:buBlip>
                <a:blip r:embed="rId3"/>
              </a:buBlip>
            </a:pPr>
            <a:r>
              <a:rPr lang="en-US" altLang="zh-CN" sz="1500" b="0" dirty="0" smtClean="0"/>
              <a:t>F.L</a:t>
            </a:r>
            <a:r>
              <a:rPr lang="en-US" altLang="zh-CN" sz="1500" b="0" dirty="0"/>
              <a:t>. Zhang, </a:t>
            </a:r>
            <a:r>
              <a:rPr lang="en-US" altLang="zh-CN" sz="1500" dirty="0"/>
              <a:t>M.M. Cheng</a:t>
            </a:r>
            <a:r>
              <a:rPr lang="en-US" altLang="zh-CN" sz="1500" b="0" dirty="0"/>
              <a:t>, J. </a:t>
            </a:r>
            <a:r>
              <a:rPr lang="en-US" altLang="zh-CN" sz="1500" b="0" dirty="0" err="1"/>
              <a:t>Jia</a:t>
            </a:r>
            <a:r>
              <a:rPr lang="en-US" altLang="zh-CN" sz="1500" b="0" dirty="0"/>
              <a:t>, and S.M. Hu. </a:t>
            </a:r>
            <a:r>
              <a:rPr lang="en-US" altLang="zh-CN" sz="1500" b="0" dirty="0" err="1" smtClean="0"/>
              <a:t>ImageAdmixture</a:t>
            </a:r>
            <a:r>
              <a:rPr lang="en-US" altLang="zh-CN" sz="1500" b="0" dirty="0"/>
              <a:t>: Putting together dissimilar objects from groups. </a:t>
            </a:r>
            <a:r>
              <a:rPr lang="en-US" altLang="zh-CN" sz="1500" dirty="0"/>
              <a:t>IEEE </a:t>
            </a:r>
            <a:r>
              <a:rPr lang="en-US" altLang="zh-CN" sz="1500" dirty="0" smtClean="0"/>
              <a:t>TVCG</a:t>
            </a:r>
            <a:r>
              <a:rPr lang="en-US" altLang="zh-CN" sz="1500" b="0" dirty="0" smtClean="0"/>
              <a:t>, 2012.</a:t>
            </a:r>
          </a:p>
          <a:p>
            <a:pPr algn="just">
              <a:lnSpc>
                <a:spcPct val="110000"/>
              </a:lnSpc>
              <a:buBlip>
                <a:blip r:embed="rId3"/>
              </a:buBlip>
            </a:pPr>
            <a:r>
              <a:rPr lang="en-US" altLang="zh-CN" sz="1500" b="0" dirty="0"/>
              <a:t>G.X. Zhang, </a:t>
            </a:r>
            <a:r>
              <a:rPr lang="en-US" altLang="zh-CN" sz="1500" dirty="0"/>
              <a:t>M.M. Cheng</a:t>
            </a:r>
            <a:r>
              <a:rPr lang="en-US" altLang="zh-CN" sz="1500" b="0" dirty="0"/>
              <a:t>, S.M. Hu, and R.R. Martin. A shape-preserving approach to image resizing. Computer Graphics Forum,28(7):1897–1906, 2009</a:t>
            </a:r>
            <a:r>
              <a:rPr lang="en-US" altLang="zh-CN" sz="1500" b="0" dirty="0" smtClean="0"/>
              <a:t>.</a:t>
            </a:r>
            <a:endParaRPr lang="en-US" altLang="zh-CN" sz="1500" b="0"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52</a:t>
            </a:fld>
            <a:endParaRPr lang="zh-CN" altLang="en-US"/>
          </a:p>
        </p:txBody>
      </p:sp>
    </p:spTree>
    <p:extLst>
      <p:ext uri="{BB962C8B-B14F-4D97-AF65-F5344CB8AC3E}">
        <p14:creationId xmlns:p14="http://schemas.microsoft.com/office/powerpoint/2010/main" val="1253097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3.2 </a:t>
            </a:r>
            <a:r>
              <a:rPr lang="zh-CN" altLang="en-US" dirty="0" smtClean="0"/>
              <a:t>参与科研项目</a:t>
            </a:r>
            <a:endParaRPr lang="zh-CN" altLang="en-US" dirty="0"/>
          </a:p>
        </p:txBody>
      </p:sp>
      <p:sp>
        <p:nvSpPr>
          <p:cNvPr id="3" name="内容占位符 2"/>
          <p:cNvSpPr>
            <a:spLocks noGrp="1"/>
          </p:cNvSpPr>
          <p:nvPr>
            <p:ph idx="1"/>
          </p:nvPr>
        </p:nvSpPr>
        <p:spPr>
          <a:xfrm>
            <a:off x="1043608" y="856989"/>
            <a:ext cx="8100391" cy="4500841"/>
          </a:xfrm>
        </p:spPr>
        <p:txBody>
          <a:bodyPr>
            <a:noAutofit/>
          </a:bodyPr>
          <a:lstStyle/>
          <a:p>
            <a:r>
              <a:rPr lang="en-US" altLang="zh-CN" sz="2700" dirty="0"/>
              <a:t>Scene Understanding using New Global Energy </a:t>
            </a:r>
            <a:r>
              <a:rPr lang="en-US" altLang="zh-CN" sz="2700" dirty="0" smtClean="0"/>
              <a:t>Models, EPSRC</a:t>
            </a:r>
          </a:p>
          <a:p>
            <a:r>
              <a:rPr lang="zh-CN" altLang="en-US" sz="2700" dirty="0" smtClean="0"/>
              <a:t>新</a:t>
            </a:r>
            <a:r>
              <a:rPr lang="zh-CN" altLang="en-US" sz="2700" dirty="0"/>
              <a:t>一代搜索引擎关键技术研究 </a:t>
            </a:r>
            <a:r>
              <a:rPr lang="en-US" altLang="zh-CN" sz="2700" dirty="0" smtClean="0"/>
              <a:t>, </a:t>
            </a:r>
            <a:r>
              <a:rPr lang="zh-CN" altLang="en-US" sz="2700" dirty="0" smtClean="0"/>
              <a:t>国家</a:t>
            </a:r>
            <a:r>
              <a:rPr lang="zh-CN" altLang="en-US" sz="2700" dirty="0"/>
              <a:t>科技重大</a:t>
            </a:r>
            <a:r>
              <a:rPr lang="zh-CN" altLang="en-US" sz="2700" dirty="0" smtClean="0"/>
              <a:t>专项</a:t>
            </a:r>
            <a:endParaRPr lang="en-US" altLang="zh-CN" sz="2700" dirty="0" smtClean="0"/>
          </a:p>
          <a:p>
            <a:r>
              <a:rPr lang="zh-CN" altLang="en-US" sz="2700" dirty="0"/>
              <a:t>网络可视媒体的交互与合成 </a:t>
            </a:r>
            <a:r>
              <a:rPr lang="en-US" altLang="zh-CN" sz="2700" dirty="0" smtClean="0"/>
              <a:t>, </a:t>
            </a:r>
            <a:r>
              <a:rPr lang="zh-CN" altLang="en-US" sz="2700" dirty="0" smtClean="0"/>
              <a:t>国家</a:t>
            </a:r>
            <a:r>
              <a:rPr lang="en-US" altLang="zh-CN" sz="2700" dirty="0"/>
              <a:t>973</a:t>
            </a:r>
            <a:r>
              <a:rPr lang="zh-CN" altLang="en-US" sz="2700" dirty="0" smtClean="0"/>
              <a:t>计划</a:t>
            </a:r>
            <a:endParaRPr lang="en-US" altLang="zh-CN" sz="2700" dirty="0" smtClean="0"/>
          </a:p>
          <a:p>
            <a:r>
              <a:rPr lang="zh-CN" altLang="en-US" sz="2700" dirty="0"/>
              <a:t>可视媒体的交互与融合处理 </a:t>
            </a:r>
            <a:r>
              <a:rPr lang="en-US" altLang="zh-CN" sz="2700" dirty="0" smtClean="0"/>
              <a:t>, </a:t>
            </a:r>
            <a:r>
              <a:rPr lang="zh-CN" altLang="en-US" sz="2700" dirty="0" smtClean="0"/>
              <a:t>国家</a:t>
            </a:r>
            <a:r>
              <a:rPr lang="en-US" altLang="zh-CN" sz="2700" dirty="0"/>
              <a:t>973</a:t>
            </a:r>
            <a:r>
              <a:rPr lang="zh-CN" altLang="en-US" sz="2700" dirty="0" smtClean="0"/>
              <a:t>计划</a:t>
            </a:r>
            <a:endParaRPr lang="en-US" altLang="zh-CN" sz="2700" dirty="0" smtClean="0"/>
          </a:p>
          <a:p>
            <a:r>
              <a:rPr lang="zh-CN" altLang="en-US" sz="2700" dirty="0"/>
              <a:t>基于认知模型的图像不变性特征理论及其应用</a:t>
            </a:r>
            <a:r>
              <a:rPr lang="zh-CN" altLang="en-US" sz="2700" dirty="0" smtClean="0"/>
              <a:t>研究</a:t>
            </a:r>
            <a:r>
              <a:rPr lang="en-US" altLang="zh-CN" sz="2700" dirty="0" smtClean="0"/>
              <a:t>, </a:t>
            </a:r>
            <a:r>
              <a:rPr lang="zh-CN" altLang="en-US" sz="2700" dirty="0" smtClean="0"/>
              <a:t>科学</a:t>
            </a:r>
            <a:r>
              <a:rPr lang="zh-CN" altLang="en-US" sz="2700" dirty="0"/>
              <a:t>基金重点</a:t>
            </a:r>
            <a:r>
              <a:rPr lang="zh-CN" altLang="en-US" sz="2700" dirty="0" smtClean="0"/>
              <a:t>项目</a:t>
            </a:r>
            <a:endParaRPr lang="en-US" altLang="zh-CN" sz="2700" dirty="0" smtClean="0"/>
          </a:p>
          <a:p>
            <a:r>
              <a:rPr lang="zh-CN" altLang="en-US" sz="2700" dirty="0"/>
              <a:t>基于结构分析的视频卡通风格绘制技术</a:t>
            </a:r>
            <a:r>
              <a:rPr lang="zh-CN" altLang="en-US" sz="2700" dirty="0" smtClean="0"/>
              <a:t>研究</a:t>
            </a:r>
            <a:r>
              <a:rPr lang="en-US" altLang="zh-CN" sz="2700" dirty="0" smtClean="0"/>
              <a:t>, </a:t>
            </a:r>
            <a:r>
              <a:rPr lang="zh-CN" altLang="en-US" sz="2700" dirty="0" smtClean="0"/>
              <a:t>科学</a:t>
            </a:r>
            <a:r>
              <a:rPr lang="zh-CN" altLang="en-US" sz="2700" dirty="0"/>
              <a:t>基金面上</a:t>
            </a:r>
            <a:r>
              <a:rPr lang="zh-CN" altLang="en-US" sz="2700" dirty="0" smtClean="0"/>
              <a:t>项目</a:t>
            </a:r>
            <a:endParaRPr lang="en-US" altLang="zh-CN" sz="2700" dirty="0" smtClean="0"/>
          </a:p>
        </p:txBody>
      </p:sp>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53</a:t>
            </a:fld>
            <a:endParaRPr lang="zh-CN" altLang="en-US"/>
          </a:p>
        </p:txBody>
      </p:sp>
    </p:spTree>
    <p:extLst>
      <p:ext uri="{BB962C8B-B14F-4D97-AF65-F5344CB8AC3E}">
        <p14:creationId xmlns:p14="http://schemas.microsoft.com/office/powerpoint/2010/main" val="2443289152"/>
      </p:ext>
    </p:extLst>
  </p:cSld>
  <p:clrMapOvr>
    <a:masterClrMapping/>
  </p:clrMapOvr>
  <mc:AlternateContent xmlns:mc="http://schemas.openxmlformats.org/markup-compatibility/2006" xmlns:p14="http://schemas.microsoft.com/office/powerpoint/2010/main">
    <mc:Choice Requires="p14">
      <p:transition spd="slow" p14:dur="2000" advTm="8620"/>
    </mc:Choice>
    <mc:Fallback xmlns="">
      <p:transition spd="slow" advTm="862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a:t>
            </a:r>
            <a:r>
              <a:rPr lang="zh-CN" altLang="en-US" dirty="0" smtClean="0"/>
              <a:t>成果转化</a:t>
            </a:r>
            <a:endParaRPr lang="zh-CN" altLang="en-US" dirty="0"/>
          </a:p>
        </p:txBody>
      </p:sp>
      <p:sp>
        <p:nvSpPr>
          <p:cNvPr id="3" name="内容占位符 2"/>
          <p:cNvSpPr>
            <a:spLocks noGrp="1"/>
          </p:cNvSpPr>
          <p:nvPr>
            <p:ph idx="1"/>
          </p:nvPr>
        </p:nvSpPr>
        <p:spPr>
          <a:xfrm>
            <a:off x="899592" y="714361"/>
            <a:ext cx="8244408" cy="4453795"/>
          </a:xfrm>
        </p:spPr>
        <p:txBody>
          <a:bodyPr>
            <a:normAutofit fontScale="77500" lnSpcReduction="20000"/>
          </a:bodyPr>
          <a:lstStyle/>
          <a:p>
            <a:pPr>
              <a:lnSpc>
                <a:spcPct val="145000"/>
              </a:lnSpc>
            </a:pPr>
            <a:r>
              <a:rPr lang="zh-CN" altLang="en-US" dirty="0"/>
              <a:t>发</a:t>
            </a:r>
            <a:r>
              <a:rPr lang="zh-CN" altLang="en-US" dirty="0" smtClean="0"/>
              <a:t>明专利</a:t>
            </a:r>
            <a:endParaRPr lang="en-US" altLang="zh-CN" dirty="0" smtClean="0"/>
          </a:p>
          <a:p>
            <a:pPr lvl="1">
              <a:lnSpc>
                <a:spcPct val="145000"/>
              </a:lnSpc>
            </a:pPr>
            <a:r>
              <a:rPr lang="zh-CN" altLang="en-US" sz="2600" dirty="0" smtClean="0"/>
              <a:t>一</a:t>
            </a:r>
            <a:r>
              <a:rPr lang="zh-CN" altLang="en-US" sz="2600" dirty="0"/>
              <a:t>种基于轮廓带图的相似单元检测方法</a:t>
            </a:r>
            <a:r>
              <a:rPr lang="en-US" altLang="zh-CN" sz="2600" dirty="0"/>
              <a:t>, </a:t>
            </a:r>
            <a:r>
              <a:rPr lang="zh-CN" altLang="en-US" sz="2600" dirty="0" smtClean="0"/>
              <a:t>专利号</a:t>
            </a:r>
            <a:r>
              <a:rPr lang="en-US" altLang="zh-CN" sz="2600" dirty="0"/>
              <a:t>: </a:t>
            </a:r>
            <a:r>
              <a:rPr lang="en-US" altLang="zh-CN" sz="2600" dirty="0" smtClean="0"/>
              <a:t>ZL101833668A</a:t>
            </a:r>
            <a:r>
              <a:rPr lang="en-US" altLang="zh-CN" sz="2600" dirty="0"/>
              <a:t>.</a:t>
            </a:r>
            <a:endParaRPr lang="en-US" altLang="zh-CN" sz="2600" dirty="0" smtClean="0">
              <a:solidFill>
                <a:srgbClr val="FF0000"/>
              </a:solidFill>
            </a:endParaRPr>
          </a:p>
          <a:p>
            <a:pPr lvl="1">
              <a:lnSpc>
                <a:spcPct val="145000"/>
              </a:lnSpc>
            </a:pPr>
            <a:r>
              <a:rPr lang="zh-CN" altLang="en-US" sz="2600" dirty="0" smtClean="0"/>
              <a:t>一</a:t>
            </a:r>
            <a:r>
              <a:rPr lang="zh-CN" altLang="en-US" sz="2600" dirty="0"/>
              <a:t>种基于共形能量的内容敏感图像缩放方法</a:t>
            </a:r>
            <a:r>
              <a:rPr lang="en-US" altLang="zh-CN" sz="2600" dirty="0" smtClean="0"/>
              <a:t>, </a:t>
            </a:r>
            <a:r>
              <a:rPr lang="zh-CN" altLang="en-US" sz="2600" dirty="0" smtClean="0"/>
              <a:t>专利号</a:t>
            </a:r>
            <a:r>
              <a:rPr lang="en-US" altLang="zh-CN" sz="2600" dirty="0"/>
              <a:t>: </a:t>
            </a:r>
            <a:r>
              <a:rPr lang="en-US" altLang="zh-CN" sz="2600" dirty="0" smtClean="0"/>
              <a:t>ZL101650824</a:t>
            </a:r>
            <a:r>
              <a:rPr lang="en-US" altLang="zh-CN" sz="2600" dirty="0"/>
              <a:t>. </a:t>
            </a:r>
            <a:endParaRPr lang="en-US" altLang="zh-CN" sz="2600" dirty="0" smtClean="0"/>
          </a:p>
          <a:p>
            <a:pPr lvl="1">
              <a:lnSpc>
                <a:spcPct val="145000"/>
              </a:lnSpc>
            </a:pPr>
            <a:r>
              <a:rPr lang="zh-CN" altLang="en-US" sz="2600" dirty="0" smtClean="0"/>
              <a:t>一</a:t>
            </a:r>
            <a:r>
              <a:rPr lang="zh-CN" altLang="en-US" sz="2600" dirty="0"/>
              <a:t>种基于草图的网络图元自动提取方法和系统</a:t>
            </a:r>
            <a:r>
              <a:rPr lang="en-US" altLang="zh-CN" sz="2600" dirty="0"/>
              <a:t>, </a:t>
            </a:r>
            <a:r>
              <a:rPr lang="zh-CN" altLang="en-US" sz="2600" dirty="0" smtClean="0"/>
              <a:t>专利号</a:t>
            </a:r>
            <a:r>
              <a:rPr lang="en-US" altLang="zh-CN" sz="2600" dirty="0"/>
              <a:t>: </a:t>
            </a:r>
            <a:r>
              <a:rPr lang="en-US" altLang="zh-CN" sz="2600" dirty="0" smtClean="0"/>
              <a:t>ZL101526955</a:t>
            </a:r>
            <a:r>
              <a:rPr lang="en-US" altLang="zh-CN" sz="2600" dirty="0"/>
              <a:t>. </a:t>
            </a:r>
            <a:endParaRPr lang="en-US" altLang="zh-CN" sz="2600" dirty="0" smtClean="0"/>
          </a:p>
          <a:p>
            <a:pPr lvl="1">
              <a:lnSpc>
                <a:spcPct val="145000"/>
              </a:lnSpc>
            </a:pPr>
            <a:r>
              <a:rPr lang="zh-CN" altLang="en-US" sz="2600" dirty="0" smtClean="0"/>
              <a:t>基</a:t>
            </a:r>
            <a:r>
              <a:rPr lang="zh-CN" altLang="en-US" sz="2600" dirty="0"/>
              <a:t>于卡通片的高质量线结构提取方法</a:t>
            </a:r>
            <a:r>
              <a:rPr lang="en-US" altLang="zh-CN" sz="2600" dirty="0"/>
              <a:t>, </a:t>
            </a:r>
            <a:r>
              <a:rPr lang="zh-CN" altLang="en-US" sz="2600" dirty="0" smtClean="0"/>
              <a:t>专利号</a:t>
            </a:r>
            <a:r>
              <a:rPr lang="en-US" altLang="zh-CN" sz="2600" dirty="0"/>
              <a:t>: </a:t>
            </a:r>
            <a:r>
              <a:rPr lang="en-US" altLang="zh-CN" sz="2600" dirty="0" smtClean="0"/>
              <a:t>ZL101276477.</a:t>
            </a:r>
          </a:p>
          <a:p>
            <a:pPr lvl="1">
              <a:lnSpc>
                <a:spcPct val="145000"/>
              </a:lnSpc>
            </a:pPr>
            <a:r>
              <a:rPr lang="en-US" altLang="zh-CN" sz="2600" dirty="0" smtClean="0"/>
              <a:t>…</a:t>
            </a:r>
            <a:endParaRPr lang="zh-CN" altLang="en-US" sz="2600" dirty="0"/>
          </a:p>
        </p:txBody>
      </p:sp>
      <p:sp>
        <p:nvSpPr>
          <p:cNvPr id="21" name="TextBox 20">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54</a:t>
            </a:fld>
            <a:endParaRPr lang="zh-CN" altLang="en-US"/>
          </a:p>
        </p:txBody>
      </p:sp>
      <p:sp>
        <p:nvSpPr>
          <p:cNvPr id="7" name="Text Box 4"/>
          <p:cNvSpPr txBox="1">
            <a:spLocks noChangeArrowheads="1"/>
          </p:cNvSpPr>
          <p:nvPr/>
        </p:nvSpPr>
        <p:spPr bwMode="auto">
          <a:xfrm>
            <a:off x="1187624" y="4441676"/>
            <a:ext cx="7632848" cy="749141"/>
          </a:xfrm>
          <a:prstGeom prst="roundRect">
            <a:avLst/>
          </a:prstGeom>
          <a:solidFill>
            <a:srgbClr val="FFCCCC"/>
          </a:solidFill>
          <a:ln>
            <a:noFill/>
          </a:ln>
          <a:effectLst>
            <a:outerShdw blurRad="127000" dist="50800" dir="2700000" algn="ctr" rotWithShape="0">
              <a:srgbClr val="000000">
                <a:alpha val="43000"/>
              </a:srgbClr>
            </a:outerShdw>
          </a:effectLst>
          <a:ex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just" eaLnBrk="1" hangingPunct="1">
              <a:spcBef>
                <a:spcPts val="600"/>
              </a:spcBef>
              <a:spcAft>
                <a:spcPts val="600"/>
              </a:spcAft>
            </a:pPr>
            <a:r>
              <a:rPr kumimoji="0" lang="zh-CN" altLang="en-US" sz="1900" dirty="0" smtClean="0"/>
              <a:t>已获国家发明专利授权</a:t>
            </a:r>
            <a:r>
              <a:rPr kumimoji="0" lang="en-US" altLang="zh-CN" sz="1900" dirty="0" smtClean="0"/>
              <a:t>11</a:t>
            </a:r>
            <a:r>
              <a:rPr kumimoji="0" lang="zh-CN" altLang="en-US" sz="1900" dirty="0" smtClean="0"/>
              <a:t>项，申请</a:t>
            </a:r>
            <a:r>
              <a:rPr kumimoji="0" lang="en-US" altLang="zh-CN" sz="1900" dirty="0" smtClean="0"/>
              <a:t>PCT</a:t>
            </a:r>
            <a:r>
              <a:rPr kumimoji="0" lang="zh-CN" altLang="en-US" sz="1900" dirty="0" smtClean="0"/>
              <a:t>国际发明专利</a:t>
            </a:r>
            <a:r>
              <a:rPr kumimoji="0" lang="zh-CN" altLang="en-US" sz="1900" dirty="0"/>
              <a:t>三</a:t>
            </a:r>
            <a:r>
              <a:rPr kumimoji="0" lang="zh-CN" altLang="en-US" sz="1900" dirty="0" smtClean="0"/>
              <a:t>项。多项专利已被商业应用。</a:t>
            </a:r>
            <a:endParaRPr kumimoji="0" lang="en-US" altLang="zh-CN" sz="1900" dirty="0"/>
          </a:p>
        </p:txBody>
      </p:sp>
    </p:spTree>
    <p:custDataLst>
      <p:tags r:id="rId1"/>
    </p:custDataLst>
    <p:extLst>
      <p:ext uri="{BB962C8B-B14F-4D97-AF65-F5344CB8AC3E}">
        <p14:creationId xmlns:p14="http://schemas.microsoft.com/office/powerpoint/2010/main" val="1654960406"/>
      </p:ext>
    </p:extLst>
  </p:cSld>
  <p:clrMapOvr>
    <a:masterClrMapping/>
  </p:clrMapOvr>
  <mc:AlternateContent xmlns:mc="http://schemas.openxmlformats.org/markup-compatibility/2006" xmlns:p14="http://schemas.microsoft.com/office/powerpoint/2010/main">
    <mc:Choice Requires="p14">
      <p:transition spd="slow" p14:dur="2000" advTm="7411"/>
    </mc:Choice>
    <mc:Fallback xmlns="">
      <p:transition spd="slow" advTm="741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3.3 </a:t>
            </a:r>
            <a:r>
              <a:rPr lang="zh-CN" altLang="en-US" dirty="0"/>
              <a:t>成果转化</a:t>
            </a:r>
            <a:endParaRPr lang="en-US" dirty="0"/>
          </a:p>
        </p:txBody>
      </p:sp>
      <p:sp>
        <p:nvSpPr>
          <p:cNvPr id="3" name="Content Placeholder 2"/>
          <p:cNvSpPr>
            <a:spLocks noGrp="1"/>
          </p:cNvSpPr>
          <p:nvPr>
            <p:ph idx="1"/>
          </p:nvPr>
        </p:nvSpPr>
        <p:spPr>
          <a:xfrm>
            <a:off x="1043608" y="878326"/>
            <a:ext cx="7992888" cy="1475118"/>
          </a:xfrm>
        </p:spPr>
        <p:txBody>
          <a:bodyPr>
            <a:normAutofit lnSpcReduction="10000"/>
          </a:bodyPr>
          <a:lstStyle/>
          <a:p>
            <a:r>
              <a:rPr lang="zh-CN" altLang="en-US" dirty="0"/>
              <a:t>源码下载</a:t>
            </a:r>
            <a:r>
              <a:rPr lang="en-US" altLang="zh-CN" dirty="0"/>
              <a:t>1000+</a:t>
            </a:r>
            <a:r>
              <a:rPr lang="zh-CN" altLang="en-US" dirty="0"/>
              <a:t>次</a:t>
            </a:r>
            <a:r>
              <a:rPr lang="en-US" altLang="zh-CN" dirty="0"/>
              <a:t>, </a:t>
            </a:r>
            <a:r>
              <a:rPr lang="zh-CN" altLang="en-US" dirty="0"/>
              <a:t>被广泛应用 </a:t>
            </a:r>
          </a:p>
          <a:p>
            <a:pPr lvl="1"/>
            <a:r>
              <a:rPr lang="zh-CN" altLang="en-US" dirty="0"/>
              <a:t>论文</a:t>
            </a:r>
            <a:r>
              <a:rPr lang="en-US" altLang="zh-CN" dirty="0"/>
              <a:t>Google </a:t>
            </a:r>
            <a:r>
              <a:rPr lang="en-US" altLang="zh-CN" dirty="0" smtClean="0"/>
              <a:t>Scholar</a:t>
            </a:r>
            <a:r>
              <a:rPr lang="zh-CN" altLang="en-US" dirty="0" smtClean="0"/>
              <a:t>被引用</a:t>
            </a:r>
            <a:r>
              <a:rPr lang="en-US" altLang="zh-CN" dirty="0" smtClean="0"/>
              <a:t>650</a:t>
            </a:r>
            <a:r>
              <a:rPr lang="zh-CN" altLang="en-US" dirty="0"/>
              <a:t>余次</a:t>
            </a:r>
          </a:p>
          <a:p>
            <a:pPr lvl="1"/>
            <a:r>
              <a:rPr lang="en-US" altLang="zh-CN" dirty="0"/>
              <a:t>Web of </a:t>
            </a:r>
            <a:r>
              <a:rPr lang="en-US" altLang="zh-CN" dirty="0" smtClean="0"/>
              <a:t>Science</a:t>
            </a:r>
            <a:r>
              <a:rPr lang="zh-CN" altLang="en-US" dirty="0" smtClean="0"/>
              <a:t>他引</a:t>
            </a:r>
            <a:r>
              <a:rPr lang="en-US" altLang="zh-CN" dirty="0" smtClean="0"/>
              <a:t>230</a:t>
            </a:r>
            <a:r>
              <a:rPr lang="zh-CN" altLang="en-US" dirty="0" smtClean="0"/>
              <a:t>余次</a:t>
            </a:r>
            <a:r>
              <a:rPr lang="en-US" altLang="zh-CN" dirty="0" smtClean="0"/>
              <a:t>(</a:t>
            </a:r>
            <a:r>
              <a:rPr lang="zh-CN" altLang="en-US" dirty="0" smtClean="0"/>
              <a:t>更新较慢</a:t>
            </a:r>
            <a:r>
              <a:rPr lang="en-US" altLang="zh-CN" dirty="0" smtClean="0"/>
              <a:t>)</a:t>
            </a:r>
            <a:endParaRPr lang="zh-CN" alt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55</a:t>
            </a:fld>
            <a:endParaRPr lang="zh-CN" altLang="en-US"/>
          </a:p>
        </p:txBody>
      </p:sp>
      <p:pic>
        <p:nvPicPr>
          <p:cNvPr id="5" name="Picture 4"/>
          <p:cNvPicPr>
            <a:picLocks noChangeAspect="1"/>
          </p:cNvPicPr>
          <p:nvPr/>
        </p:nvPicPr>
        <p:blipFill>
          <a:blip r:embed="rId3"/>
          <a:stretch>
            <a:fillRect/>
          </a:stretch>
        </p:blipFill>
        <p:spPr>
          <a:xfrm>
            <a:off x="1039506" y="2627231"/>
            <a:ext cx="3676510" cy="239050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885895" y="2627231"/>
            <a:ext cx="4078593" cy="2390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6788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3.3 </a:t>
            </a:r>
            <a:r>
              <a:rPr lang="zh-CN" altLang="en-US" dirty="0"/>
              <a:t>成果转化</a:t>
            </a:r>
            <a:endParaRPr lang="en-US" dirty="0"/>
          </a:p>
        </p:txBody>
      </p:sp>
      <p:sp>
        <p:nvSpPr>
          <p:cNvPr id="3" name="Content Placeholder 2"/>
          <p:cNvSpPr>
            <a:spLocks noGrp="1"/>
          </p:cNvSpPr>
          <p:nvPr>
            <p:ph idx="1"/>
          </p:nvPr>
        </p:nvSpPr>
        <p:spPr>
          <a:xfrm>
            <a:off x="1043608" y="878326"/>
            <a:ext cx="7992888" cy="2051182"/>
          </a:xfrm>
        </p:spPr>
        <p:txBody>
          <a:bodyPr>
            <a:normAutofit lnSpcReduction="10000"/>
          </a:bodyPr>
          <a:lstStyle/>
          <a:p>
            <a:r>
              <a:rPr lang="zh-CN" altLang="en-US" dirty="0"/>
              <a:t>源码下载</a:t>
            </a:r>
            <a:r>
              <a:rPr lang="en-US" altLang="zh-CN" dirty="0"/>
              <a:t>1000+</a:t>
            </a:r>
            <a:r>
              <a:rPr lang="zh-CN" altLang="en-US" dirty="0"/>
              <a:t>次</a:t>
            </a:r>
            <a:r>
              <a:rPr lang="en-US" altLang="zh-CN" dirty="0"/>
              <a:t>, </a:t>
            </a:r>
            <a:r>
              <a:rPr lang="zh-CN" altLang="en-US" dirty="0"/>
              <a:t>被广泛应用 </a:t>
            </a:r>
          </a:p>
          <a:p>
            <a:pPr lvl="1"/>
            <a:r>
              <a:rPr lang="zh-CN" altLang="en-US" dirty="0" smtClean="0"/>
              <a:t>论文</a:t>
            </a:r>
            <a:r>
              <a:rPr lang="en-US" altLang="zh-CN" dirty="0" smtClean="0"/>
              <a:t>Google Scholar</a:t>
            </a:r>
            <a:r>
              <a:rPr lang="zh-CN" altLang="en-US" dirty="0" smtClean="0"/>
              <a:t>被引用</a:t>
            </a:r>
            <a:r>
              <a:rPr lang="en-US" altLang="zh-CN" dirty="0" smtClean="0"/>
              <a:t>650</a:t>
            </a:r>
            <a:r>
              <a:rPr lang="zh-CN" altLang="en-US" dirty="0" smtClean="0"/>
              <a:t>余次</a:t>
            </a:r>
          </a:p>
          <a:p>
            <a:pPr lvl="1"/>
            <a:r>
              <a:rPr lang="en-US" altLang="zh-CN" dirty="0" smtClean="0"/>
              <a:t>Web of </a:t>
            </a:r>
            <a:r>
              <a:rPr lang="en-US" altLang="zh-CN" dirty="0" smtClean="0"/>
              <a:t>Science</a:t>
            </a:r>
            <a:r>
              <a:rPr lang="zh-CN" altLang="en-US" dirty="0" smtClean="0"/>
              <a:t>他引</a:t>
            </a:r>
            <a:r>
              <a:rPr lang="en-US" altLang="zh-CN" dirty="0" smtClean="0"/>
              <a:t>230</a:t>
            </a:r>
            <a:r>
              <a:rPr lang="zh-CN" altLang="en-US" dirty="0" smtClean="0"/>
              <a:t>余次</a:t>
            </a:r>
            <a:r>
              <a:rPr lang="en-US" altLang="zh-CN" dirty="0" smtClean="0"/>
              <a:t>(</a:t>
            </a:r>
            <a:r>
              <a:rPr lang="zh-CN" altLang="en-US" dirty="0" smtClean="0"/>
              <a:t>更新较慢</a:t>
            </a:r>
            <a:r>
              <a:rPr lang="en-US" altLang="zh-CN" dirty="0" smtClean="0"/>
              <a:t>)</a:t>
            </a:r>
            <a:endParaRPr lang="zh-CN" altLang="en-US" dirty="0" smtClean="0"/>
          </a:p>
          <a:p>
            <a:r>
              <a:rPr lang="zh-CN" altLang="en-US" dirty="0" smtClean="0"/>
              <a:t>成</a:t>
            </a:r>
            <a:r>
              <a:rPr lang="zh-CN" altLang="en-US" dirty="0"/>
              <a:t>果主页已</a:t>
            </a:r>
            <a:r>
              <a:rPr lang="zh-CN" altLang="en-US" dirty="0" smtClean="0"/>
              <a:t>有</a:t>
            </a:r>
            <a:r>
              <a:rPr lang="zh-CN" altLang="en-US" dirty="0"/>
              <a:t>大约</a:t>
            </a:r>
            <a:r>
              <a:rPr lang="en-US" altLang="zh-CN" dirty="0" smtClean="0"/>
              <a:t>20</a:t>
            </a:r>
            <a:r>
              <a:rPr lang="zh-CN" altLang="en-US" dirty="0" smtClean="0"/>
              <a:t>万</a:t>
            </a:r>
            <a:r>
              <a:rPr lang="zh-CN" altLang="en-US" dirty="0"/>
              <a:t>个独立</a:t>
            </a:r>
            <a:r>
              <a:rPr lang="en-US" altLang="zh-CN" dirty="0"/>
              <a:t>IP</a:t>
            </a:r>
            <a:r>
              <a:rPr lang="zh-CN" altLang="en-US" dirty="0"/>
              <a:t>访问</a:t>
            </a:r>
            <a:r>
              <a:rPr lang="zh-CN" altLang="en-US" dirty="0" smtClean="0"/>
              <a:t>量</a:t>
            </a:r>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56</a:t>
            </a:fld>
            <a:endParaRPr lang="zh-CN" altLang="en-US"/>
          </a:p>
        </p:txBody>
      </p:sp>
      <p:pic>
        <p:nvPicPr>
          <p:cNvPr id="5" name="内容占位符 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504292" y="2919184"/>
            <a:ext cx="6696744" cy="2530604"/>
          </a:xfrm>
          <a:prstGeom prst="rect">
            <a:avLst/>
          </a:prstGeom>
        </p:spPr>
      </p:pic>
    </p:spTree>
    <p:extLst>
      <p:ext uri="{BB962C8B-B14F-4D97-AF65-F5344CB8AC3E}">
        <p14:creationId xmlns:p14="http://schemas.microsoft.com/office/powerpoint/2010/main" val="29245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3.3 </a:t>
            </a:r>
            <a:r>
              <a:rPr lang="zh-CN" altLang="en-US" dirty="0"/>
              <a:t>成果转化</a:t>
            </a:r>
            <a:endParaRPr lang="en-US" dirty="0"/>
          </a:p>
        </p:txBody>
      </p:sp>
      <p:sp>
        <p:nvSpPr>
          <p:cNvPr id="3" name="Content Placeholder 2"/>
          <p:cNvSpPr>
            <a:spLocks noGrp="1"/>
          </p:cNvSpPr>
          <p:nvPr>
            <p:ph idx="1"/>
          </p:nvPr>
        </p:nvSpPr>
        <p:spPr/>
        <p:txBody>
          <a:bodyPr>
            <a:normAutofit lnSpcReduction="10000"/>
          </a:bodyPr>
          <a:lstStyle/>
          <a:p>
            <a:r>
              <a:rPr lang="zh-CN" altLang="en-US" dirty="0"/>
              <a:t>源码下载</a:t>
            </a:r>
            <a:r>
              <a:rPr lang="en-US" altLang="zh-CN" dirty="0"/>
              <a:t>1000+</a:t>
            </a:r>
            <a:r>
              <a:rPr lang="zh-CN" altLang="en-US" dirty="0"/>
              <a:t>次</a:t>
            </a:r>
            <a:r>
              <a:rPr lang="en-US" altLang="zh-CN" dirty="0"/>
              <a:t>, </a:t>
            </a:r>
            <a:r>
              <a:rPr lang="zh-CN" altLang="en-US" dirty="0"/>
              <a:t>被广泛应用 </a:t>
            </a:r>
          </a:p>
          <a:p>
            <a:pPr lvl="1"/>
            <a:r>
              <a:rPr lang="zh-CN" altLang="en-US" dirty="0"/>
              <a:t>论文</a:t>
            </a:r>
            <a:r>
              <a:rPr lang="en-US" altLang="zh-CN" dirty="0"/>
              <a:t>Google Scholar</a:t>
            </a:r>
            <a:r>
              <a:rPr lang="zh-CN" altLang="en-US" dirty="0"/>
              <a:t>被引用</a:t>
            </a:r>
            <a:r>
              <a:rPr lang="en-US" altLang="zh-CN" dirty="0"/>
              <a:t>640</a:t>
            </a:r>
            <a:r>
              <a:rPr lang="zh-CN" altLang="en-US" dirty="0"/>
              <a:t>余次</a:t>
            </a:r>
          </a:p>
          <a:p>
            <a:pPr lvl="1"/>
            <a:r>
              <a:rPr lang="en-US" altLang="zh-CN" dirty="0"/>
              <a:t>Web of </a:t>
            </a:r>
            <a:r>
              <a:rPr lang="en-US" altLang="zh-CN" dirty="0" smtClean="0"/>
              <a:t>Science</a:t>
            </a:r>
            <a:r>
              <a:rPr lang="zh-CN" altLang="en-US" dirty="0" smtClean="0"/>
              <a:t>他引</a:t>
            </a:r>
            <a:r>
              <a:rPr lang="en-US" altLang="zh-CN" dirty="0" smtClean="0"/>
              <a:t>220</a:t>
            </a:r>
            <a:r>
              <a:rPr lang="zh-CN" altLang="en-US" dirty="0"/>
              <a:t>余次</a:t>
            </a:r>
            <a:r>
              <a:rPr lang="en-US" altLang="zh-CN" dirty="0"/>
              <a:t>(</a:t>
            </a:r>
            <a:r>
              <a:rPr lang="zh-CN" altLang="en-US" dirty="0"/>
              <a:t>更新较慢</a:t>
            </a:r>
            <a:r>
              <a:rPr lang="en-US" altLang="zh-CN" dirty="0"/>
              <a:t>)</a:t>
            </a:r>
            <a:endParaRPr lang="zh-CN" altLang="en-US" dirty="0"/>
          </a:p>
          <a:p>
            <a:r>
              <a:rPr lang="zh-CN" altLang="en-US" dirty="0" smtClean="0"/>
              <a:t>成</a:t>
            </a:r>
            <a:r>
              <a:rPr lang="zh-CN" altLang="en-US" dirty="0"/>
              <a:t>果主页已</a:t>
            </a:r>
            <a:r>
              <a:rPr lang="zh-CN" altLang="en-US" dirty="0" smtClean="0"/>
              <a:t>有大约</a:t>
            </a:r>
            <a:r>
              <a:rPr lang="en-US" altLang="zh-CN" dirty="0" smtClean="0"/>
              <a:t>20</a:t>
            </a:r>
            <a:r>
              <a:rPr lang="zh-CN" altLang="en-US" dirty="0" smtClean="0"/>
              <a:t>万</a:t>
            </a:r>
            <a:r>
              <a:rPr lang="zh-CN" altLang="en-US" dirty="0"/>
              <a:t>个独立</a:t>
            </a:r>
            <a:r>
              <a:rPr lang="en-US" altLang="zh-CN" dirty="0"/>
              <a:t>IP</a:t>
            </a:r>
            <a:r>
              <a:rPr lang="zh-CN" altLang="en-US" dirty="0"/>
              <a:t>访问量</a:t>
            </a:r>
          </a:p>
          <a:p>
            <a:r>
              <a:rPr lang="zh-CN" altLang="en-US" dirty="0"/>
              <a:t>研究成果被著名国际媒体撰文报道</a:t>
            </a:r>
          </a:p>
          <a:p>
            <a:pPr lvl="1"/>
            <a:r>
              <a:rPr lang="zh-CN" altLang="en-US" dirty="0"/>
              <a:t>英国</a:t>
            </a:r>
            <a:r>
              <a:rPr lang="en-US" altLang="zh-CN" dirty="0"/>
              <a:t>《</a:t>
            </a:r>
            <a:r>
              <a:rPr lang="zh-CN" altLang="en-US" dirty="0"/>
              <a:t>每日邮报</a:t>
            </a:r>
            <a:r>
              <a:rPr lang="en-US" altLang="zh-CN" dirty="0"/>
              <a:t>》</a:t>
            </a:r>
          </a:p>
          <a:p>
            <a:pPr lvl="1"/>
            <a:r>
              <a:rPr lang="zh-CN" altLang="en-US" dirty="0"/>
              <a:t>德国</a:t>
            </a:r>
            <a:r>
              <a:rPr lang="en-US" altLang="zh-CN" dirty="0"/>
              <a:t>《</a:t>
            </a:r>
            <a:r>
              <a:rPr lang="zh-CN" altLang="en-US" dirty="0"/>
              <a:t>明镜周刊</a:t>
            </a:r>
            <a:r>
              <a:rPr lang="en-US" altLang="zh-CN" dirty="0"/>
              <a:t>》</a:t>
            </a:r>
          </a:p>
          <a:p>
            <a:r>
              <a:rPr lang="zh-CN" altLang="en-US" dirty="0"/>
              <a:t>成</a:t>
            </a:r>
            <a:r>
              <a:rPr lang="zh-CN" altLang="en-US" dirty="0" smtClean="0"/>
              <a:t>果介绍视</a:t>
            </a:r>
            <a:r>
              <a:rPr lang="zh-CN" altLang="en-US" dirty="0"/>
              <a:t>频网上点击率百万次以上</a:t>
            </a:r>
          </a:p>
          <a:p>
            <a:r>
              <a:rPr lang="zh-CN" altLang="en-US" dirty="0"/>
              <a:t>作品应邀参加十一五重大科技成果</a:t>
            </a:r>
            <a:r>
              <a:rPr lang="zh-CN" altLang="en-US" dirty="0" smtClean="0"/>
              <a:t>展</a:t>
            </a:r>
          </a:p>
          <a:p>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57</a:t>
            </a:fld>
            <a:endParaRPr lang="zh-CN" altLang="en-US"/>
          </a:p>
        </p:txBody>
      </p:sp>
    </p:spTree>
    <p:extLst>
      <p:ext uri="{BB962C8B-B14F-4D97-AF65-F5344CB8AC3E}">
        <p14:creationId xmlns:p14="http://schemas.microsoft.com/office/powerpoint/2010/main" val="18790674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3.3 </a:t>
            </a:r>
            <a:r>
              <a:rPr lang="zh-CN" altLang="en-US" dirty="0"/>
              <a:t>成果转化</a:t>
            </a:r>
            <a:endParaRPr lang="en-US" dirty="0"/>
          </a:p>
        </p:txBody>
      </p:sp>
      <p:sp>
        <p:nvSpPr>
          <p:cNvPr id="3" name="Content Placeholder 2"/>
          <p:cNvSpPr>
            <a:spLocks noGrp="1"/>
          </p:cNvSpPr>
          <p:nvPr>
            <p:ph idx="1"/>
          </p:nvPr>
        </p:nvSpPr>
        <p:spPr>
          <a:xfrm>
            <a:off x="899592" y="878326"/>
            <a:ext cx="8136904" cy="4643470"/>
          </a:xfrm>
        </p:spPr>
        <p:txBody>
          <a:bodyPr>
            <a:normAutofit fontScale="92500"/>
          </a:bodyPr>
          <a:lstStyle/>
          <a:p>
            <a:r>
              <a:rPr lang="zh-CN" altLang="en-US" dirty="0" smtClean="0"/>
              <a:t>主要获奖情况</a:t>
            </a:r>
            <a:endParaRPr lang="en-US" altLang="zh-CN" dirty="0" smtClean="0"/>
          </a:p>
          <a:p>
            <a:pPr lvl="1"/>
            <a:r>
              <a:rPr lang="zh-CN" altLang="en-US" dirty="0" smtClean="0"/>
              <a:t>北京市优秀博士论文，</a:t>
            </a:r>
            <a:r>
              <a:rPr lang="en-US" altLang="zh-CN" dirty="0" smtClean="0"/>
              <a:t>2013</a:t>
            </a:r>
            <a:r>
              <a:rPr lang="zh-CN" altLang="en-US" dirty="0" smtClean="0"/>
              <a:t> </a:t>
            </a:r>
            <a:r>
              <a:rPr lang="en-US" altLang="zh-CN" dirty="0" smtClean="0"/>
              <a:t>(</a:t>
            </a:r>
            <a:r>
              <a:rPr lang="zh-CN" altLang="en-US" dirty="0" smtClean="0"/>
              <a:t>清华共</a:t>
            </a:r>
            <a:r>
              <a:rPr lang="en-US" altLang="zh-CN" dirty="0" smtClean="0"/>
              <a:t>7</a:t>
            </a:r>
            <a:r>
              <a:rPr lang="zh-CN" altLang="en-US" dirty="0" smtClean="0"/>
              <a:t>名</a:t>
            </a:r>
            <a:r>
              <a:rPr lang="en-US" altLang="zh-CN" dirty="0" smtClean="0"/>
              <a:t>)</a:t>
            </a:r>
          </a:p>
          <a:p>
            <a:pPr lvl="1"/>
            <a:r>
              <a:rPr lang="en-US" altLang="zh-CN" dirty="0" smtClean="0"/>
              <a:t>S</a:t>
            </a:r>
            <a:r>
              <a:rPr lang="en-US" dirty="0" smtClean="0"/>
              <a:t>hortlisted </a:t>
            </a:r>
            <a:r>
              <a:rPr lang="en-US" dirty="0"/>
              <a:t>as Newton International </a:t>
            </a:r>
            <a:r>
              <a:rPr lang="en-US" dirty="0" smtClean="0"/>
              <a:t>Fellowship</a:t>
            </a:r>
            <a:r>
              <a:rPr lang="zh-CN" altLang="en-US" dirty="0" smtClean="0"/>
              <a:t>，</a:t>
            </a:r>
            <a:r>
              <a:rPr lang="en-US" altLang="zh-CN" dirty="0" smtClean="0"/>
              <a:t>2012</a:t>
            </a:r>
            <a:r>
              <a:rPr lang="zh-CN" altLang="en-US" dirty="0" smtClean="0"/>
              <a:t>年</a:t>
            </a:r>
            <a:r>
              <a:rPr lang="en-US" altLang="zh-CN" dirty="0" smtClean="0"/>
              <a:t>11</a:t>
            </a:r>
            <a:r>
              <a:rPr lang="zh-CN" altLang="en-US" dirty="0"/>
              <a:t>月</a:t>
            </a:r>
            <a:endParaRPr lang="en-US" altLang="zh-CN" dirty="0"/>
          </a:p>
          <a:p>
            <a:pPr lvl="2"/>
            <a:r>
              <a:rPr lang="zh-CN" altLang="en-US" sz="1700" dirty="0"/>
              <a:t>英国皇家学会每年面向全世界在自然科学和人文科学等多个领域共评选</a:t>
            </a:r>
            <a:r>
              <a:rPr lang="en-US" altLang="zh-CN" sz="1700" dirty="0"/>
              <a:t>40</a:t>
            </a:r>
            <a:r>
              <a:rPr lang="zh-CN" altLang="en-US" sz="1700" dirty="0" smtClean="0"/>
              <a:t>名</a:t>
            </a:r>
            <a:endParaRPr lang="en-US" altLang="zh-CN" sz="1700" dirty="0" smtClean="0"/>
          </a:p>
          <a:p>
            <a:pPr lvl="1"/>
            <a:r>
              <a:rPr lang="zh-CN" altLang="en-US" dirty="0"/>
              <a:t>北京</a:t>
            </a:r>
            <a:r>
              <a:rPr lang="zh-CN" altLang="en-US" dirty="0" smtClean="0"/>
              <a:t>市优秀博士毕业生</a:t>
            </a:r>
            <a:endParaRPr lang="en-US" altLang="zh-CN" dirty="0" smtClean="0"/>
          </a:p>
          <a:p>
            <a:pPr lvl="1"/>
            <a:r>
              <a:rPr lang="en-US" altLang="zh-CN" dirty="0" smtClean="0"/>
              <a:t>IBM </a:t>
            </a:r>
            <a:r>
              <a:rPr lang="en-US" altLang="zh-CN" dirty="0"/>
              <a:t>Ph.D. Fellowship, </a:t>
            </a:r>
            <a:r>
              <a:rPr lang="en-US" altLang="zh-CN" dirty="0" smtClean="0"/>
              <a:t>2011($</a:t>
            </a:r>
            <a:r>
              <a:rPr lang="en-US" altLang="zh-CN" dirty="0" smtClean="0"/>
              <a:t>6,000</a:t>
            </a:r>
            <a:r>
              <a:rPr lang="en-US" altLang="zh-CN" dirty="0" smtClean="0"/>
              <a:t>)</a:t>
            </a:r>
            <a:endParaRPr lang="en-US" altLang="zh-CN" dirty="0"/>
          </a:p>
          <a:p>
            <a:pPr lvl="1"/>
            <a:r>
              <a:rPr lang="en-US" altLang="zh-CN" dirty="0"/>
              <a:t>Google Ph.D. Fellowship, </a:t>
            </a:r>
            <a:r>
              <a:rPr lang="en-US" altLang="zh-CN" dirty="0" smtClean="0"/>
              <a:t>2010(</a:t>
            </a:r>
            <a:r>
              <a:rPr lang="en-US" altLang="zh-CN" dirty="0"/>
              <a:t>$</a:t>
            </a:r>
            <a:r>
              <a:rPr lang="en-US" altLang="zh-CN" dirty="0" smtClean="0"/>
              <a:t>10,000</a:t>
            </a:r>
            <a:r>
              <a:rPr lang="en-US" altLang="zh-CN" dirty="0" smtClean="0"/>
              <a:t>)</a:t>
            </a:r>
            <a:endParaRPr lang="en-US" altLang="zh-CN" dirty="0"/>
          </a:p>
          <a:p>
            <a:pPr lvl="1"/>
            <a:r>
              <a:rPr lang="zh-CN" altLang="en-US" dirty="0"/>
              <a:t>教育部博士研究生学术新人奖</a:t>
            </a:r>
            <a:r>
              <a:rPr lang="en-US" altLang="zh-CN" dirty="0"/>
              <a:t>, </a:t>
            </a:r>
            <a:r>
              <a:rPr lang="en-US" altLang="zh-CN" dirty="0" smtClean="0"/>
              <a:t>2010(</a:t>
            </a:r>
            <a:r>
              <a:rPr lang="zh-CN" altLang="en-US" dirty="0" smtClean="0"/>
              <a:t>￥</a:t>
            </a:r>
            <a:r>
              <a:rPr lang="en-US" altLang="zh-CN" dirty="0" smtClean="0"/>
              <a:t>50</a:t>
            </a:r>
            <a:r>
              <a:rPr lang="en-US" altLang="zh-CN" dirty="0"/>
              <a:t>,</a:t>
            </a:r>
            <a:r>
              <a:rPr lang="en-US" altLang="zh-CN" dirty="0" smtClean="0"/>
              <a:t>000</a:t>
            </a:r>
            <a:r>
              <a:rPr lang="en-US" altLang="zh-CN" dirty="0" smtClean="0"/>
              <a:t>)</a:t>
            </a:r>
            <a:endParaRPr lang="zh-CN" altLang="en-US" dirty="0"/>
          </a:p>
          <a:p>
            <a:pPr lvl="1"/>
            <a:r>
              <a:rPr lang="zh-CN" altLang="en-US" dirty="0"/>
              <a:t>清华大学计算机系学术新秀</a:t>
            </a:r>
            <a:r>
              <a:rPr lang="en-US" altLang="zh-CN" dirty="0"/>
              <a:t>, </a:t>
            </a:r>
            <a:r>
              <a:rPr lang="en-US" altLang="zh-CN" dirty="0" smtClean="0"/>
              <a:t>2010</a:t>
            </a:r>
            <a:endParaRPr lang="zh-CN" altLang="en-US" dirty="0"/>
          </a:p>
          <a:p>
            <a:pPr lvl="1"/>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58</a:t>
            </a:fld>
            <a:endParaRPr lang="zh-CN" altLang="en-US"/>
          </a:p>
        </p:txBody>
      </p:sp>
    </p:spTree>
    <p:extLst>
      <p:ext uri="{BB962C8B-B14F-4D97-AF65-F5344CB8AC3E}">
        <p14:creationId xmlns:p14="http://schemas.microsoft.com/office/powerpoint/2010/main" val="10101703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汇报</a:t>
            </a:r>
            <a:r>
              <a:rPr lang="zh-CN" altLang="en-US" dirty="0" smtClean="0"/>
              <a:t>内容</a:t>
            </a:r>
            <a:endParaRPr lang="zh-CN" altLang="en-US" dirty="0"/>
          </a:p>
        </p:txBody>
      </p:sp>
      <p:sp>
        <p:nvSpPr>
          <p:cNvPr id="3" name="内容占位符 2"/>
          <p:cNvSpPr>
            <a:spLocks noGrp="1"/>
          </p:cNvSpPr>
          <p:nvPr>
            <p:ph idx="1"/>
          </p:nvPr>
        </p:nvSpPr>
        <p:spPr>
          <a:xfrm>
            <a:off x="1043608" y="878326"/>
            <a:ext cx="7992888" cy="4643470"/>
          </a:xfrm>
        </p:spPr>
        <p:txBody>
          <a:bodyPr>
            <a:normAutofit/>
          </a:bodyPr>
          <a:lstStyle/>
          <a:p>
            <a:r>
              <a:rPr lang="en-US" altLang="zh-CN" dirty="0" smtClean="0"/>
              <a:t> </a:t>
            </a:r>
            <a:r>
              <a:rPr lang="zh-CN" altLang="en-US" dirty="0" smtClean="0"/>
              <a:t>基本情况简介</a:t>
            </a:r>
            <a:endParaRPr lang="en-US" altLang="zh-CN" dirty="0" smtClean="0"/>
          </a:p>
          <a:p>
            <a:pPr lvl="1"/>
            <a:r>
              <a:rPr lang="zh-CN" altLang="en-US" dirty="0"/>
              <a:t>自</a:t>
            </a:r>
            <a:r>
              <a:rPr lang="zh-CN" altLang="en-US" dirty="0" smtClean="0"/>
              <a:t>我介绍、研究背景</a:t>
            </a:r>
            <a:endParaRPr lang="en-US" altLang="zh-CN" dirty="0" smtClean="0"/>
          </a:p>
          <a:p>
            <a:r>
              <a:rPr lang="zh-CN" altLang="en-US" dirty="0" smtClean="0"/>
              <a:t>主要研究工作介绍</a:t>
            </a:r>
            <a:endParaRPr lang="en-US" altLang="zh-CN" dirty="0" smtClean="0"/>
          </a:p>
          <a:p>
            <a:pPr lvl="1"/>
            <a:r>
              <a:rPr lang="zh-CN" altLang="en-US" dirty="0"/>
              <a:t>显著</a:t>
            </a:r>
            <a:r>
              <a:rPr lang="zh-CN" altLang="en-US" dirty="0" smtClean="0"/>
              <a:t>性检测、图像分割、交互编辑、图像检索</a:t>
            </a:r>
            <a:r>
              <a:rPr lang="zh-CN" altLang="en-US" dirty="0"/>
              <a:t>、</a:t>
            </a:r>
            <a:r>
              <a:rPr lang="zh-CN" altLang="en-US" dirty="0" smtClean="0"/>
              <a:t>图像合成</a:t>
            </a:r>
            <a:endParaRPr lang="en-US" altLang="zh-CN" dirty="0" smtClean="0"/>
          </a:p>
          <a:p>
            <a:r>
              <a:rPr lang="zh-CN" altLang="en-US" dirty="0"/>
              <a:t>阶段性成果</a:t>
            </a:r>
            <a:endParaRPr lang="en-US" altLang="zh-CN" dirty="0"/>
          </a:p>
          <a:p>
            <a:pPr lvl="1"/>
            <a:r>
              <a:rPr lang="zh-CN" altLang="en-US" dirty="0"/>
              <a:t>论</a:t>
            </a:r>
            <a:r>
              <a:rPr lang="zh-CN" altLang="en-US" dirty="0" smtClean="0"/>
              <a:t>文发表、项目经验、成果转化</a:t>
            </a:r>
            <a:endParaRPr lang="en-US" altLang="zh-CN" dirty="0" smtClean="0"/>
          </a:p>
          <a:p>
            <a:r>
              <a:rPr lang="zh-CN" altLang="en-US" dirty="0">
                <a:solidFill>
                  <a:srgbClr val="C00000"/>
                </a:solidFill>
              </a:rPr>
              <a:t>工作设想</a:t>
            </a:r>
            <a:endParaRPr lang="en-US" altLang="zh-CN" dirty="0">
              <a:solidFill>
                <a:srgbClr val="C00000"/>
              </a:solidFill>
            </a:endParaRPr>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59</a:t>
            </a:fld>
            <a:endParaRPr lang="zh-CN" altLang="en-US"/>
          </a:p>
        </p:txBody>
      </p:sp>
      <p:sp>
        <p:nvSpPr>
          <p:cNvPr id="39" name="TextBox 38">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custDataLst>
      <p:tags r:id="rId1"/>
    </p:custDataLst>
    <p:extLst>
      <p:ext uri="{BB962C8B-B14F-4D97-AF65-F5344CB8AC3E}">
        <p14:creationId xmlns:p14="http://schemas.microsoft.com/office/powerpoint/2010/main" val="925935037"/>
      </p:ext>
    </p:extLst>
  </p:cSld>
  <p:clrMapOvr>
    <a:masterClrMapping/>
  </p:clrMapOvr>
  <mc:AlternateContent xmlns:mc="http://schemas.openxmlformats.org/markup-compatibility/2006" xmlns:p14="http://schemas.microsoft.com/office/powerpoint/2010/main">
    <mc:Choice Requires="p14">
      <p:transition spd="slow" p14:dur="2000" advTm="15744"/>
    </mc:Choice>
    <mc:Fallback xmlns="">
      <p:transition spd="slow" advTm="1574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1.2 </a:t>
            </a:r>
            <a:r>
              <a:rPr lang="zh-CN" altLang="en-US" dirty="0" smtClean="0"/>
              <a:t>研究背景</a:t>
            </a:r>
            <a:endParaRPr lang="zh-CN" altLang="en-US" dirty="0"/>
          </a:p>
        </p:txBody>
      </p:sp>
      <p:sp>
        <p:nvSpPr>
          <p:cNvPr id="3" name="内容占位符 2"/>
          <p:cNvSpPr>
            <a:spLocks noGrp="1"/>
          </p:cNvSpPr>
          <p:nvPr>
            <p:ph idx="1"/>
          </p:nvPr>
        </p:nvSpPr>
        <p:spPr>
          <a:xfrm>
            <a:off x="1043608" y="878326"/>
            <a:ext cx="7992888" cy="4643470"/>
          </a:xfrm>
        </p:spPr>
        <p:txBody>
          <a:bodyPr/>
          <a:lstStyle/>
          <a:p>
            <a:r>
              <a:rPr lang="zh-CN" altLang="en-US" dirty="0" smtClean="0"/>
              <a:t>直观、方便的分析手段</a:t>
            </a:r>
            <a:endParaRPr lang="en-US" altLang="zh-CN" dirty="0" smtClean="0"/>
          </a:p>
          <a:p>
            <a:endParaRPr lang="en-US" altLang="zh-CN" dirty="0" smtClean="0"/>
          </a:p>
          <a:p>
            <a:endParaRPr lang="en-US" altLang="zh-CN" dirty="0" smtClean="0">
              <a:sym typeface="Wingdings" pitchFamily="2" charset="2"/>
            </a:endParaRPr>
          </a:p>
          <a:p>
            <a:endParaRPr lang="en-US" altLang="zh-CN" dirty="0">
              <a:sym typeface="Wingdings" pitchFamily="2" charset="2"/>
            </a:endParaRPr>
          </a:p>
          <a:p>
            <a:endParaRPr lang="en-US" altLang="zh-CN" dirty="0" smtClean="0">
              <a:sym typeface="Wingdings" pitchFamily="2" charset="2"/>
            </a:endParaRPr>
          </a:p>
          <a:p>
            <a:pPr lvl="1"/>
            <a:r>
              <a:rPr lang="en-US" altLang="zh-CN" dirty="0" smtClean="0">
                <a:sym typeface="Wingdings" pitchFamily="2" charset="2"/>
              </a:rPr>
              <a:t></a:t>
            </a:r>
            <a:r>
              <a:rPr lang="zh-CN" altLang="en-US" dirty="0" smtClean="0">
                <a:sym typeface="Wingdings" pitchFamily="2" charset="2"/>
              </a:rPr>
              <a:t>快速、智能的</a:t>
            </a:r>
            <a:r>
              <a:rPr lang="zh-CN" altLang="en-US" dirty="0" smtClean="0"/>
              <a:t>图像处理技术</a:t>
            </a:r>
            <a:endParaRPr lang="en-US" altLang="zh-CN" dirty="0" smtClean="0"/>
          </a:p>
          <a:p>
            <a:pPr lvl="1"/>
            <a:r>
              <a:rPr lang="en-US" altLang="zh-CN" dirty="0" smtClean="0">
                <a:sym typeface="Wingdings" pitchFamily="2" charset="2"/>
              </a:rPr>
              <a:t></a:t>
            </a:r>
            <a:r>
              <a:rPr lang="zh-CN" altLang="en-US" dirty="0" smtClean="0">
                <a:sym typeface="Wingdings" pitchFamily="2" charset="2"/>
              </a:rPr>
              <a:t>自然、方便的图像检索方法</a:t>
            </a:r>
            <a:endParaRPr lang="en-US" altLang="zh-CN" dirty="0" smtClean="0"/>
          </a:p>
          <a:p>
            <a:pPr lvl="1"/>
            <a:r>
              <a:rPr lang="en-US" altLang="zh-CN" dirty="0" smtClean="0">
                <a:sym typeface="Wingdings" pitchFamily="2" charset="2"/>
              </a:rPr>
              <a:t></a:t>
            </a:r>
            <a:r>
              <a:rPr lang="zh-CN" altLang="en-US" dirty="0" smtClean="0">
                <a:sym typeface="Wingdings" pitchFamily="2" charset="2"/>
              </a:rPr>
              <a:t>直观、高效的图像编辑体验</a:t>
            </a:r>
            <a:endParaRPr lang="zh-CN" altLang="en-US"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6</a:t>
            </a:fld>
            <a:endParaRPr lang="zh-CN" altLang="en-US"/>
          </a:p>
        </p:txBody>
      </p:sp>
      <p:pic>
        <p:nvPicPr>
          <p:cNvPr id="33" name="图片 3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9706" l="0" r="62000"/>
                    </a14:imgEffect>
                  </a14:imgLayer>
                </a14:imgProps>
              </a:ext>
              <a:ext uri="{28A0092B-C50C-407E-A947-70E740481C1C}">
                <a14:useLocalDpi xmlns:a14="http://schemas.microsoft.com/office/drawing/2010/main" val="0"/>
              </a:ext>
            </a:extLst>
          </a:blip>
          <a:srcRect t="17362" r="45873"/>
          <a:stretch/>
        </p:blipFill>
        <p:spPr>
          <a:xfrm>
            <a:off x="5652120" y="1591065"/>
            <a:ext cx="1614518" cy="1935808"/>
          </a:xfrm>
          <a:prstGeom prst="rect">
            <a:avLst/>
          </a:prstGeom>
          <a:ln>
            <a:noFill/>
          </a:ln>
          <a:effectLst>
            <a:outerShdw blurRad="292100" dist="139700" dir="2700000" algn="tl" rotWithShape="0">
              <a:srgbClr val="333333">
                <a:alpha val="65000"/>
              </a:srgbClr>
            </a:outerShdw>
          </a:effectLst>
        </p:spPr>
      </p:pic>
      <p:sp>
        <p:nvSpPr>
          <p:cNvPr id="5" name="右箭头 4"/>
          <p:cNvSpPr/>
          <p:nvPr/>
        </p:nvSpPr>
        <p:spPr>
          <a:xfrm>
            <a:off x="2843808" y="1993404"/>
            <a:ext cx="2487136" cy="103361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Tree>
    <p:extLst>
      <p:ext uri="{BB962C8B-B14F-4D97-AF65-F5344CB8AC3E}">
        <p14:creationId xmlns:p14="http://schemas.microsoft.com/office/powerpoint/2010/main" val="2994245793"/>
      </p:ext>
    </p:extLst>
  </p:cSld>
  <p:clrMapOvr>
    <a:masterClrMapping/>
  </p:clrMapOvr>
  <mc:AlternateContent xmlns:mc="http://schemas.openxmlformats.org/markup-compatibility/2006" xmlns:p14="http://schemas.microsoft.com/office/powerpoint/2010/main">
    <mc:Choice Requires="p14">
      <p:transition spd="slow" p14:dur="2000" advTm="27181"/>
    </mc:Choice>
    <mc:Fallback xmlns="">
      <p:transition spd="slow" advTm="2718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a:t>
            </a:r>
            <a:r>
              <a:rPr lang="zh-CN" altLang="en-US" dirty="0" smtClean="0"/>
              <a:t>机遇与挑战</a:t>
            </a:r>
            <a:endParaRPr lang="en-US" dirty="0"/>
          </a:p>
        </p:txBody>
      </p:sp>
      <p:sp>
        <p:nvSpPr>
          <p:cNvPr id="3" name="Content Placeholder 2"/>
          <p:cNvSpPr>
            <a:spLocks noGrp="1"/>
          </p:cNvSpPr>
          <p:nvPr>
            <p:ph idx="1"/>
          </p:nvPr>
        </p:nvSpPr>
        <p:spPr/>
        <p:txBody>
          <a:bodyPr/>
          <a:lstStyle/>
          <a:p>
            <a:r>
              <a:rPr lang="zh-CN" altLang="en-US" dirty="0" smtClean="0"/>
              <a:t>重要机遇</a:t>
            </a:r>
            <a:endParaRPr lang="en-US" altLang="zh-CN" dirty="0" smtClean="0"/>
          </a:p>
          <a:p>
            <a:pPr lvl="1"/>
            <a:r>
              <a:rPr lang="zh-CN" altLang="en-US" dirty="0" smtClean="0"/>
              <a:t>新设备的快速兴起</a:t>
            </a:r>
            <a:endParaRPr lang="en-US" altLang="zh-CN" dirty="0" smtClean="0"/>
          </a:p>
          <a:p>
            <a:pPr lvl="2"/>
            <a:r>
              <a:rPr lang="zh-CN" altLang="en-US" dirty="0" smtClean="0"/>
              <a:t>例如：</a:t>
            </a:r>
            <a:r>
              <a:rPr lang="en-US" altLang="zh-CN" dirty="0" smtClean="0"/>
              <a:t>Kinect</a:t>
            </a:r>
            <a:r>
              <a:rPr lang="zh-CN" altLang="en-US" dirty="0" smtClean="0"/>
              <a:t>、</a:t>
            </a:r>
            <a:r>
              <a:rPr lang="en-US" altLang="zh-CN" dirty="0" smtClean="0"/>
              <a:t>3D</a:t>
            </a:r>
            <a:r>
              <a:rPr lang="zh-CN" altLang="en-US" dirty="0" smtClean="0"/>
              <a:t>打印机、</a:t>
            </a:r>
            <a:r>
              <a:rPr lang="en-US" altLang="zh-CN" dirty="0" smtClean="0"/>
              <a:t>Google Glasses</a:t>
            </a:r>
          </a:p>
          <a:p>
            <a:pPr lvl="1"/>
            <a:r>
              <a:rPr lang="zh-CN" altLang="en-US" dirty="0"/>
              <a:t>计算能</a:t>
            </a:r>
            <a:r>
              <a:rPr lang="zh-CN" altLang="en-US" dirty="0" smtClean="0"/>
              <a:t>力和数据量的爆炸式增长</a:t>
            </a:r>
            <a:endParaRPr lang="en-US" altLang="zh-CN" dirty="0" smtClean="0"/>
          </a:p>
          <a:p>
            <a:pPr lvl="2"/>
            <a:r>
              <a:rPr lang="en-US" altLang="zh-CN" dirty="0" smtClean="0"/>
              <a:t>GPU</a:t>
            </a:r>
            <a:r>
              <a:rPr lang="zh-CN" altLang="en-US" dirty="0" smtClean="0"/>
              <a:t>处理速度正以超越摩尔定律的速度增长</a:t>
            </a:r>
            <a:endParaRPr lang="en-US" altLang="zh-CN" dirty="0" smtClean="0"/>
          </a:p>
          <a:p>
            <a:pPr lvl="2"/>
            <a:r>
              <a:rPr lang="zh-CN" altLang="en-US" dirty="0" smtClean="0"/>
              <a:t>信息大爆炸：</a:t>
            </a:r>
            <a:r>
              <a:rPr lang="en-US" altLang="zh-CN" dirty="0" smtClean="0"/>
              <a:t>Face Book</a:t>
            </a:r>
            <a:r>
              <a:rPr lang="zh-CN" altLang="en-US" dirty="0" smtClean="0"/>
              <a:t>、</a:t>
            </a:r>
            <a:r>
              <a:rPr lang="en-US" altLang="zh-CN" dirty="0" smtClean="0"/>
              <a:t>QQ</a:t>
            </a:r>
            <a:r>
              <a:rPr lang="zh-CN" altLang="en-US" dirty="0" smtClean="0"/>
              <a:t>空间、</a:t>
            </a:r>
            <a:r>
              <a:rPr lang="en-US" altLang="zh-CN" dirty="0" smtClean="0"/>
              <a:t>Flickr</a:t>
            </a:r>
            <a:r>
              <a:rPr lang="zh-CN" altLang="en-US" dirty="0" smtClean="0"/>
              <a:t>等</a:t>
            </a:r>
            <a:endParaRPr lang="en-US" altLang="zh-CN" dirty="0" smtClean="0"/>
          </a:p>
          <a:p>
            <a:pPr lvl="1"/>
            <a:r>
              <a:rPr lang="zh-CN" altLang="en-US" dirty="0" smtClean="0"/>
              <a:t>相关支撑和应用技术的快速发展</a:t>
            </a:r>
            <a:endParaRPr lang="en-US" altLang="zh-CN" dirty="0" smtClean="0"/>
          </a:p>
          <a:p>
            <a:pPr lvl="2"/>
            <a:r>
              <a:rPr lang="zh-CN" altLang="en-US" dirty="0"/>
              <a:t>计算</a:t>
            </a:r>
            <a:r>
              <a:rPr lang="zh-CN" altLang="en-US" dirty="0" smtClean="0"/>
              <a:t>机图形学、计算及视觉、机器学习</a:t>
            </a:r>
            <a:endParaRPr lang="en-US" altLang="zh-CN" dirty="0" smtClean="0"/>
          </a:p>
          <a:p>
            <a:pPr lvl="1"/>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60</a:t>
            </a:fld>
            <a:endParaRPr lang="zh-CN" altLang="en-US"/>
          </a:p>
        </p:txBody>
      </p:sp>
    </p:spTree>
    <p:extLst>
      <p:ext uri="{BB962C8B-B14F-4D97-AF65-F5344CB8AC3E}">
        <p14:creationId xmlns:p14="http://schemas.microsoft.com/office/powerpoint/2010/main" val="38874764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4.1 </a:t>
            </a:r>
            <a:r>
              <a:rPr lang="zh-CN" altLang="en-US" dirty="0" smtClean="0"/>
              <a:t>机遇与挑战</a:t>
            </a:r>
            <a:endParaRPr lang="en-US" dirty="0"/>
          </a:p>
        </p:txBody>
      </p:sp>
      <p:sp>
        <p:nvSpPr>
          <p:cNvPr id="3" name="Content Placeholder 2"/>
          <p:cNvSpPr>
            <a:spLocks noGrp="1"/>
          </p:cNvSpPr>
          <p:nvPr>
            <p:ph idx="1"/>
          </p:nvPr>
        </p:nvSpPr>
        <p:spPr/>
        <p:txBody>
          <a:bodyPr/>
          <a:lstStyle/>
          <a:p>
            <a:r>
              <a:rPr lang="zh-CN" altLang="en-US" dirty="0" smtClean="0"/>
              <a:t>重要机遇</a:t>
            </a:r>
            <a:endParaRPr lang="en-US" altLang="zh-CN" dirty="0" smtClean="0"/>
          </a:p>
          <a:p>
            <a:pPr lvl="1"/>
            <a:r>
              <a:rPr lang="zh-CN" altLang="en-US" dirty="0" smtClean="0"/>
              <a:t>新设备的快速兴起</a:t>
            </a:r>
            <a:endParaRPr lang="en-US" altLang="zh-CN" dirty="0" smtClean="0"/>
          </a:p>
          <a:p>
            <a:pPr lvl="1"/>
            <a:r>
              <a:rPr lang="zh-CN" altLang="en-US" dirty="0" smtClean="0"/>
              <a:t>计</a:t>
            </a:r>
            <a:r>
              <a:rPr lang="zh-CN" altLang="en-US" dirty="0"/>
              <a:t>算能</a:t>
            </a:r>
            <a:r>
              <a:rPr lang="zh-CN" altLang="en-US" dirty="0" smtClean="0"/>
              <a:t>力和数据量的爆炸式增长</a:t>
            </a:r>
            <a:endParaRPr lang="en-US" altLang="zh-CN" dirty="0" smtClean="0"/>
          </a:p>
          <a:p>
            <a:pPr lvl="1"/>
            <a:r>
              <a:rPr lang="zh-CN" altLang="en-US" dirty="0" smtClean="0"/>
              <a:t>相关支撑和应用技术的快速发展</a:t>
            </a:r>
            <a:endParaRPr lang="en-US" altLang="zh-CN" dirty="0" smtClean="0"/>
          </a:p>
          <a:p>
            <a:r>
              <a:rPr lang="zh-CN" altLang="en-US" dirty="0" smtClean="0"/>
              <a:t>面临挑战</a:t>
            </a:r>
            <a:endParaRPr lang="en-US" altLang="zh-CN" dirty="0" smtClean="0"/>
          </a:p>
          <a:p>
            <a:pPr lvl="1"/>
            <a:r>
              <a:rPr lang="zh-CN" altLang="en-US" dirty="0" smtClean="0"/>
              <a:t>如何让新设备更好的为人类服务？</a:t>
            </a:r>
            <a:endParaRPr lang="en-US" altLang="zh-CN" dirty="0" smtClean="0"/>
          </a:p>
          <a:p>
            <a:pPr lvl="1"/>
            <a:r>
              <a:rPr lang="zh-CN" altLang="en-US" dirty="0" smtClean="0"/>
              <a:t>如何有效的用好各种计算能力，对海量信息进行有效处理？</a:t>
            </a:r>
            <a:endParaRPr lang="en-US" altLang="zh-CN" dirty="0" smtClean="0"/>
          </a:p>
          <a:p>
            <a:pPr lvl="1"/>
            <a:r>
              <a:rPr lang="zh-CN" altLang="en-US" dirty="0" smtClean="0"/>
              <a:t>高密度的学科交叉如何完成？</a:t>
            </a:r>
            <a:endParaRPr lang="en-US" altLang="zh-CN" dirty="0" smtClean="0"/>
          </a:p>
          <a:p>
            <a:pPr lvl="1"/>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61</a:t>
            </a:fld>
            <a:endParaRPr lang="zh-CN" altLang="en-US"/>
          </a:p>
        </p:txBody>
      </p:sp>
    </p:spTree>
    <p:extLst>
      <p:ext uri="{BB962C8B-B14F-4D97-AF65-F5344CB8AC3E}">
        <p14:creationId xmlns:p14="http://schemas.microsoft.com/office/powerpoint/2010/main" val="21982788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a:t>
            </a:r>
            <a:r>
              <a:rPr lang="zh-CN" altLang="en-US" dirty="0" smtClean="0"/>
              <a:t>可行性分析</a:t>
            </a:r>
            <a:endParaRPr lang="en-US" dirty="0"/>
          </a:p>
        </p:txBody>
      </p:sp>
      <p:sp>
        <p:nvSpPr>
          <p:cNvPr id="3" name="Content Placeholder 2"/>
          <p:cNvSpPr>
            <a:spLocks noGrp="1"/>
          </p:cNvSpPr>
          <p:nvPr>
            <p:ph idx="1"/>
          </p:nvPr>
        </p:nvSpPr>
        <p:spPr/>
        <p:txBody>
          <a:bodyPr/>
          <a:lstStyle/>
          <a:p>
            <a:r>
              <a:rPr lang="zh-CN" altLang="en-US" dirty="0"/>
              <a:t>良好的</a:t>
            </a:r>
            <a:r>
              <a:rPr lang="zh-CN" altLang="en-US" dirty="0" smtClean="0"/>
              <a:t>科研基础</a:t>
            </a:r>
            <a:endParaRPr lang="en-US" altLang="zh-CN" dirty="0" smtClean="0"/>
          </a:p>
          <a:p>
            <a:pPr lvl="1"/>
            <a:r>
              <a:rPr lang="zh-CN" altLang="en-US" dirty="0"/>
              <a:t>南</a:t>
            </a:r>
            <a:r>
              <a:rPr lang="zh-CN" altLang="en-US" dirty="0" smtClean="0"/>
              <a:t>开大学的优良学术传承</a:t>
            </a:r>
            <a:endParaRPr lang="en-US" altLang="zh-CN" dirty="0" smtClean="0"/>
          </a:p>
          <a:p>
            <a:pPr lvl="2"/>
            <a:r>
              <a:rPr lang="zh-CN" altLang="en-US" dirty="0"/>
              <a:t>具</a:t>
            </a:r>
            <a:r>
              <a:rPr lang="zh-CN" altLang="en-US" dirty="0" smtClean="0"/>
              <a:t>有众多优势学科，为未来的研究提供重要基础</a:t>
            </a:r>
            <a:endParaRPr lang="en-US" altLang="zh-CN" dirty="0" smtClean="0"/>
          </a:p>
          <a:p>
            <a:pPr lvl="1"/>
            <a:r>
              <a:rPr lang="zh-CN" altLang="en-US" dirty="0" smtClean="0"/>
              <a:t>计算机图形学和计算机视觉领域的工作经验</a:t>
            </a:r>
            <a:endParaRPr lang="en-US" altLang="zh-CN" dirty="0" smtClean="0"/>
          </a:p>
          <a:p>
            <a:pPr lvl="2"/>
            <a:r>
              <a:rPr lang="zh-CN" altLang="en-US" dirty="0" smtClean="0"/>
              <a:t>图形学顶级会议</a:t>
            </a:r>
            <a:r>
              <a:rPr lang="en-US" altLang="zh-CN" dirty="0" smtClean="0"/>
              <a:t>(SIGGRAPH)</a:t>
            </a:r>
            <a:r>
              <a:rPr lang="zh-CN" altLang="en-US" dirty="0" smtClean="0"/>
              <a:t>和期刊</a:t>
            </a:r>
            <a:r>
              <a:rPr lang="en-US" altLang="zh-CN" dirty="0" smtClean="0"/>
              <a:t>(ACM TOG)</a:t>
            </a:r>
            <a:endParaRPr lang="en-US" altLang="zh-CN" dirty="0"/>
          </a:p>
          <a:p>
            <a:pPr lvl="2"/>
            <a:r>
              <a:rPr lang="zh-CN" altLang="en-US" dirty="0" smtClean="0"/>
              <a:t>计算机视觉与模式识别顶级会议</a:t>
            </a:r>
            <a:r>
              <a:rPr lang="en-US" altLang="zh-CN" dirty="0" smtClean="0"/>
              <a:t>(CVPR, ICCV)</a:t>
            </a:r>
            <a:r>
              <a:rPr lang="zh-CN" altLang="en-US" dirty="0" smtClean="0"/>
              <a:t>和期刊</a:t>
            </a:r>
            <a:r>
              <a:rPr lang="en-US" altLang="zh-CN" dirty="0" smtClean="0"/>
              <a:t>(IEEE TPAMI</a:t>
            </a:r>
            <a:r>
              <a:rPr lang="en-US" altLang="zh-CN" dirty="0"/>
              <a:t>)</a:t>
            </a:r>
            <a:endParaRPr lang="en-US" altLang="zh-CN" dirty="0" smtClean="0"/>
          </a:p>
          <a:p>
            <a:pPr lvl="2"/>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62</a:t>
            </a:fld>
            <a:endParaRPr lang="zh-CN" altLang="en-US"/>
          </a:p>
        </p:txBody>
      </p:sp>
    </p:spTree>
    <p:extLst>
      <p:ext uri="{BB962C8B-B14F-4D97-AF65-F5344CB8AC3E}">
        <p14:creationId xmlns:p14="http://schemas.microsoft.com/office/powerpoint/2010/main" val="10815041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4.2 </a:t>
            </a:r>
            <a:r>
              <a:rPr lang="zh-CN" altLang="en-US" dirty="0" smtClean="0"/>
              <a:t>可行性分析</a:t>
            </a:r>
            <a:endParaRPr lang="en-US" dirty="0"/>
          </a:p>
        </p:txBody>
      </p:sp>
      <p:sp>
        <p:nvSpPr>
          <p:cNvPr id="3" name="Content Placeholder 2"/>
          <p:cNvSpPr>
            <a:spLocks noGrp="1"/>
          </p:cNvSpPr>
          <p:nvPr>
            <p:ph idx="1"/>
          </p:nvPr>
        </p:nvSpPr>
        <p:spPr>
          <a:xfrm>
            <a:off x="899592" y="878326"/>
            <a:ext cx="8244408" cy="4643470"/>
          </a:xfrm>
        </p:spPr>
        <p:txBody>
          <a:bodyPr>
            <a:normAutofit/>
          </a:bodyPr>
          <a:lstStyle/>
          <a:p>
            <a:r>
              <a:rPr lang="zh-CN" altLang="en-US" dirty="0" smtClean="0"/>
              <a:t>良好的科研基础</a:t>
            </a:r>
            <a:endParaRPr lang="en-US" altLang="zh-CN" dirty="0" smtClean="0"/>
          </a:p>
          <a:p>
            <a:pPr lvl="1"/>
            <a:r>
              <a:rPr lang="zh-CN" altLang="en-US" dirty="0"/>
              <a:t>南</a:t>
            </a:r>
            <a:r>
              <a:rPr lang="zh-CN" altLang="en-US" dirty="0" smtClean="0"/>
              <a:t>开大学的优良学术传承</a:t>
            </a:r>
            <a:endParaRPr lang="en-US" altLang="zh-CN" dirty="0" smtClean="0"/>
          </a:p>
          <a:p>
            <a:pPr lvl="1"/>
            <a:r>
              <a:rPr lang="zh-CN" altLang="en-US" dirty="0" smtClean="0"/>
              <a:t>计算机图形学和计算机视觉领域的工作经验</a:t>
            </a:r>
            <a:endParaRPr lang="en-US" altLang="zh-CN" dirty="0" smtClean="0"/>
          </a:p>
          <a:p>
            <a:r>
              <a:rPr lang="zh-CN" altLang="en-US" dirty="0" smtClean="0"/>
              <a:t>广泛的合作基础</a:t>
            </a:r>
            <a:endParaRPr lang="en-US" altLang="zh-CN" dirty="0" smtClean="0"/>
          </a:p>
          <a:p>
            <a:pPr lvl="1"/>
            <a:r>
              <a:rPr lang="zh-CN" altLang="en-US" dirty="0"/>
              <a:t>学术</a:t>
            </a:r>
            <a:r>
              <a:rPr lang="zh-CN" altLang="en-US" dirty="0" smtClean="0"/>
              <a:t>界</a:t>
            </a:r>
            <a:endParaRPr lang="en-US" altLang="zh-CN" dirty="0" smtClean="0"/>
          </a:p>
          <a:p>
            <a:pPr lvl="2"/>
            <a:r>
              <a:rPr lang="zh-CN" altLang="en-US" dirty="0" smtClean="0"/>
              <a:t>图形学：清华胡事民教授，</a:t>
            </a:r>
            <a:r>
              <a:rPr lang="en-US" altLang="zh-CN" dirty="0" smtClean="0"/>
              <a:t>UCL: N. </a:t>
            </a:r>
            <a:r>
              <a:rPr lang="en-US" altLang="zh-CN" dirty="0" err="1" smtClean="0"/>
              <a:t>Mitra</a:t>
            </a:r>
            <a:r>
              <a:rPr lang="zh-CN" altLang="en-US" dirty="0" smtClean="0"/>
              <a:t>等</a:t>
            </a:r>
            <a:endParaRPr lang="en-US" altLang="zh-CN" dirty="0" smtClean="0"/>
          </a:p>
          <a:p>
            <a:pPr lvl="2"/>
            <a:r>
              <a:rPr lang="zh-CN" altLang="en-US" dirty="0"/>
              <a:t>视</a:t>
            </a:r>
            <a:r>
              <a:rPr lang="zh-CN" altLang="en-US" dirty="0" smtClean="0"/>
              <a:t>觉：</a:t>
            </a:r>
            <a:r>
              <a:rPr lang="en-US" altLang="zh-CN" dirty="0" smtClean="0"/>
              <a:t>Oxford: P. </a:t>
            </a:r>
            <a:r>
              <a:rPr lang="en-US" altLang="zh-CN" dirty="0" err="1" smtClean="0"/>
              <a:t>Torr</a:t>
            </a:r>
            <a:r>
              <a:rPr lang="en-US" altLang="zh-CN" dirty="0" smtClean="0"/>
              <a:t>, A. </a:t>
            </a:r>
            <a:r>
              <a:rPr lang="en-US" altLang="zh-CN" dirty="0" err="1" smtClean="0"/>
              <a:t>Zisserman</a:t>
            </a:r>
            <a:r>
              <a:rPr lang="zh-CN" altLang="en-US" dirty="0" smtClean="0"/>
              <a:t>等</a:t>
            </a:r>
            <a:endParaRPr lang="en-US" altLang="zh-CN" dirty="0" smtClean="0"/>
          </a:p>
          <a:p>
            <a:pPr lvl="1"/>
            <a:r>
              <a:rPr lang="zh-CN" altLang="en-US" dirty="0"/>
              <a:t>工业</a:t>
            </a:r>
            <a:r>
              <a:rPr lang="zh-CN" altLang="en-US" dirty="0" smtClean="0"/>
              <a:t>界</a:t>
            </a:r>
            <a:endParaRPr lang="en-US" altLang="zh-CN" dirty="0" smtClean="0"/>
          </a:p>
          <a:p>
            <a:pPr lvl="2"/>
            <a:r>
              <a:rPr lang="zh-CN" altLang="en-US" dirty="0" smtClean="0"/>
              <a:t>微软、腾讯，</a:t>
            </a:r>
            <a:r>
              <a:rPr lang="en-US" dirty="0" smtClean="0"/>
              <a:t>Google</a:t>
            </a:r>
            <a:r>
              <a:rPr lang="zh-CN" altLang="en-US" dirty="0" smtClean="0"/>
              <a:t>，</a:t>
            </a:r>
            <a:r>
              <a:rPr lang="en-US" dirty="0" smtClean="0"/>
              <a:t>IBM</a:t>
            </a:r>
            <a:r>
              <a:rPr lang="zh-CN" altLang="en-US" dirty="0" smtClean="0"/>
              <a:t>，</a:t>
            </a:r>
            <a:r>
              <a:rPr lang="en-US" dirty="0" smtClean="0"/>
              <a:t>Omron</a:t>
            </a:r>
            <a:r>
              <a:rPr lang="zh-CN" altLang="en-US" dirty="0" smtClean="0"/>
              <a:t>等</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63</a:t>
            </a:fld>
            <a:endParaRPr lang="zh-CN" altLang="en-US"/>
          </a:p>
        </p:txBody>
      </p:sp>
    </p:spTree>
    <p:extLst>
      <p:ext uri="{BB962C8B-B14F-4D97-AF65-F5344CB8AC3E}">
        <p14:creationId xmlns:p14="http://schemas.microsoft.com/office/powerpoint/2010/main" val="4604445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85852" y="841276"/>
            <a:ext cx="7750644" cy="3960440"/>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zh-CN" altLang="en-US" sz="7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谢谢</a:t>
            </a:r>
            <a:r>
              <a:rPr lang="zh-CN" alt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大家</a:t>
            </a:r>
            <a:r>
              <a:rPr lang="en-US" altLang="zh-CN" sz="7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a:t>
            </a:r>
          </a:p>
          <a:p>
            <a:pPr algn="ctr">
              <a:buNone/>
            </a:pPr>
            <a:r>
              <a:rPr lang="zh-CN" altLang="en-US" sz="7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欢迎批评指正！</a:t>
            </a:r>
            <a:endParaRPr lang="zh-CN" alt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endParaRPr>
          </a:p>
        </p:txBody>
      </p:sp>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 name="灯片编号占位符 1"/>
          <p:cNvSpPr>
            <a:spLocks noGrp="1"/>
          </p:cNvSpPr>
          <p:nvPr>
            <p:ph type="sldNum" sz="quarter" idx="12"/>
          </p:nvPr>
        </p:nvSpPr>
        <p:spPr/>
        <p:txBody>
          <a:bodyPr/>
          <a:lstStyle/>
          <a:p>
            <a:fld id="{C1D93024-CE6F-4423-B937-B3E4F57635D6}" type="slidenum">
              <a:rPr lang="zh-CN" altLang="en-US" smtClean="0"/>
              <a:pPr/>
              <a:t>64</a:t>
            </a:fld>
            <a:endParaRPr lang="zh-CN" alt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3159224"/>
            <a:ext cx="2555775" cy="2555775"/>
          </a:xfrm>
          <a:prstGeom prst="rect">
            <a:avLst/>
          </a:prstGeom>
        </p:spPr>
      </p:pic>
      <p:sp>
        <p:nvSpPr>
          <p:cNvPr id="6" name="TextBox 5"/>
          <p:cNvSpPr txBox="1">
            <a:spLocks noChangeArrowheads="1"/>
          </p:cNvSpPr>
          <p:nvPr/>
        </p:nvSpPr>
        <p:spPr bwMode="auto">
          <a:xfrm>
            <a:off x="1259632" y="4873724"/>
            <a:ext cx="54726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r" eaLnBrk="1" hangingPunct="1"/>
            <a:r>
              <a:rPr lang="zh-CN" altLang="en-US" sz="1600" dirty="0">
                <a:latin typeface="微软雅黑" pitchFamily="34" charset="-122"/>
                <a:ea typeface="微软雅黑" pitchFamily="34" charset="-122"/>
              </a:rPr>
              <a:t>详细内容</a:t>
            </a:r>
            <a:r>
              <a:rPr lang="zh-CN" altLang="en-US" sz="1600" dirty="0" smtClean="0">
                <a:latin typeface="微软雅黑" pitchFamily="34" charset="-122"/>
                <a:ea typeface="微软雅黑" pitchFamily="34" charset="-122"/>
              </a:rPr>
              <a:t>请参考个人主页</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点击</a:t>
            </a:r>
            <a:r>
              <a:rPr lang="en-US" altLang="zh-CN" sz="1600" dirty="0" smtClean="0">
                <a:latin typeface="微软雅黑" pitchFamily="34" charset="-122"/>
                <a:ea typeface="微软雅黑" pitchFamily="34" charset="-122"/>
                <a:hlinkClick r:id="rId6"/>
              </a:rPr>
              <a:t>http://mmcheng.net</a:t>
            </a:r>
            <a:endParaRPr lang="en-US" altLang="zh-CN" sz="1600" dirty="0">
              <a:latin typeface="微软雅黑" pitchFamily="34" charset="-122"/>
              <a:ea typeface="微软雅黑" pitchFamily="34" charset="-122"/>
            </a:endParaRPr>
          </a:p>
          <a:p>
            <a:pPr algn="r" eaLnBrk="1" hangingPunct="1"/>
            <a:r>
              <a:rPr lang="zh-CN" altLang="en-US" sz="1600" dirty="0" smtClean="0">
                <a:latin typeface="微软雅黑" pitchFamily="34" charset="-122"/>
                <a:ea typeface="微软雅黑" pitchFamily="34" charset="-122"/>
              </a:rPr>
              <a:t>或者扫描右方</a:t>
            </a:r>
            <a:r>
              <a:rPr lang="en-US" altLang="zh-CN" sz="1600" dirty="0" smtClean="0">
                <a:latin typeface="微软雅黑" pitchFamily="34" charset="-122"/>
                <a:ea typeface="微软雅黑" pitchFamily="34" charset="-122"/>
              </a:rPr>
              <a:t>QR</a:t>
            </a:r>
            <a:r>
              <a:rPr lang="zh-CN" altLang="en-US" sz="1600" dirty="0" smtClean="0">
                <a:latin typeface="微软雅黑" pitchFamily="34" charset="-122"/>
                <a:ea typeface="微软雅黑" pitchFamily="34" charset="-122"/>
              </a:rPr>
              <a:t>码并访问</a:t>
            </a:r>
            <a:endParaRPr lang="zh-CN" altLang="en-US" sz="1600" dirty="0">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2333"/>
    </mc:Choice>
    <mc:Fallback xmlns="">
      <p:transition spd="slow" advTm="233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汇报</a:t>
            </a:r>
            <a:r>
              <a:rPr lang="zh-CN" altLang="en-US" dirty="0" smtClean="0"/>
              <a:t>内容</a:t>
            </a:r>
            <a:endParaRPr lang="zh-CN" altLang="en-US" dirty="0"/>
          </a:p>
        </p:txBody>
      </p:sp>
      <p:sp>
        <p:nvSpPr>
          <p:cNvPr id="3" name="内容占位符 2"/>
          <p:cNvSpPr>
            <a:spLocks noGrp="1"/>
          </p:cNvSpPr>
          <p:nvPr>
            <p:ph idx="1"/>
          </p:nvPr>
        </p:nvSpPr>
        <p:spPr>
          <a:xfrm>
            <a:off x="1043608" y="878326"/>
            <a:ext cx="7992888" cy="4643470"/>
          </a:xfrm>
        </p:spPr>
        <p:txBody>
          <a:bodyPr>
            <a:normAutofit/>
          </a:bodyPr>
          <a:lstStyle/>
          <a:p>
            <a:r>
              <a:rPr lang="en-US" altLang="zh-CN" dirty="0" smtClean="0"/>
              <a:t> </a:t>
            </a:r>
            <a:r>
              <a:rPr lang="zh-CN" altLang="en-US" dirty="0" smtClean="0"/>
              <a:t>基本情况简介</a:t>
            </a:r>
            <a:endParaRPr lang="en-US" altLang="zh-CN" dirty="0" smtClean="0"/>
          </a:p>
          <a:p>
            <a:pPr lvl="1"/>
            <a:r>
              <a:rPr lang="zh-CN" altLang="en-US" dirty="0"/>
              <a:t>自</a:t>
            </a:r>
            <a:r>
              <a:rPr lang="zh-CN" altLang="en-US" dirty="0" smtClean="0"/>
              <a:t>我介绍、研究背景</a:t>
            </a:r>
            <a:endParaRPr lang="en-US" altLang="zh-CN" dirty="0" smtClean="0"/>
          </a:p>
          <a:p>
            <a:r>
              <a:rPr lang="zh-CN" altLang="en-US" dirty="0" smtClean="0">
                <a:solidFill>
                  <a:srgbClr val="C00000"/>
                </a:solidFill>
              </a:rPr>
              <a:t>主要研究工作介绍</a:t>
            </a:r>
            <a:endParaRPr lang="en-US" altLang="zh-CN" dirty="0" smtClean="0">
              <a:solidFill>
                <a:srgbClr val="C00000"/>
              </a:solidFill>
            </a:endParaRPr>
          </a:p>
          <a:p>
            <a:pPr lvl="1"/>
            <a:r>
              <a:rPr lang="zh-CN" altLang="en-US" dirty="0"/>
              <a:t>显著</a:t>
            </a:r>
            <a:r>
              <a:rPr lang="zh-CN" altLang="en-US" dirty="0" smtClean="0"/>
              <a:t>性检测、图像分割、交互编辑、图像检索</a:t>
            </a:r>
            <a:r>
              <a:rPr lang="zh-CN" altLang="en-US" dirty="0"/>
              <a:t>、</a:t>
            </a:r>
            <a:r>
              <a:rPr lang="zh-CN" altLang="en-US" dirty="0" smtClean="0"/>
              <a:t>图像合成</a:t>
            </a:r>
            <a:endParaRPr lang="en-US" altLang="zh-CN" dirty="0" smtClean="0"/>
          </a:p>
          <a:p>
            <a:r>
              <a:rPr lang="zh-CN" altLang="en-US" dirty="0" smtClean="0"/>
              <a:t>阶段性成果</a:t>
            </a:r>
            <a:endParaRPr lang="en-US" altLang="zh-CN" dirty="0" smtClean="0"/>
          </a:p>
          <a:p>
            <a:pPr lvl="1"/>
            <a:r>
              <a:rPr lang="zh-CN" altLang="en-US" dirty="0"/>
              <a:t>论</a:t>
            </a:r>
            <a:r>
              <a:rPr lang="zh-CN" altLang="en-US" dirty="0" smtClean="0"/>
              <a:t>文发表、项目经验、成果转化</a:t>
            </a:r>
            <a:endParaRPr lang="en-US" altLang="zh-CN" dirty="0" smtClean="0"/>
          </a:p>
          <a:p>
            <a:r>
              <a:rPr lang="zh-CN" altLang="en-US" dirty="0" smtClean="0"/>
              <a:t>工作设想</a:t>
            </a:r>
            <a:endParaRPr lang="en-US" altLang="zh-CN" dirty="0" smtClean="0"/>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7</a:t>
            </a:fld>
            <a:endParaRPr lang="zh-CN" altLang="en-US"/>
          </a:p>
        </p:txBody>
      </p:sp>
      <p:sp>
        <p:nvSpPr>
          <p:cNvPr id="39" name="TextBox 38">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custDataLst>
      <p:tags r:id="rId1"/>
    </p:custDataLst>
    <p:extLst>
      <p:ext uri="{BB962C8B-B14F-4D97-AF65-F5344CB8AC3E}">
        <p14:creationId xmlns:p14="http://schemas.microsoft.com/office/powerpoint/2010/main" val="1132869938"/>
      </p:ext>
    </p:extLst>
  </p:cSld>
  <p:clrMapOvr>
    <a:masterClrMapping/>
  </p:clrMapOvr>
  <mc:AlternateContent xmlns:mc="http://schemas.openxmlformats.org/markup-compatibility/2006" xmlns:p14="http://schemas.microsoft.com/office/powerpoint/2010/main">
    <mc:Choice Requires="p14">
      <p:transition spd="slow" p14:dur="2000" advTm="15744"/>
    </mc:Choice>
    <mc:Fallback xmlns="">
      <p:transition spd="slow" advTm="1574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a:t>
            </a:r>
            <a:r>
              <a:rPr lang="zh-CN" altLang="en-US" dirty="0" smtClean="0"/>
              <a:t>主要研究内容</a:t>
            </a:r>
            <a:endParaRPr lang="en-US" dirty="0"/>
          </a:p>
        </p:txBody>
      </p:sp>
      <p:sp>
        <p:nvSpPr>
          <p:cNvPr id="4" name="Slide Number Placeholder 3"/>
          <p:cNvSpPr>
            <a:spLocks noGrp="1"/>
          </p:cNvSpPr>
          <p:nvPr>
            <p:ph type="sldNum" sz="quarter" idx="12"/>
          </p:nvPr>
        </p:nvSpPr>
        <p:spPr/>
        <p:txBody>
          <a:bodyPr/>
          <a:lstStyle/>
          <a:p>
            <a:fld id="{C1D93024-CE6F-4423-B937-B3E4F57635D6}" type="slidenum">
              <a:rPr lang="zh-CN" altLang="en-US" smtClean="0"/>
              <a:pPr/>
              <a:t>8</a:t>
            </a:fld>
            <a:endParaRPr lang="zh-CN" altLang="en-US"/>
          </a:p>
        </p:txBody>
      </p:sp>
      <p:sp>
        <p:nvSpPr>
          <p:cNvPr id="5" name="圆角矩形 13"/>
          <p:cNvSpPr/>
          <p:nvPr/>
        </p:nvSpPr>
        <p:spPr>
          <a:xfrm>
            <a:off x="1443008" y="4729708"/>
            <a:ext cx="7137046"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dirty="0" smtClean="0"/>
              <a:t>图像智能处理</a:t>
            </a:r>
            <a:endParaRPr lang="zh-CN" altLang="en-US" sz="2800" dirty="0"/>
          </a:p>
        </p:txBody>
      </p:sp>
      <p:sp>
        <p:nvSpPr>
          <p:cNvPr id="6" name="圆角矩形 11"/>
          <p:cNvSpPr/>
          <p:nvPr/>
        </p:nvSpPr>
        <p:spPr>
          <a:xfrm>
            <a:off x="1443008" y="4007754"/>
            <a:ext cx="3417024"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dirty="0" smtClean="0"/>
              <a:t>图像语义理解</a:t>
            </a:r>
            <a:endParaRPr lang="zh-CN" altLang="en-US" sz="2800" dirty="0"/>
          </a:p>
        </p:txBody>
      </p:sp>
      <p:sp>
        <p:nvSpPr>
          <p:cNvPr id="7" name="圆角矩形 14"/>
          <p:cNvSpPr/>
          <p:nvPr/>
        </p:nvSpPr>
        <p:spPr>
          <a:xfrm>
            <a:off x="5004047" y="4007753"/>
            <a:ext cx="3576007" cy="577939"/>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dirty="0" smtClean="0"/>
              <a:t>图像交互编辑</a:t>
            </a:r>
            <a:endParaRPr lang="zh-CN" altLang="en-US" sz="2800" dirty="0"/>
          </a:p>
        </p:txBody>
      </p:sp>
      <p:pic>
        <p:nvPicPr>
          <p:cNvPr id="8"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121" y="985292"/>
            <a:ext cx="1084047" cy="918637"/>
          </a:xfrm>
          <a:prstGeom prst="rect">
            <a:avLst/>
          </a:prstGeom>
        </p:spPr>
      </p:pic>
      <p:pic>
        <p:nvPicPr>
          <p:cNvPr id="9"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008" y="2044602"/>
            <a:ext cx="1472808" cy="956914"/>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008" y="1002759"/>
            <a:ext cx="926989" cy="918637"/>
          </a:xfrm>
          <a:prstGeom prst="rect">
            <a:avLst/>
          </a:prstGeom>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920" y="2044602"/>
            <a:ext cx="1907112" cy="9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8" y="1993404"/>
            <a:ext cx="2185526" cy="813920"/>
          </a:xfrm>
          <a:prstGeom prst="rect">
            <a:avLst/>
          </a:prstGeom>
        </p:spPr>
      </p:pic>
      <p:pic>
        <p:nvPicPr>
          <p:cNvPr id="1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0054" y="985291"/>
            <a:ext cx="1212449" cy="82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8184" y="985292"/>
            <a:ext cx="1273107" cy="81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5635"/>
          <a:stretch/>
        </p:blipFill>
        <p:spPr bwMode="auto">
          <a:xfrm>
            <a:off x="4959131" y="2932148"/>
            <a:ext cx="1934187" cy="91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4291" y="985292"/>
            <a:ext cx="1355739" cy="90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59131" y="1993404"/>
            <a:ext cx="1445392" cy="814676"/>
          </a:xfrm>
          <a:prstGeom prst="rect">
            <a:avLst/>
          </a:prstGeom>
        </p:spPr>
      </p:pic>
      <p:pic>
        <p:nvPicPr>
          <p:cNvPr id="19" name="Picture 18"/>
          <p:cNvPicPr>
            <a:picLocks noChangeAspect="1"/>
          </p:cNvPicPr>
          <p:nvPr/>
        </p:nvPicPr>
        <p:blipFill>
          <a:blip r:embed="rId13"/>
          <a:stretch>
            <a:fillRect/>
          </a:stretch>
        </p:blipFill>
        <p:spPr>
          <a:xfrm>
            <a:off x="1443008" y="3098649"/>
            <a:ext cx="3417022" cy="75836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8264" y="3021636"/>
            <a:ext cx="1666745" cy="857478"/>
          </a:xfrm>
          <a:prstGeom prst="rect">
            <a:avLst/>
          </a:prstGeom>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36971" y="860770"/>
            <a:ext cx="1057083" cy="1057083"/>
          </a:xfrm>
          <a:prstGeom prst="rect">
            <a:avLst/>
          </a:prstGeom>
        </p:spPr>
      </p:pic>
    </p:spTree>
    <p:extLst>
      <p:ext uri="{BB962C8B-B14F-4D97-AF65-F5344CB8AC3E}">
        <p14:creationId xmlns:p14="http://schemas.microsoft.com/office/powerpoint/2010/main" val="2864984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a:t>
            </a:r>
            <a:r>
              <a:rPr lang="zh-CN" altLang="en-US" dirty="0" smtClean="0"/>
              <a:t>图像</a:t>
            </a:r>
            <a:r>
              <a:rPr lang="zh-CN" altLang="en-US" dirty="0"/>
              <a:t>视觉显著性区域</a:t>
            </a:r>
            <a:r>
              <a:rPr lang="zh-CN" altLang="en-US" dirty="0" smtClean="0"/>
              <a:t>检测</a:t>
            </a:r>
            <a:endParaRPr lang="zh-CN" altLang="en-US" dirty="0"/>
          </a:p>
        </p:txBody>
      </p:sp>
      <p:pic>
        <p:nvPicPr>
          <p:cNvPr id="6" name="内容占位符 5"/>
          <p:cNvPicPr>
            <a:picLocks noGrp="1" noChangeAspect="1"/>
          </p:cNvPicPr>
          <p:nvPr>
            <p:ph idx="1"/>
          </p:nvPr>
        </p:nvPicPr>
        <p:blipFill rotWithShape="1">
          <a:blip r:embed="rId3">
            <a:extLst>
              <a:ext uri="{28A0092B-C50C-407E-A947-70E740481C1C}">
                <a14:useLocalDpi xmlns:a14="http://schemas.microsoft.com/office/drawing/2010/main" val="0"/>
              </a:ext>
            </a:extLst>
          </a:blip>
          <a:srcRect b="33966"/>
          <a:stretch/>
        </p:blipFill>
        <p:spPr>
          <a:xfrm>
            <a:off x="1835696" y="1571519"/>
            <a:ext cx="6455575" cy="2450784"/>
          </a:xfrm>
        </p:spPr>
      </p:pic>
      <p:sp>
        <p:nvSpPr>
          <p:cNvPr id="4" name="灯片编号占位符 3"/>
          <p:cNvSpPr>
            <a:spLocks noGrp="1"/>
          </p:cNvSpPr>
          <p:nvPr>
            <p:ph type="sldNum" sz="quarter" idx="12"/>
          </p:nvPr>
        </p:nvSpPr>
        <p:spPr/>
        <p:txBody>
          <a:bodyPr/>
          <a:lstStyle/>
          <a:p>
            <a:fld id="{C1D93024-CE6F-4423-B937-B3E4F57635D6}" type="slidenum">
              <a:rPr lang="zh-CN" altLang="en-US" smtClean="0"/>
              <a:pPr/>
              <a:t>9</a:t>
            </a:fld>
            <a:endParaRPr lang="zh-CN" altLang="en-US"/>
          </a:p>
        </p:txBody>
      </p:sp>
      <p:sp>
        <p:nvSpPr>
          <p:cNvPr id="7" name="TextBox 6"/>
          <p:cNvSpPr txBox="1"/>
          <p:nvPr/>
        </p:nvSpPr>
        <p:spPr>
          <a:xfrm>
            <a:off x="2051720" y="4052019"/>
            <a:ext cx="5832648" cy="461665"/>
          </a:xfrm>
          <a:prstGeom prst="rect">
            <a:avLst/>
          </a:prstGeom>
          <a:noFill/>
        </p:spPr>
        <p:txBody>
          <a:bodyPr wrap="square" rtlCol="0">
            <a:spAutoFit/>
          </a:bodyPr>
          <a:lstStyle/>
          <a:p>
            <a:pPr algn="ctr"/>
            <a:r>
              <a:rPr lang="zh-CN" altLang="en-US" sz="2400" dirty="0">
                <a:latin typeface="Calibri" pitchFamily="34" charset="0"/>
                <a:ea typeface="华文楷体" pitchFamily="2" charset="-122"/>
              </a:rPr>
              <a:t>图像视觉显著</a:t>
            </a:r>
            <a:r>
              <a:rPr lang="zh-CN" altLang="en-US" sz="2400" dirty="0" smtClean="0">
                <a:latin typeface="Calibri" pitchFamily="34" charset="0"/>
                <a:ea typeface="华文楷体" pitchFamily="2" charset="-122"/>
              </a:rPr>
              <a:t>性</a:t>
            </a:r>
            <a:r>
              <a:rPr lang="zh-CN" altLang="en-US" sz="2400" dirty="0">
                <a:latin typeface="Calibri" pitchFamily="34" charset="0"/>
                <a:ea typeface="华文楷体" pitchFamily="2" charset="-122"/>
              </a:rPr>
              <a:t>区域</a:t>
            </a:r>
            <a:r>
              <a:rPr lang="zh-CN" altLang="en-US" sz="2400" dirty="0" smtClean="0">
                <a:latin typeface="Calibri" pitchFamily="34" charset="0"/>
                <a:ea typeface="华文楷体" pitchFamily="2" charset="-122"/>
              </a:rPr>
              <a:t>检测</a:t>
            </a:r>
            <a:endParaRPr lang="zh-CN" altLang="en-US" sz="2400" dirty="0">
              <a:latin typeface="Calibri" pitchFamily="34" charset="0"/>
              <a:ea typeface="华文楷体" pitchFamily="2" charset="-122"/>
            </a:endParaRPr>
          </a:p>
        </p:txBody>
      </p:sp>
      <p:sp>
        <p:nvSpPr>
          <p:cNvPr id="8" name="圆角矩形 7"/>
          <p:cNvSpPr/>
          <p:nvPr/>
        </p:nvSpPr>
        <p:spPr>
          <a:xfrm>
            <a:off x="971600" y="4985511"/>
            <a:ext cx="8064896" cy="491381"/>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dirty="0">
                <a:solidFill>
                  <a:srgbClr val="FF0000"/>
                </a:solidFill>
              </a:rPr>
              <a:t>MM Cheng</a:t>
            </a:r>
            <a:r>
              <a:rPr lang="en-US" altLang="zh-CN" sz="1600" dirty="0">
                <a:solidFill>
                  <a:schemeClr val="tx1"/>
                </a:solidFill>
              </a:rPr>
              <a:t>, </a:t>
            </a:r>
            <a:r>
              <a:rPr lang="en-US" altLang="zh-CN" sz="1600" dirty="0" smtClean="0">
                <a:solidFill>
                  <a:schemeClr val="tx1"/>
                </a:solidFill>
              </a:rPr>
              <a:t>etc., </a:t>
            </a:r>
            <a:r>
              <a:rPr lang="en-US" altLang="zh-CN" sz="1600" dirty="0">
                <a:solidFill>
                  <a:schemeClr val="tx1"/>
                </a:solidFill>
              </a:rPr>
              <a:t>Global Contrast based Salient Region Detection, </a:t>
            </a:r>
            <a:r>
              <a:rPr lang="en-US" altLang="zh-CN" sz="1600" dirty="0">
                <a:solidFill>
                  <a:srgbClr val="FF0000"/>
                </a:solidFill>
              </a:rPr>
              <a:t>IEEE CVPR</a:t>
            </a:r>
            <a:r>
              <a:rPr lang="en-US" altLang="zh-CN" sz="1600" dirty="0">
                <a:solidFill>
                  <a:schemeClr val="tx1"/>
                </a:solidFill>
              </a:rPr>
              <a:t>, p. </a:t>
            </a:r>
            <a:r>
              <a:rPr lang="en-US" altLang="zh-CN" sz="1600" dirty="0" smtClean="0">
                <a:solidFill>
                  <a:schemeClr val="tx1"/>
                </a:solidFill>
              </a:rPr>
              <a:t>409-416, </a:t>
            </a:r>
            <a:r>
              <a:rPr lang="en-US" altLang="zh-CN" sz="1600" dirty="0">
                <a:solidFill>
                  <a:schemeClr val="tx1"/>
                </a:solidFill>
              </a:rPr>
              <a:t>2011</a:t>
            </a:r>
            <a:r>
              <a:rPr lang="en-US" altLang="zh-CN" sz="1600" dirty="0" smtClean="0">
                <a:solidFill>
                  <a:schemeClr val="tx1"/>
                </a:solidFill>
              </a:rPr>
              <a:t>.</a:t>
            </a:r>
            <a:endParaRPr lang="en-US" altLang="zh-CN" sz="1600" dirty="0">
              <a:solidFill>
                <a:schemeClr val="tx1"/>
              </a:solidFill>
            </a:endParaRPr>
          </a:p>
        </p:txBody>
      </p:sp>
    </p:spTree>
    <p:extLst>
      <p:ext uri="{BB962C8B-B14F-4D97-AF65-F5344CB8AC3E}">
        <p14:creationId xmlns:p14="http://schemas.microsoft.com/office/powerpoint/2010/main" val="3139479830"/>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10.xml><?xml version="1.0" encoding="utf-8"?>
<p:tagLst xmlns:a="http://schemas.openxmlformats.org/drawingml/2006/main" xmlns:r="http://schemas.openxmlformats.org/officeDocument/2006/relationships" xmlns:p="http://schemas.openxmlformats.org/presentationml/2006/main">
  <p:tag name="TIMING" val="|12.7"/>
</p:tagLst>
</file>

<file path=ppt/tags/tag11.xml><?xml version="1.0" encoding="utf-8"?>
<p:tagLst xmlns:a="http://schemas.openxmlformats.org/drawingml/2006/main" xmlns:r="http://schemas.openxmlformats.org/officeDocument/2006/relationships" xmlns:p="http://schemas.openxmlformats.org/presentationml/2006/main">
  <p:tag name="TIMING" val="|3.7"/>
</p:tagLst>
</file>

<file path=ppt/tags/tag12.xml><?xml version="1.0" encoding="utf-8"?>
<p:tagLst xmlns:a="http://schemas.openxmlformats.org/drawingml/2006/main" xmlns:r="http://schemas.openxmlformats.org/officeDocument/2006/relationships" xmlns:p="http://schemas.openxmlformats.org/presentationml/2006/main">
  <p:tag name="TIMING" val="|12.7"/>
</p:tagLst>
</file>

<file path=ppt/tags/tag2.xml><?xml version="1.0" encoding="utf-8"?>
<p:tagLst xmlns:a="http://schemas.openxmlformats.org/drawingml/2006/main" xmlns:r="http://schemas.openxmlformats.org/officeDocument/2006/relationships" xmlns:p="http://schemas.openxmlformats.org/presentationml/2006/main">
  <p:tag name="TIMING" val="|5|13.3"/>
</p:tagLst>
</file>

<file path=ppt/tags/tag3.xml><?xml version="1.0" encoding="utf-8"?>
<p:tagLst xmlns:a="http://schemas.openxmlformats.org/drawingml/2006/main" xmlns:r="http://schemas.openxmlformats.org/officeDocument/2006/relationships" xmlns:p="http://schemas.openxmlformats.org/presentationml/2006/main">
  <p:tag name="TIMING" val="|16.1"/>
</p:tagLst>
</file>

<file path=ppt/tags/tag4.xml><?xml version="1.0" encoding="utf-8"?>
<p:tagLst xmlns:a="http://schemas.openxmlformats.org/drawingml/2006/main" xmlns:r="http://schemas.openxmlformats.org/officeDocument/2006/relationships" xmlns:p="http://schemas.openxmlformats.org/presentationml/2006/main">
  <p:tag name="TIMING" val="|12.7"/>
</p:tagLst>
</file>

<file path=ppt/tags/tag5.xml><?xml version="1.0" encoding="utf-8"?>
<p:tagLst xmlns:a="http://schemas.openxmlformats.org/drawingml/2006/main" xmlns:r="http://schemas.openxmlformats.org/officeDocument/2006/relationships" xmlns:p="http://schemas.openxmlformats.org/presentationml/2006/main">
  <p:tag name="TIMING" val="|48.3|10"/>
</p:tagLst>
</file>

<file path=ppt/tags/tag6.xml><?xml version="1.0" encoding="utf-8"?>
<p:tagLst xmlns:a="http://schemas.openxmlformats.org/drawingml/2006/main" xmlns:r="http://schemas.openxmlformats.org/officeDocument/2006/relationships" xmlns:p="http://schemas.openxmlformats.org/presentationml/2006/main">
  <p:tag name="TIMING" val="|4.2|12.5|7.2"/>
</p:tagLst>
</file>

<file path=ppt/tags/tag7.xml><?xml version="1.0" encoding="utf-8"?>
<p:tagLst xmlns:a="http://schemas.openxmlformats.org/drawingml/2006/main" xmlns:r="http://schemas.openxmlformats.org/officeDocument/2006/relationships" xmlns:p="http://schemas.openxmlformats.org/presentationml/2006/main">
  <p:tag name="TIMING" val="|48.9"/>
</p:tagLst>
</file>

<file path=ppt/tags/tag8.xml><?xml version="1.0" encoding="utf-8"?>
<p:tagLst xmlns:a="http://schemas.openxmlformats.org/drawingml/2006/main" xmlns:r="http://schemas.openxmlformats.org/officeDocument/2006/relationships" xmlns:p="http://schemas.openxmlformats.org/presentationml/2006/main">
  <p:tag name="TIMING" val="|4.2|12.5|7.2"/>
</p:tagLst>
</file>

<file path=ppt/tags/tag9.xml><?xml version="1.0" encoding="utf-8"?>
<p:tagLst xmlns:a="http://schemas.openxmlformats.org/drawingml/2006/main" xmlns:r="http://schemas.openxmlformats.org/officeDocument/2006/relationships" xmlns:p="http://schemas.openxmlformats.org/presentationml/2006/main">
  <p:tag name="TIMING" val="|1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5701</TotalTime>
  <Words>7948</Words>
  <Application>Microsoft Office PowerPoint</Application>
  <PresentationFormat>On-screen Show (16:10)</PresentationFormat>
  <Paragraphs>529</Paragraphs>
  <Slides>64</Slides>
  <Notes>64</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隶书</vt:lpstr>
      <vt:lpstr>微软雅黑</vt:lpstr>
      <vt:lpstr>宋体</vt:lpstr>
      <vt:lpstr>宋体</vt:lpstr>
      <vt:lpstr>华文楷体</vt:lpstr>
      <vt:lpstr>华文新魏</vt:lpstr>
      <vt:lpstr>Arial</vt:lpstr>
      <vt:lpstr>Calibri</vt:lpstr>
      <vt:lpstr>Cambria Math</vt:lpstr>
      <vt:lpstr>Times New Roman</vt:lpstr>
      <vt:lpstr>Wingdings</vt:lpstr>
      <vt:lpstr>Office 主题</vt:lpstr>
      <vt:lpstr>图像的智能理解与交互</vt:lpstr>
      <vt:lpstr>汇报内容</vt:lpstr>
      <vt:lpstr>1.1 自我介绍</vt:lpstr>
      <vt:lpstr>1.2 研究背景</vt:lpstr>
      <vt:lpstr>1.2 研究背景</vt:lpstr>
      <vt:lpstr>1.2 研究背景</vt:lpstr>
      <vt:lpstr>汇报内容</vt:lpstr>
      <vt:lpstr>2 主要研究内容</vt:lpstr>
      <vt:lpstr>2.1 图像视觉显著性区域检测</vt:lpstr>
      <vt:lpstr>2.1 图像视觉显著性区域检测</vt:lpstr>
      <vt:lpstr>2.1 图像视觉显著性区域检测</vt:lpstr>
      <vt:lpstr>2.1 图像视觉显著性区域检测</vt:lpstr>
      <vt:lpstr>2.1 图像视觉显著性区域检测</vt:lpstr>
      <vt:lpstr>2.1 图像视觉显著性区域检测(2)</vt:lpstr>
      <vt:lpstr>2.1 图像视觉显著性区域检测(2)</vt:lpstr>
      <vt:lpstr>2.1 图像视觉显著性区域检测(2)</vt:lpstr>
      <vt:lpstr>2.1 图像视觉显著性区域检测(2)</vt:lpstr>
      <vt:lpstr>2.2 视觉显著性区域分割</vt:lpstr>
      <vt:lpstr>2.2 视觉显著性区域分割</vt:lpstr>
      <vt:lpstr>2.2 视觉显著性区域分割</vt:lpstr>
      <vt:lpstr>2.2随机游走图像分割的连通性理论</vt:lpstr>
      <vt:lpstr>2.2随机游走图像分割的连通性理论</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语音驱动的图像理解与编辑</vt:lpstr>
      <vt:lpstr>2.3 语音驱动的图像理解与编辑</vt:lpstr>
      <vt:lpstr>2.3 语音驱动的图像理解与编辑</vt:lpstr>
      <vt:lpstr>2.3 语音驱动的图像理解与编辑</vt:lpstr>
      <vt:lpstr>2.3 语音驱动的图像理解与编辑</vt:lpstr>
      <vt:lpstr>2.3 语音驱动的图像理解与编辑</vt:lpstr>
      <vt:lpstr>2.3 基于长方体结构的智能编辑 </vt:lpstr>
      <vt:lpstr>2.3 基于长方体结构的智能编辑 </vt:lpstr>
      <vt:lpstr>2.3 基于长方体结构的智能编辑 </vt:lpstr>
      <vt:lpstr>2.3 基于长方体结构的智能编辑</vt:lpstr>
      <vt:lpstr>2.4 基于重要物体形状的图像检索</vt:lpstr>
      <vt:lpstr>2.4 基于重要物体形状的图像检索</vt:lpstr>
      <vt:lpstr>2.4 基于重要物体形状的图像检索</vt:lpstr>
      <vt:lpstr>2.4 基于重要物体形状的图像检索</vt:lpstr>
      <vt:lpstr>2.4 基于重要物体形状的图像检索</vt:lpstr>
      <vt:lpstr>2.4 基于重要物体形状的图像检索</vt:lpstr>
      <vt:lpstr>2.5 基于网络图片的图像合成</vt:lpstr>
      <vt:lpstr>2.5 基于网络图片的图像合成</vt:lpstr>
      <vt:lpstr>2.5 基于网络图片的图像合成</vt:lpstr>
      <vt:lpstr>2.5 基于网络图片的图像序列合成</vt:lpstr>
      <vt:lpstr>汇报内容</vt:lpstr>
      <vt:lpstr>3.1 论文发表(1)</vt:lpstr>
      <vt:lpstr>3.1 论文发表(续)</vt:lpstr>
      <vt:lpstr>3.2 参与科研项目</vt:lpstr>
      <vt:lpstr>3.3 成果转化</vt:lpstr>
      <vt:lpstr>3.3 成果转化</vt:lpstr>
      <vt:lpstr>3.3 成果转化</vt:lpstr>
      <vt:lpstr>3.3 成果转化</vt:lpstr>
      <vt:lpstr>3.3 成果转化</vt:lpstr>
      <vt:lpstr>汇报内容</vt:lpstr>
      <vt:lpstr>4.1 机遇与挑战</vt:lpstr>
      <vt:lpstr>4.1 机遇与挑战</vt:lpstr>
      <vt:lpstr>4.2 可行性分析</vt:lpstr>
      <vt:lpstr>4.2 可行性分析</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KylinCheng</dc:creator>
  <cp:lastModifiedBy>MingMing Cheng</cp:lastModifiedBy>
  <cp:revision>639</cp:revision>
  <cp:lastPrinted>2011-05-24T16:03:48Z</cp:lastPrinted>
  <dcterms:created xsi:type="dcterms:W3CDTF">2010-05-08T10:37:57Z</dcterms:created>
  <dcterms:modified xsi:type="dcterms:W3CDTF">2013-11-08T19:01:27Z</dcterms:modified>
</cp:coreProperties>
</file>