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9" r:id="rId3"/>
    <p:sldId id="261" r:id="rId4"/>
    <p:sldId id="280" r:id="rId5"/>
    <p:sldId id="274" r:id="rId6"/>
    <p:sldId id="279" r:id="rId7"/>
    <p:sldId id="28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04B"/>
    <a:srgbClr val="0E22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8" autoAdjust="0"/>
    <p:restoredTop sz="86858" autoAdjust="0"/>
  </p:normalViewPr>
  <p:slideViewPr>
    <p:cSldViewPr snapToGrid="0">
      <p:cViewPr varScale="1">
        <p:scale>
          <a:sx n="101" d="100"/>
          <a:sy n="101" d="100"/>
        </p:scale>
        <p:origin x="72" y="978"/>
      </p:cViewPr>
      <p:guideLst/>
    </p:cSldViewPr>
  </p:slideViewPr>
  <p:outlineViewPr>
    <p:cViewPr>
      <p:scale>
        <a:sx n="33" d="100"/>
        <a:sy n="33" d="100"/>
      </p:scale>
      <p:origin x="0" y="-119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EE64E-9A2D-4D02-BD46-DFCFC74B5EE4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3604F-F5C7-412C-AE28-FF961BD94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91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604F-F5C7-412C-AE28-FF961BD94C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18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state-of-the-art</a:t>
            </a:r>
            <a:r>
              <a:rPr lang="en-US" baseline="0" dirty="0" smtClean="0"/>
              <a:t> detectors requires each category specific classifiers to evaluate many image windows.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604F-F5C7-412C-AE28-FF961BD94C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24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Instead, humans can quickly identify object regions and recognize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604F-F5C7-412C-AE28-FF961BD94C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05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propose an objectness measure to efficiently find object regions of any category.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604F-F5C7-412C-AE28-FF961BD94C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57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compared with popular</a:t>
            </a:r>
            <a:r>
              <a:rPr lang="en-US" baseline="0" dirty="0" smtClean="0"/>
              <a:t> alternatives, our method achieves better detection rate, while been 1000 times faster.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604F-F5C7-412C-AE28-FF961BD94C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21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method</a:t>
            </a:r>
            <a:r>
              <a:rPr lang="en-US" baseline="0" dirty="0" smtClean="0"/>
              <a:t> is surprisingly simple, fast and produce high quality results. Please go to </a:t>
            </a:r>
            <a:r>
              <a:rPr lang="en-US" baseline="0" smtClean="0"/>
              <a:t>our </a:t>
            </a:r>
            <a:r>
              <a:rPr lang="en-US" altLang="zh-CN" baseline="0" smtClean="0"/>
              <a:t>web</a:t>
            </a:r>
            <a:r>
              <a:rPr lang="en-US" baseline="0" smtClean="0"/>
              <a:t>page </a:t>
            </a:r>
            <a:r>
              <a:rPr lang="en-US" baseline="0" dirty="0" smtClean="0"/>
              <a:t>for </a:t>
            </a:r>
            <a:r>
              <a:rPr lang="en-US" altLang="zh-CN" baseline="0" dirty="0" smtClean="0"/>
              <a:t>more </a:t>
            </a:r>
            <a:r>
              <a:rPr lang="en-US" baseline="0" dirty="0" smtClean="0"/>
              <a:t>details.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604F-F5C7-412C-AE28-FF961BD94C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5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r>
              <a:rPr lang="en-US" baseline="0" dirty="0" smtClean="0"/>
              <a:t> for watching.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3604F-F5C7-412C-AE28-FF961BD94C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00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52551"/>
          </a:xfrm>
        </p:spPr>
        <p:txBody>
          <a:bodyPr anchor="ctr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93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588420" cy="669129"/>
          </a:xfrm>
          <a:solidFill>
            <a:schemeClr val="bg1"/>
          </a:solidFill>
        </p:spPr>
        <p:txBody>
          <a:bodyPr/>
          <a:lstStyle>
            <a:lvl1pPr>
              <a:defRPr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789710"/>
            <a:ext cx="8516471" cy="538725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0" t="7543" r="16177" b="7885"/>
          <a:stretch/>
        </p:blipFill>
        <p:spPr>
          <a:xfrm>
            <a:off x="8588420" y="-6895"/>
            <a:ext cx="555580" cy="669129"/>
          </a:xfrm>
          <a:prstGeom prst="rect">
            <a:avLst/>
          </a:prstGeom>
        </p:spPr>
      </p:pic>
      <p:sp>
        <p:nvSpPr>
          <p:cNvPr id="9" name="Line 1"/>
          <p:cNvSpPr>
            <a:spLocks noChangeShapeType="1"/>
          </p:cNvSpPr>
          <p:nvPr userDrawn="1"/>
        </p:nvSpPr>
        <p:spPr bwMode="auto">
          <a:xfrm>
            <a:off x="0" y="676026"/>
            <a:ext cx="9144000" cy="0"/>
          </a:xfrm>
          <a:prstGeom prst="line">
            <a:avLst/>
          </a:prstGeom>
          <a:noFill/>
          <a:ln w="38160">
            <a:solidFill>
              <a:srgbClr val="0E2245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GB">
              <a:latin typeface="Arial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7766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8033657" y="6580999"/>
            <a:ext cx="873291" cy="276999"/>
          </a:xfrm>
          <a:prstGeom prst="rect">
            <a:avLst/>
          </a:prstGeom>
          <a:solidFill>
            <a:srgbClr val="22304B"/>
          </a:solidFill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8383977" cy="890648"/>
          </a:xfrm>
          <a:prstGeom prst="rect">
            <a:avLst/>
          </a:prstGeom>
          <a:solidFill>
            <a:srgbClr val="22304B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835" y="991590"/>
            <a:ext cx="8516471" cy="5185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5" t="5872" r="18878" b="12174"/>
          <a:stretch/>
        </p:blipFill>
        <p:spPr>
          <a:xfrm>
            <a:off x="9316351" y="1"/>
            <a:ext cx="239865" cy="27699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35657" y="6581000"/>
            <a:ext cx="7097998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BING: Binarized Normed Gradient for Objectness Estimation at 300fps, IEEE CVPR (Oral), 2014, Cheng et. al.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" y="6581002"/>
            <a:ext cx="935655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06/27/2014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950" y="6580998"/>
            <a:ext cx="237050" cy="27700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138766" y="6580996"/>
            <a:ext cx="673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603BFBC-EF15-48A5-8249-0FEAC4BE5DBB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r>
              <a:rPr lang="en-US" sz="1200" dirty="0" smtClean="0">
                <a:solidFill>
                  <a:schemeClr val="bg1"/>
                </a:solidFill>
              </a:rPr>
              <a:t>/7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2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package" Target="../embeddings/Microsoft_Visio_Drawing1.vsd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package" Target="../embeddings/Microsoft_Visio_Drawing2.vsd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package" Target="../embeddings/Microsoft_Visio_Drawing3.vsd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mcheng.net/bin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2142565"/>
          </a:xfrm>
          <a:ln>
            <a:solidFill>
              <a:srgbClr val="0E2245"/>
            </a:solidFill>
          </a:ln>
        </p:spPr>
        <p:txBody>
          <a:bodyPr anchor="ctr">
            <a:no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BING: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Binarized Normed Gradients for Objectness Estimation at 300fps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" y="2330369"/>
            <a:ext cx="8602980" cy="10224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Ming-Ming Cheng</a:t>
            </a:r>
            <a:r>
              <a:rPr lang="en-US" altLang="zh-CN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1</a:t>
            </a:r>
            <a:r>
              <a:rPr lang="en-US" altLang="zh-C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     Ziming Zhang</a:t>
            </a:r>
            <a:r>
              <a:rPr lang="en-US" altLang="zh-CN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2</a:t>
            </a:r>
            <a:r>
              <a:rPr lang="en-US" altLang="zh-C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    Wen-Yan Li</a:t>
            </a:r>
            <a:r>
              <a:rPr lang="en-US" altLang="zh-CN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1</a:t>
            </a:r>
            <a:r>
              <a:rPr lang="en-US" altLang="zh-C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    Philip H. S. Torr</a:t>
            </a:r>
            <a:r>
              <a:rPr lang="en-US" altLang="zh-CN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1</a:t>
            </a:r>
            <a:r>
              <a:rPr lang="en-US" altLang="zh-C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Torr </a:t>
            </a:r>
            <a:r>
              <a:rPr lang="en-US" altLang="zh-C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Vision Group, Oxford </a:t>
            </a:r>
            <a:r>
              <a:rPr lang="en-US" altLang="zh-C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University       </a:t>
            </a:r>
            <a:r>
              <a:rPr lang="en-US" altLang="zh-CN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2</a:t>
            </a:r>
            <a:r>
              <a:rPr lang="en-US" altLang="zh-C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Boston </a:t>
            </a:r>
            <a:r>
              <a:rPr lang="en-US" altLang="zh-C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University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16" y="3533776"/>
            <a:ext cx="2008583" cy="2400299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7416372" y="1090012"/>
            <a:ext cx="404563" cy="269476"/>
          </a:xfrm>
          <a:prstGeom prst="rect">
            <a:avLst/>
          </a:prstGeom>
        </p:spPr>
        <p:txBody>
          <a:bodyPr/>
          <a:lstStyle/>
          <a:p>
            <a:fld id="{AFE09468-43FD-4027-920D-29F5C6944697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645" y="3962400"/>
            <a:ext cx="2862544" cy="1281736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51460" y="6115050"/>
            <a:ext cx="8602980" cy="466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08:30-10:00, Orals 8A – Recognition: Detection, Categorization, and Classification</a:t>
            </a:r>
            <a:r>
              <a:rPr lang="en-US" altLang="zh-C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 </a:t>
            </a:r>
            <a:endParaRPr lang="en-US" altLang="zh-C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504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Motivation: Generic </a:t>
            </a:r>
            <a:r>
              <a:rPr lang="en-US" dirty="0"/>
              <a:t>object detection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262044"/>
              </p:ext>
            </p:extLst>
          </p:nvPr>
        </p:nvGraphicFramePr>
        <p:xfrm>
          <a:off x="1368568" y="777377"/>
          <a:ext cx="6205184" cy="465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Visio" r:id="rId4" imgW="4886155" imgH="3667225" progId="Visio.Drawing.15">
                  <p:embed/>
                </p:oleObj>
              </mc:Choice>
              <mc:Fallback>
                <p:oleObj name="Visio" r:id="rId4" imgW="4886155" imgH="3667225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568" y="777377"/>
                        <a:ext cx="6205184" cy="46501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467797" y="889250"/>
            <a:ext cx="970211" cy="192627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66251" y="889250"/>
            <a:ext cx="727598" cy="153226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66251" y="889251"/>
            <a:ext cx="2643458" cy="86791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967797" y="5559717"/>
            <a:ext cx="7749039" cy="740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Category </a:t>
            </a:r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specific detectors to evaluate many image windows (Slow).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2000" dirty="0" smtClean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Quickly identifying the object regions before recognize them.</a:t>
            </a:r>
            <a:endParaRPr lang="en-US" altLang="zh-CN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华文楷体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7" t="5925" r="15052" b="12759"/>
          <a:stretch/>
        </p:blipFill>
        <p:spPr>
          <a:xfrm>
            <a:off x="612433" y="6018993"/>
            <a:ext cx="343338" cy="39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2" y="5506325"/>
            <a:ext cx="537660" cy="483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17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0.58056 0.00278 L 0.58056 0.06621 L 0.00174 0.06204 C 0.00157 0.08449 0.00139 0.10718 0.00105 0.12963 L 0.57848 0.13125 L 0.57848 0.19885 L 0.00243 0.19283 L 0.00243 0.25556 L 0.00313 0.26528 L 0.57778 0.27755 L 0.57778 0.35417 L 0.00382 0.34491 L 0.00452 0.4125 L 0.57778 0.41852 L 0.57778 0.41875 " pathEditMode="relative" rAng="0" ptsTypes="AAAAAAAAAAAAAAAA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28" y="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55261 0.00023 C 0.55226 0.01921 0.55209 0.03819 0.55191 0.05694 L 0.00018 0.05301 L 0.00087 0.11342 L 0.54913 0.11342 L 0.55052 0.17569 L 0.00226 0.16921 L 0.00156 0.22917 L 0.54861 0.2419 C 0.54861 0.26227 0.54879 0.28287 0.54913 0.30347 L 0.00156 0.29699 L 0.00295 0.36157 L 0.54913 0.36736 " pathEditMode="relative" rAng="0" ptsTypes="AAAAAAAAAAAAAA">
                                      <p:cBhvr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22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0.36771 0.00162 L 0.3684 0.08889 L 0.00452 0.08797 L 0.0066 0.175 L 0.36702 0.17408 L 0.36771 0.25926 L 0.0066 0.25718 L 0.00868 0.34422 L 0.36702 0.35024 L 0.36702 0.44468 L 0.01077 0.43542 L 0.01146 0.5176 L 0.36979 0.52153 L 0.36979 0.52199 " pathEditMode="relative" rAng="0" ptsTypes="AAAAAAAAAAAAAAA">
                                      <p:cBhvr>
                                        <p:cTn id="2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3" grpId="4" animBg="1"/>
      <p:bldP spid="13" grpId="5" animBg="1"/>
      <p:bldP spid="13" grpId="6" animBg="1"/>
      <p:bldP spid="14" grpId="0" animBg="1"/>
      <p:bldP spid="14" grpId="1" animBg="1"/>
      <p:bldP spid="14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Motivation: What is an object?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51387" y="2093663"/>
            <a:ext cx="4068630" cy="3180220"/>
            <a:chOff x="1368567" y="984272"/>
            <a:chExt cx="6205186" cy="4650165"/>
          </a:xfrm>
        </p:grpSpPr>
        <p:graphicFrame>
          <p:nvGraphicFramePr>
            <p:cNvPr id="6" name="Content Placeholder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3200335"/>
                </p:ext>
              </p:extLst>
            </p:nvPr>
          </p:nvGraphicFramePr>
          <p:xfrm>
            <a:off x="1368567" y="984272"/>
            <a:ext cx="6205186" cy="4650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8" name="Visio" r:id="rId4" imgW="4886155" imgH="3667225" progId="Visio.Drawing.15">
                    <p:embed/>
                  </p:oleObj>
                </mc:Choice>
                <mc:Fallback>
                  <p:oleObj name="Visio" r:id="rId4" imgW="4886155" imgH="3667225" progId="Visio.Drawing.1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8567" y="984272"/>
                          <a:ext cx="6205186" cy="465016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2760570" y="1109893"/>
              <a:ext cx="619558" cy="61170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98591" y="2025797"/>
              <a:ext cx="4910314" cy="1259737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380128" y="2760460"/>
              <a:ext cx="636926" cy="1080019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45864" y="2950373"/>
              <a:ext cx="1065751" cy="255755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60569" y="3840478"/>
              <a:ext cx="392971" cy="404859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98591" y="4686561"/>
              <a:ext cx="956322" cy="404859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ubtitle 2"/>
          <p:cNvSpPr txBox="1">
            <a:spLocks/>
          </p:cNvSpPr>
          <p:nvPr/>
        </p:nvSpPr>
        <p:spPr>
          <a:xfrm>
            <a:off x="967797" y="5559717"/>
            <a:ext cx="7749039" cy="740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2000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Category </a:t>
            </a:r>
            <a:r>
              <a:rPr lang="en-US" altLang="zh-CN" sz="2000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specific detectors to evaluate many image windows (Slow).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Quickly identifying the object regions before recognize them.</a:t>
            </a:r>
            <a:endParaRPr lang="en-US" altLang="zh-C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华文楷体" pitchFamily="2" charset="-122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7" t="5925" r="15052" b="12759"/>
          <a:stretch/>
        </p:blipFill>
        <p:spPr>
          <a:xfrm>
            <a:off x="612433" y="6018993"/>
            <a:ext cx="343338" cy="39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2" y="5506325"/>
            <a:ext cx="537660" cy="483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942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Motivation: What is an object?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789710"/>
            <a:ext cx="8733865" cy="5387254"/>
          </a:xfrm>
        </p:spPr>
        <p:txBody>
          <a:bodyPr>
            <a:normAutofit/>
          </a:bodyPr>
          <a:lstStyle/>
          <a:p>
            <a:r>
              <a:rPr lang="en-US" dirty="0" smtClean="0"/>
              <a:t>An objectness measure</a:t>
            </a:r>
          </a:p>
          <a:p>
            <a:pPr lvl="1"/>
            <a:r>
              <a:rPr lang="en-US" dirty="0" smtClean="0"/>
              <a:t>A value to reflect how likely an image window covers an object of any category [PAMI 12 </a:t>
            </a:r>
            <a:r>
              <a:rPr lang="en-US" dirty="0" err="1" smtClean="0"/>
              <a:t>Alexe</a:t>
            </a:r>
            <a:r>
              <a:rPr lang="en-US" dirty="0" smtClean="0"/>
              <a:t> et. al.].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851387" y="2093663"/>
            <a:ext cx="4068630" cy="3180220"/>
            <a:chOff x="1368567" y="984272"/>
            <a:chExt cx="6205186" cy="4650165"/>
          </a:xfrm>
        </p:grpSpPr>
        <p:graphicFrame>
          <p:nvGraphicFramePr>
            <p:cNvPr id="6" name="Content Placeholder 5"/>
            <p:cNvGraphicFramePr>
              <a:graphicFrameLocks noChangeAspect="1"/>
            </p:cNvGraphicFramePr>
            <p:nvPr>
              <p:extLst/>
            </p:nvPr>
          </p:nvGraphicFramePr>
          <p:xfrm>
            <a:off x="1368567" y="984272"/>
            <a:ext cx="6205186" cy="4650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" name="Visio" r:id="rId4" imgW="4886155" imgH="3667225" progId="Visio.Drawing.15">
                    <p:embed/>
                  </p:oleObj>
                </mc:Choice>
                <mc:Fallback>
                  <p:oleObj name="Visio" r:id="rId4" imgW="4886155" imgH="3667225" progId="Visio.Drawing.1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8567" y="984272"/>
                          <a:ext cx="6205186" cy="465016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2760570" y="1109893"/>
              <a:ext cx="619558" cy="61170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98591" y="2025797"/>
              <a:ext cx="4910314" cy="1259737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380128" y="2760460"/>
              <a:ext cx="636926" cy="1080019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45864" y="2950373"/>
              <a:ext cx="1065751" cy="255755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60569" y="3840478"/>
              <a:ext cx="392971" cy="404859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98591" y="4686561"/>
              <a:ext cx="956322" cy="404859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52251" y="3122077"/>
            <a:ext cx="3518745" cy="923330"/>
            <a:chOff x="2407454" y="5649919"/>
            <a:chExt cx="3518745" cy="923330"/>
          </a:xfrm>
        </p:grpSpPr>
        <p:sp>
          <p:nvSpPr>
            <p:cNvPr id="15" name="Rectangle 14"/>
            <p:cNvSpPr/>
            <p:nvPr/>
          </p:nvSpPr>
          <p:spPr>
            <a:xfrm>
              <a:off x="2407454" y="5910934"/>
              <a:ext cx="494918" cy="514553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87370" y="5907393"/>
              <a:ext cx="483790" cy="514553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31281" y="5912914"/>
              <a:ext cx="494918" cy="50903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10294" y="5649919"/>
              <a:ext cx="197361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/>
                <a:t>&gt;       &gt;</a:t>
              </a:r>
              <a:endParaRPr lang="en-US" sz="5400" dirty="0"/>
            </a:p>
          </p:txBody>
        </p:sp>
      </p:grpSp>
      <p:sp>
        <p:nvSpPr>
          <p:cNvPr id="25" name="Subtitle 2"/>
          <p:cNvSpPr txBox="1">
            <a:spLocks/>
          </p:cNvSpPr>
          <p:nvPr/>
        </p:nvSpPr>
        <p:spPr>
          <a:xfrm>
            <a:off x="967797" y="5559717"/>
            <a:ext cx="7749039" cy="740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2000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Each category specific detectors to evaluate many image windows (Slow).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Quickly identifying the object regions before recognize them.</a:t>
            </a:r>
            <a:endParaRPr lang="en-US" altLang="zh-C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华文楷体" pitchFamily="2" charset="-122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7" t="5925" r="15052" b="12759"/>
          <a:stretch/>
        </p:blipFill>
        <p:spPr>
          <a:xfrm>
            <a:off x="612433" y="6018993"/>
            <a:ext cx="343338" cy="39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2" y="5506325"/>
            <a:ext cx="537660" cy="483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947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845820"/>
            <a:ext cx="8516471" cy="5331144"/>
          </a:xfrm>
        </p:spPr>
        <p:txBody>
          <a:bodyPr/>
          <a:lstStyle/>
          <a:p>
            <a:r>
              <a:rPr lang="en-US" dirty="0" smtClean="0"/>
              <a:t>Proposal quality on PASCAL VOC 2007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71" y="1822611"/>
            <a:ext cx="4870593" cy="3884046"/>
          </a:xfrm>
          <a:prstGeom prst="rect">
            <a:avLst/>
          </a:prstGeom>
        </p:spPr>
      </p:pic>
      <p:sp>
        <p:nvSpPr>
          <p:cNvPr id="5" name="爆炸形 2 129"/>
          <p:cNvSpPr/>
          <p:nvPr/>
        </p:nvSpPr>
        <p:spPr>
          <a:xfrm>
            <a:off x="4106235" y="1508420"/>
            <a:ext cx="5031096" cy="2402803"/>
          </a:xfrm>
          <a:custGeom>
            <a:avLst/>
            <a:gdLst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4640 w 21600"/>
              <a:gd name="connsiteY10" fmla="*/ 14350 h 21600"/>
              <a:gd name="connsiteX11" fmla="*/ 14942 w 21600"/>
              <a:gd name="connsiteY11" fmla="*/ 17370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8550 w 21600"/>
              <a:gd name="connsiteY26" fmla="*/ 6382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18877"/>
              <a:gd name="connsiteY0" fmla="*/ 4342 h 21600"/>
              <a:gd name="connsiteX1" fmla="*/ 14790 w 18877"/>
              <a:gd name="connsiteY1" fmla="*/ 0 h 21600"/>
              <a:gd name="connsiteX2" fmla="*/ 14525 w 18877"/>
              <a:gd name="connsiteY2" fmla="*/ 5777 h 21600"/>
              <a:gd name="connsiteX3" fmla="*/ 18007 w 18877"/>
              <a:gd name="connsiteY3" fmla="*/ 3172 h 21600"/>
              <a:gd name="connsiteX4" fmla="*/ 16380 w 18877"/>
              <a:gd name="connsiteY4" fmla="*/ 6532 h 21600"/>
              <a:gd name="connsiteX5" fmla="*/ 18722 w 18877"/>
              <a:gd name="connsiteY5" fmla="*/ 7365 h 21600"/>
              <a:gd name="connsiteX6" fmla="*/ 16985 w 18877"/>
              <a:gd name="connsiteY6" fmla="*/ 9402 h 21600"/>
              <a:gd name="connsiteX7" fmla="*/ 18270 w 18877"/>
              <a:gd name="connsiteY7" fmla="*/ 11290 h 21600"/>
              <a:gd name="connsiteX8" fmla="*/ 16380 w 18877"/>
              <a:gd name="connsiteY8" fmla="*/ 12310 h 21600"/>
              <a:gd name="connsiteX9" fmla="*/ 18877 w 18877"/>
              <a:gd name="connsiteY9" fmla="*/ 15632 h 21600"/>
              <a:gd name="connsiteX10" fmla="*/ 14640 w 18877"/>
              <a:gd name="connsiteY10" fmla="*/ 14350 h 21600"/>
              <a:gd name="connsiteX11" fmla="*/ 14942 w 18877"/>
              <a:gd name="connsiteY11" fmla="*/ 17370 h 21600"/>
              <a:gd name="connsiteX12" fmla="*/ 12180 w 18877"/>
              <a:gd name="connsiteY12" fmla="*/ 15935 h 21600"/>
              <a:gd name="connsiteX13" fmla="*/ 11612 w 18877"/>
              <a:gd name="connsiteY13" fmla="*/ 18842 h 21600"/>
              <a:gd name="connsiteX14" fmla="*/ 9872 w 18877"/>
              <a:gd name="connsiteY14" fmla="*/ 17370 h 21600"/>
              <a:gd name="connsiteX15" fmla="*/ 8700 w 18877"/>
              <a:gd name="connsiteY15" fmla="*/ 19712 h 21600"/>
              <a:gd name="connsiteX16" fmla="*/ 7527 w 18877"/>
              <a:gd name="connsiteY16" fmla="*/ 18125 h 21600"/>
              <a:gd name="connsiteX17" fmla="*/ 4917 w 18877"/>
              <a:gd name="connsiteY17" fmla="*/ 21600 h 21600"/>
              <a:gd name="connsiteX18" fmla="*/ 4805 w 18877"/>
              <a:gd name="connsiteY18" fmla="*/ 18240 h 21600"/>
              <a:gd name="connsiteX19" fmla="*/ 1285 w 18877"/>
              <a:gd name="connsiteY19" fmla="*/ 17825 h 21600"/>
              <a:gd name="connsiteX20" fmla="*/ 3330 w 18877"/>
              <a:gd name="connsiteY20" fmla="*/ 15370 h 21600"/>
              <a:gd name="connsiteX21" fmla="*/ 0 w 18877"/>
              <a:gd name="connsiteY21" fmla="*/ 12877 h 21600"/>
              <a:gd name="connsiteX22" fmla="*/ 3935 w 18877"/>
              <a:gd name="connsiteY22" fmla="*/ 11592 h 21600"/>
              <a:gd name="connsiteX23" fmla="*/ 1172 w 18877"/>
              <a:gd name="connsiteY23" fmla="*/ 8270 h 21600"/>
              <a:gd name="connsiteX24" fmla="*/ 5372 w 18877"/>
              <a:gd name="connsiteY24" fmla="*/ 7817 h 21600"/>
              <a:gd name="connsiteX25" fmla="*/ 4502 w 18877"/>
              <a:gd name="connsiteY25" fmla="*/ 3625 h 21600"/>
              <a:gd name="connsiteX26" fmla="*/ 8550 w 18877"/>
              <a:gd name="connsiteY26" fmla="*/ 6382 h 21600"/>
              <a:gd name="connsiteX27" fmla="*/ 9722 w 18877"/>
              <a:gd name="connsiteY27" fmla="*/ 1887 h 21600"/>
              <a:gd name="connsiteX28" fmla="*/ 11462 w 18877"/>
              <a:gd name="connsiteY28" fmla="*/ 4342 h 21600"/>
              <a:gd name="connsiteX0" fmla="*/ 11462 w 18722"/>
              <a:gd name="connsiteY0" fmla="*/ 4342 h 21600"/>
              <a:gd name="connsiteX1" fmla="*/ 14790 w 18722"/>
              <a:gd name="connsiteY1" fmla="*/ 0 h 21600"/>
              <a:gd name="connsiteX2" fmla="*/ 14525 w 18722"/>
              <a:gd name="connsiteY2" fmla="*/ 5777 h 21600"/>
              <a:gd name="connsiteX3" fmla="*/ 18007 w 18722"/>
              <a:gd name="connsiteY3" fmla="*/ 3172 h 21600"/>
              <a:gd name="connsiteX4" fmla="*/ 16380 w 18722"/>
              <a:gd name="connsiteY4" fmla="*/ 6532 h 21600"/>
              <a:gd name="connsiteX5" fmla="*/ 18722 w 18722"/>
              <a:gd name="connsiteY5" fmla="*/ 7365 h 21600"/>
              <a:gd name="connsiteX6" fmla="*/ 16985 w 18722"/>
              <a:gd name="connsiteY6" fmla="*/ 9402 h 21600"/>
              <a:gd name="connsiteX7" fmla="*/ 18270 w 18722"/>
              <a:gd name="connsiteY7" fmla="*/ 11290 h 21600"/>
              <a:gd name="connsiteX8" fmla="*/ 16380 w 18722"/>
              <a:gd name="connsiteY8" fmla="*/ 12310 h 21600"/>
              <a:gd name="connsiteX9" fmla="*/ 17726 w 18722"/>
              <a:gd name="connsiteY9" fmla="*/ 15212 h 21600"/>
              <a:gd name="connsiteX10" fmla="*/ 14640 w 18722"/>
              <a:gd name="connsiteY10" fmla="*/ 14350 h 21600"/>
              <a:gd name="connsiteX11" fmla="*/ 14942 w 18722"/>
              <a:gd name="connsiteY11" fmla="*/ 17370 h 21600"/>
              <a:gd name="connsiteX12" fmla="*/ 12180 w 18722"/>
              <a:gd name="connsiteY12" fmla="*/ 15935 h 21600"/>
              <a:gd name="connsiteX13" fmla="*/ 11612 w 18722"/>
              <a:gd name="connsiteY13" fmla="*/ 18842 h 21600"/>
              <a:gd name="connsiteX14" fmla="*/ 9872 w 18722"/>
              <a:gd name="connsiteY14" fmla="*/ 17370 h 21600"/>
              <a:gd name="connsiteX15" fmla="*/ 8700 w 18722"/>
              <a:gd name="connsiteY15" fmla="*/ 19712 h 21600"/>
              <a:gd name="connsiteX16" fmla="*/ 7527 w 18722"/>
              <a:gd name="connsiteY16" fmla="*/ 18125 h 21600"/>
              <a:gd name="connsiteX17" fmla="*/ 4917 w 18722"/>
              <a:gd name="connsiteY17" fmla="*/ 21600 h 21600"/>
              <a:gd name="connsiteX18" fmla="*/ 4805 w 18722"/>
              <a:gd name="connsiteY18" fmla="*/ 18240 h 21600"/>
              <a:gd name="connsiteX19" fmla="*/ 1285 w 18722"/>
              <a:gd name="connsiteY19" fmla="*/ 17825 h 21600"/>
              <a:gd name="connsiteX20" fmla="*/ 3330 w 18722"/>
              <a:gd name="connsiteY20" fmla="*/ 15370 h 21600"/>
              <a:gd name="connsiteX21" fmla="*/ 0 w 18722"/>
              <a:gd name="connsiteY21" fmla="*/ 12877 h 21600"/>
              <a:gd name="connsiteX22" fmla="*/ 3935 w 18722"/>
              <a:gd name="connsiteY22" fmla="*/ 11592 h 21600"/>
              <a:gd name="connsiteX23" fmla="*/ 1172 w 18722"/>
              <a:gd name="connsiteY23" fmla="*/ 8270 h 21600"/>
              <a:gd name="connsiteX24" fmla="*/ 5372 w 18722"/>
              <a:gd name="connsiteY24" fmla="*/ 7817 h 21600"/>
              <a:gd name="connsiteX25" fmla="*/ 4502 w 18722"/>
              <a:gd name="connsiteY25" fmla="*/ 3625 h 21600"/>
              <a:gd name="connsiteX26" fmla="*/ 8550 w 18722"/>
              <a:gd name="connsiteY26" fmla="*/ 6382 h 21600"/>
              <a:gd name="connsiteX27" fmla="*/ 9722 w 18722"/>
              <a:gd name="connsiteY27" fmla="*/ 1887 h 21600"/>
              <a:gd name="connsiteX28" fmla="*/ 11462 w 18722"/>
              <a:gd name="connsiteY28" fmla="*/ 4342 h 21600"/>
              <a:gd name="connsiteX0" fmla="*/ 10290 w 17550"/>
              <a:gd name="connsiteY0" fmla="*/ 4342 h 21600"/>
              <a:gd name="connsiteX1" fmla="*/ 13618 w 17550"/>
              <a:gd name="connsiteY1" fmla="*/ 0 h 21600"/>
              <a:gd name="connsiteX2" fmla="*/ 13353 w 17550"/>
              <a:gd name="connsiteY2" fmla="*/ 5777 h 21600"/>
              <a:gd name="connsiteX3" fmla="*/ 16835 w 17550"/>
              <a:gd name="connsiteY3" fmla="*/ 3172 h 21600"/>
              <a:gd name="connsiteX4" fmla="*/ 15208 w 17550"/>
              <a:gd name="connsiteY4" fmla="*/ 6532 h 21600"/>
              <a:gd name="connsiteX5" fmla="*/ 17550 w 17550"/>
              <a:gd name="connsiteY5" fmla="*/ 7365 h 21600"/>
              <a:gd name="connsiteX6" fmla="*/ 15813 w 17550"/>
              <a:gd name="connsiteY6" fmla="*/ 9402 h 21600"/>
              <a:gd name="connsiteX7" fmla="*/ 17098 w 17550"/>
              <a:gd name="connsiteY7" fmla="*/ 11290 h 21600"/>
              <a:gd name="connsiteX8" fmla="*/ 15208 w 17550"/>
              <a:gd name="connsiteY8" fmla="*/ 12310 h 21600"/>
              <a:gd name="connsiteX9" fmla="*/ 16554 w 17550"/>
              <a:gd name="connsiteY9" fmla="*/ 15212 h 21600"/>
              <a:gd name="connsiteX10" fmla="*/ 13468 w 17550"/>
              <a:gd name="connsiteY10" fmla="*/ 14350 h 21600"/>
              <a:gd name="connsiteX11" fmla="*/ 13770 w 17550"/>
              <a:gd name="connsiteY11" fmla="*/ 17370 h 21600"/>
              <a:gd name="connsiteX12" fmla="*/ 11008 w 17550"/>
              <a:gd name="connsiteY12" fmla="*/ 15935 h 21600"/>
              <a:gd name="connsiteX13" fmla="*/ 10440 w 17550"/>
              <a:gd name="connsiteY13" fmla="*/ 18842 h 21600"/>
              <a:gd name="connsiteX14" fmla="*/ 8700 w 17550"/>
              <a:gd name="connsiteY14" fmla="*/ 17370 h 21600"/>
              <a:gd name="connsiteX15" fmla="*/ 7528 w 17550"/>
              <a:gd name="connsiteY15" fmla="*/ 19712 h 21600"/>
              <a:gd name="connsiteX16" fmla="*/ 6355 w 17550"/>
              <a:gd name="connsiteY16" fmla="*/ 18125 h 21600"/>
              <a:gd name="connsiteX17" fmla="*/ 3745 w 17550"/>
              <a:gd name="connsiteY17" fmla="*/ 21600 h 21600"/>
              <a:gd name="connsiteX18" fmla="*/ 3633 w 17550"/>
              <a:gd name="connsiteY18" fmla="*/ 18240 h 21600"/>
              <a:gd name="connsiteX19" fmla="*/ 113 w 17550"/>
              <a:gd name="connsiteY19" fmla="*/ 17825 h 21600"/>
              <a:gd name="connsiteX20" fmla="*/ 2158 w 17550"/>
              <a:gd name="connsiteY20" fmla="*/ 15370 h 21600"/>
              <a:gd name="connsiteX21" fmla="*/ 267 w 17550"/>
              <a:gd name="connsiteY21" fmla="*/ 13597 h 21600"/>
              <a:gd name="connsiteX22" fmla="*/ 2763 w 17550"/>
              <a:gd name="connsiteY22" fmla="*/ 11592 h 21600"/>
              <a:gd name="connsiteX23" fmla="*/ 0 w 17550"/>
              <a:gd name="connsiteY23" fmla="*/ 8270 h 21600"/>
              <a:gd name="connsiteX24" fmla="*/ 4200 w 17550"/>
              <a:gd name="connsiteY24" fmla="*/ 7817 h 21600"/>
              <a:gd name="connsiteX25" fmla="*/ 3330 w 17550"/>
              <a:gd name="connsiteY25" fmla="*/ 3625 h 21600"/>
              <a:gd name="connsiteX26" fmla="*/ 7378 w 17550"/>
              <a:gd name="connsiteY26" fmla="*/ 6382 h 21600"/>
              <a:gd name="connsiteX27" fmla="*/ 8550 w 17550"/>
              <a:gd name="connsiteY27" fmla="*/ 1887 h 21600"/>
              <a:gd name="connsiteX28" fmla="*/ 10290 w 17550"/>
              <a:gd name="connsiteY28" fmla="*/ 4342 h 21600"/>
              <a:gd name="connsiteX0" fmla="*/ 10177 w 17437"/>
              <a:gd name="connsiteY0" fmla="*/ 4342 h 21600"/>
              <a:gd name="connsiteX1" fmla="*/ 13505 w 17437"/>
              <a:gd name="connsiteY1" fmla="*/ 0 h 21600"/>
              <a:gd name="connsiteX2" fmla="*/ 13240 w 17437"/>
              <a:gd name="connsiteY2" fmla="*/ 5777 h 21600"/>
              <a:gd name="connsiteX3" fmla="*/ 16722 w 17437"/>
              <a:gd name="connsiteY3" fmla="*/ 3172 h 21600"/>
              <a:gd name="connsiteX4" fmla="*/ 15095 w 17437"/>
              <a:gd name="connsiteY4" fmla="*/ 6532 h 21600"/>
              <a:gd name="connsiteX5" fmla="*/ 17437 w 17437"/>
              <a:gd name="connsiteY5" fmla="*/ 7365 h 21600"/>
              <a:gd name="connsiteX6" fmla="*/ 15700 w 17437"/>
              <a:gd name="connsiteY6" fmla="*/ 9402 h 21600"/>
              <a:gd name="connsiteX7" fmla="*/ 16985 w 17437"/>
              <a:gd name="connsiteY7" fmla="*/ 11290 h 21600"/>
              <a:gd name="connsiteX8" fmla="*/ 15095 w 17437"/>
              <a:gd name="connsiteY8" fmla="*/ 12310 h 21600"/>
              <a:gd name="connsiteX9" fmla="*/ 16441 w 17437"/>
              <a:gd name="connsiteY9" fmla="*/ 15212 h 21600"/>
              <a:gd name="connsiteX10" fmla="*/ 13355 w 17437"/>
              <a:gd name="connsiteY10" fmla="*/ 14350 h 21600"/>
              <a:gd name="connsiteX11" fmla="*/ 13657 w 17437"/>
              <a:gd name="connsiteY11" fmla="*/ 17370 h 21600"/>
              <a:gd name="connsiteX12" fmla="*/ 10895 w 17437"/>
              <a:gd name="connsiteY12" fmla="*/ 15935 h 21600"/>
              <a:gd name="connsiteX13" fmla="*/ 10327 w 17437"/>
              <a:gd name="connsiteY13" fmla="*/ 18842 h 21600"/>
              <a:gd name="connsiteX14" fmla="*/ 8587 w 17437"/>
              <a:gd name="connsiteY14" fmla="*/ 17370 h 21600"/>
              <a:gd name="connsiteX15" fmla="*/ 7415 w 17437"/>
              <a:gd name="connsiteY15" fmla="*/ 19712 h 21600"/>
              <a:gd name="connsiteX16" fmla="*/ 6242 w 17437"/>
              <a:gd name="connsiteY16" fmla="*/ 18125 h 21600"/>
              <a:gd name="connsiteX17" fmla="*/ 3632 w 17437"/>
              <a:gd name="connsiteY17" fmla="*/ 21600 h 21600"/>
              <a:gd name="connsiteX18" fmla="*/ 3520 w 17437"/>
              <a:gd name="connsiteY18" fmla="*/ 18240 h 21600"/>
              <a:gd name="connsiteX19" fmla="*/ 0 w 17437"/>
              <a:gd name="connsiteY19" fmla="*/ 17825 h 21600"/>
              <a:gd name="connsiteX20" fmla="*/ 2045 w 17437"/>
              <a:gd name="connsiteY20" fmla="*/ 15370 h 21600"/>
              <a:gd name="connsiteX21" fmla="*/ 154 w 17437"/>
              <a:gd name="connsiteY21" fmla="*/ 13597 h 21600"/>
              <a:gd name="connsiteX22" fmla="*/ 2650 w 17437"/>
              <a:gd name="connsiteY22" fmla="*/ 11592 h 21600"/>
              <a:gd name="connsiteX23" fmla="*/ 1449 w 17437"/>
              <a:gd name="connsiteY23" fmla="*/ 9050 h 21600"/>
              <a:gd name="connsiteX24" fmla="*/ 4087 w 17437"/>
              <a:gd name="connsiteY24" fmla="*/ 7817 h 21600"/>
              <a:gd name="connsiteX25" fmla="*/ 3217 w 17437"/>
              <a:gd name="connsiteY25" fmla="*/ 3625 h 21600"/>
              <a:gd name="connsiteX26" fmla="*/ 7265 w 17437"/>
              <a:gd name="connsiteY26" fmla="*/ 6382 h 21600"/>
              <a:gd name="connsiteX27" fmla="*/ 8437 w 17437"/>
              <a:gd name="connsiteY27" fmla="*/ 1887 h 21600"/>
              <a:gd name="connsiteX28" fmla="*/ 10177 w 17437"/>
              <a:gd name="connsiteY28" fmla="*/ 4342 h 21600"/>
              <a:gd name="connsiteX0" fmla="*/ 10023 w 17283"/>
              <a:gd name="connsiteY0" fmla="*/ 4342 h 21600"/>
              <a:gd name="connsiteX1" fmla="*/ 13351 w 17283"/>
              <a:gd name="connsiteY1" fmla="*/ 0 h 21600"/>
              <a:gd name="connsiteX2" fmla="*/ 13086 w 17283"/>
              <a:gd name="connsiteY2" fmla="*/ 5777 h 21600"/>
              <a:gd name="connsiteX3" fmla="*/ 16568 w 17283"/>
              <a:gd name="connsiteY3" fmla="*/ 3172 h 21600"/>
              <a:gd name="connsiteX4" fmla="*/ 14941 w 17283"/>
              <a:gd name="connsiteY4" fmla="*/ 6532 h 21600"/>
              <a:gd name="connsiteX5" fmla="*/ 17283 w 17283"/>
              <a:gd name="connsiteY5" fmla="*/ 7365 h 21600"/>
              <a:gd name="connsiteX6" fmla="*/ 15546 w 17283"/>
              <a:gd name="connsiteY6" fmla="*/ 9402 h 21600"/>
              <a:gd name="connsiteX7" fmla="*/ 16831 w 17283"/>
              <a:gd name="connsiteY7" fmla="*/ 11290 h 21600"/>
              <a:gd name="connsiteX8" fmla="*/ 14941 w 17283"/>
              <a:gd name="connsiteY8" fmla="*/ 12310 h 21600"/>
              <a:gd name="connsiteX9" fmla="*/ 16287 w 17283"/>
              <a:gd name="connsiteY9" fmla="*/ 15212 h 21600"/>
              <a:gd name="connsiteX10" fmla="*/ 13201 w 17283"/>
              <a:gd name="connsiteY10" fmla="*/ 14350 h 21600"/>
              <a:gd name="connsiteX11" fmla="*/ 13503 w 17283"/>
              <a:gd name="connsiteY11" fmla="*/ 17370 h 21600"/>
              <a:gd name="connsiteX12" fmla="*/ 10741 w 17283"/>
              <a:gd name="connsiteY12" fmla="*/ 15935 h 21600"/>
              <a:gd name="connsiteX13" fmla="*/ 10173 w 17283"/>
              <a:gd name="connsiteY13" fmla="*/ 18842 h 21600"/>
              <a:gd name="connsiteX14" fmla="*/ 8433 w 17283"/>
              <a:gd name="connsiteY14" fmla="*/ 17370 h 21600"/>
              <a:gd name="connsiteX15" fmla="*/ 7261 w 17283"/>
              <a:gd name="connsiteY15" fmla="*/ 19712 h 21600"/>
              <a:gd name="connsiteX16" fmla="*/ 6088 w 17283"/>
              <a:gd name="connsiteY16" fmla="*/ 18125 h 21600"/>
              <a:gd name="connsiteX17" fmla="*/ 3478 w 17283"/>
              <a:gd name="connsiteY17" fmla="*/ 21600 h 21600"/>
              <a:gd name="connsiteX18" fmla="*/ 3366 w 17283"/>
              <a:gd name="connsiteY18" fmla="*/ 18240 h 21600"/>
              <a:gd name="connsiteX19" fmla="*/ 1326 w 17283"/>
              <a:gd name="connsiteY19" fmla="*/ 18185 h 21600"/>
              <a:gd name="connsiteX20" fmla="*/ 1891 w 17283"/>
              <a:gd name="connsiteY20" fmla="*/ 15370 h 21600"/>
              <a:gd name="connsiteX21" fmla="*/ 0 w 17283"/>
              <a:gd name="connsiteY21" fmla="*/ 13597 h 21600"/>
              <a:gd name="connsiteX22" fmla="*/ 2496 w 17283"/>
              <a:gd name="connsiteY22" fmla="*/ 11592 h 21600"/>
              <a:gd name="connsiteX23" fmla="*/ 1295 w 17283"/>
              <a:gd name="connsiteY23" fmla="*/ 9050 h 21600"/>
              <a:gd name="connsiteX24" fmla="*/ 3933 w 17283"/>
              <a:gd name="connsiteY24" fmla="*/ 7817 h 21600"/>
              <a:gd name="connsiteX25" fmla="*/ 3063 w 17283"/>
              <a:gd name="connsiteY25" fmla="*/ 3625 h 21600"/>
              <a:gd name="connsiteX26" fmla="*/ 7111 w 17283"/>
              <a:gd name="connsiteY26" fmla="*/ 6382 h 21600"/>
              <a:gd name="connsiteX27" fmla="*/ 8283 w 17283"/>
              <a:gd name="connsiteY27" fmla="*/ 1887 h 21600"/>
              <a:gd name="connsiteX28" fmla="*/ 10023 w 17283"/>
              <a:gd name="connsiteY28" fmla="*/ 4342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283" h="21600">
                <a:moveTo>
                  <a:pt x="10023" y="4342"/>
                </a:moveTo>
                <a:lnTo>
                  <a:pt x="13351" y="0"/>
                </a:lnTo>
                <a:cubicBezTo>
                  <a:pt x="13263" y="1926"/>
                  <a:pt x="13174" y="3851"/>
                  <a:pt x="13086" y="5777"/>
                </a:cubicBezTo>
                <a:lnTo>
                  <a:pt x="16568" y="3172"/>
                </a:lnTo>
                <a:lnTo>
                  <a:pt x="14941" y="6532"/>
                </a:lnTo>
                <a:lnTo>
                  <a:pt x="17283" y="7365"/>
                </a:lnTo>
                <a:lnTo>
                  <a:pt x="15546" y="9402"/>
                </a:lnTo>
                <a:lnTo>
                  <a:pt x="16831" y="11290"/>
                </a:lnTo>
                <a:lnTo>
                  <a:pt x="14941" y="12310"/>
                </a:lnTo>
                <a:lnTo>
                  <a:pt x="16287" y="15212"/>
                </a:lnTo>
                <a:lnTo>
                  <a:pt x="13201" y="14350"/>
                </a:lnTo>
                <a:cubicBezTo>
                  <a:pt x="13302" y="15357"/>
                  <a:pt x="13402" y="16363"/>
                  <a:pt x="13503" y="17370"/>
                </a:cubicBezTo>
                <a:lnTo>
                  <a:pt x="10741" y="15935"/>
                </a:lnTo>
                <a:lnTo>
                  <a:pt x="10173" y="18842"/>
                </a:lnTo>
                <a:lnTo>
                  <a:pt x="8433" y="17370"/>
                </a:lnTo>
                <a:lnTo>
                  <a:pt x="7261" y="19712"/>
                </a:lnTo>
                <a:lnTo>
                  <a:pt x="6088" y="18125"/>
                </a:lnTo>
                <a:lnTo>
                  <a:pt x="3478" y="21600"/>
                </a:lnTo>
                <a:cubicBezTo>
                  <a:pt x="3441" y="20480"/>
                  <a:pt x="3403" y="19360"/>
                  <a:pt x="3366" y="18240"/>
                </a:cubicBezTo>
                <a:lnTo>
                  <a:pt x="1326" y="18185"/>
                </a:lnTo>
                <a:lnTo>
                  <a:pt x="1891" y="15370"/>
                </a:lnTo>
                <a:lnTo>
                  <a:pt x="0" y="13597"/>
                </a:lnTo>
                <a:lnTo>
                  <a:pt x="2496" y="11592"/>
                </a:lnTo>
                <a:lnTo>
                  <a:pt x="1295" y="9050"/>
                </a:lnTo>
                <a:lnTo>
                  <a:pt x="3933" y="7817"/>
                </a:lnTo>
                <a:lnTo>
                  <a:pt x="3063" y="3625"/>
                </a:lnTo>
                <a:lnTo>
                  <a:pt x="7111" y="6382"/>
                </a:lnTo>
                <a:lnTo>
                  <a:pt x="8283" y="1887"/>
                </a:lnTo>
                <a:lnTo>
                  <a:pt x="10023" y="4342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lumMod val="100000"/>
                </a:srgbClr>
              </a:gs>
              <a:gs pos="100000">
                <a:srgbClr val="FFFF00"/>
              </a:gs>
            </a:gsLst>
            <a:lin ang="5400000" scaled="0"/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zh-CN" sz="2400" b="1" dirty="0" smtClean="0">
                <a:ea typeface="宋体" panose="02010600030101010101" pitchFamily="2" charset="-122"/>
              </a:rPr>
              <a:t>Better detection rate</a:t>
            </a:r>
          </a:p>
          <a:p>
            <a:pPr algn="ctr"/>
            <a:r>
              <a:rPr lang="en-US" altLang="zh-CN" sz="2400" b="1" dirty="0" smtClean="0">
                <a:ea typeface="宋体" panose="02010600030101010101" pitchFamily="2" charset="-122"/>
              </a:rPr>
              <a:t>&amp; 1000 times faster</a:t>
            </a:r>
            <a:endParaRPr lang="zh-CN" altLang="en-US" sz="2400" b="1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46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 and 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845820"/>
            <a:ext cx="8516471" cy="557784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</a:t>
            </a:r>
          </a:p>
          <a:p>
            <a:pPr lvl="1"/>
            <a:r>
              <a:rPr lang="en-US" dirty="0" smtClean="0"/>
              <a:t>Surprisingly simple, fast, and high quality objectness measure</a:t>
            </a:r>
          </a:p>
          <a:p>
            <a:pPr lvl="2"/>
            <a:r>
              <a:rPr lang="en-US" dirty="0" smtClean="0"/>
              <a:t>Needs a few atomic operations (i.e. add, bitwise, etc.) per window</a:t>
            </a:r>
          </a:p>
          <a:p>
            <a:pPr lvl="3"/>
            <a:r>
              <a:rPr lang="en-US" dirty="0" smtClean="0"/>
              <a:t>Test time: 300fps! </a:t>
            </a:r>
          </a:p>
          <a:p>
            <a:pPr lvl="3"/>
            <a:r>
              <a:rPr lang="en-US" dirty="0" smtClean="0"/>
              <a:t>Training time on the entire VOC07 dataset takes 20 seconds!</a:t>
            </a:r>
          </a:p>
          <a:p>
            <a:pPr lvl="2"/>
            <a:r>
              <a:rPr lang="en-US" dirty="0" smtClean="0"/>
              <a:t>State of the art results on challenging VOC benchmark</a:t>
            </a:r>
          </a:p>
          <a:p>
            <a:pPr lvl="3"/>
            <a:r>
              <a:rPr lang="en-US" dirty="0" smtClean="0"/>
              <a:t>96.2% Detection rate (DR) @ 1K proposals, 99.5% DR @ 5K proposals</a:t>
            </a:r>
          </a:p>
          <a:p>
            <a:pPr lvl="2"/>
            <a:r>
              <a:rPr lang="en-US" dirty="0" smtClean="0"/>
              <a:t>Generic over classes, training on 6 classes and test on other classes</a:t>
            </a:r>
          </a:p>
          <a:p>
            <a:pPr lvl="2"/>
            <a:r>
              <a:rPr lang="en-US" dirty="0" smtClean="0"/>
              <a:t>100+ lines of C++ to implement the algorithm</a:t>
            </a:r>
          </a:p>
          <a:p>
            <a:r>
              <a:rPr lang="en-US" dirty="0" smtClean="0"/>
              <a:t>Resources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http://mmcheng.net/bing/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Paper, source </a:t>
            </a:r>
            <a:r>
              <a:rPr lang="en-US" dirty="0"/>
              <a:t>code, data, slides, </a:t>
            </a:r>
            <a:r>
              <a:rPr lang="en-US" dirty="0" smtClean="0"/>
              <a:t>online </a:t>
            </a:r>
            <a:r>
              <a:rPr lang="en-US" dirty="0"/>
              <a:t>FAQs, </a:t>
            </a:r>
            <a:r>
              <a:rPr lang="en-US" dirty="0" smtClean="0"/>
              <a:t>etc.</a:t>
            </a:r>
            <a:endParaRPr lang="en-US" dirty="0"/>
          </a:p>
          <a:p>
            <a:pPr lvl="1"/>
            <a:r>
              <a:rPr lang="en-US" dirty="0"/>
              <a:t>1000+ source code downloads in 1 </a:t>
            </a:r>
            <a:r>
              <a:rPr lang="en-US" dirty="0" smtClean="0"/>
              <a:t>week</a:t>
            </a:r>
          </a:p>
          <a:p>
            <a:pPr lvl="1"/>
            <a:r>
              <a:rPr lang="en-US" dirty="0" smtClean="0"/>
              <a:t>Already got many feedbacks reporting detection speed up</a:t>
            </a:r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042886" y="3821654"/>
            <a:ext cx="1981541" cy="1263064"/>
            <a:chOff x="6515422" y="2175734"/>
            <a:chExt cx="1981541" cy="1263064"/>
          </a:xfrm>
        </p:grpSpPr>
        <p:pic>
          <p:nvPicPr>
            <p:cNvPr id="8" name="Picture 83" descr="C:\Users\KylinCheng\Desktop\捕获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5422" y="2175734"/>
              <a:ext cx="711517" cy="79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爆炸形 2 129"/>
            <p:cNvSpPr/>
            <p:nvPr/>
          </p:nvSpPr>
          <p:spPr>
            <a:xfrm>
              <a:off x="6642717" y="2502173"/>
              <a:ext cx="1854246" cy="936625"/>
            </a:xfrm>
            <a:prstGeom prst="irregularSeal2">
              <a:avLst/>
            </a:prstGeom>
            <a:gradFill flip="none" rotWithShape="1">
              <a:gsLst>
                <a:gs pos="0">
                  <a:srgbClr val="FFFF00">
                    <a:lumMod val="100000"/>
                  </a:srgbClr>
                </a:gs>
                <a:gs pos="100000">
                  <a:srgbClr val="FFFF00"/>
                </a:gs>
              </a:gsLst>
              <a:lin ang="5400000" scaled="0"/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0" tIns="45711" rIns="91420" bIns="45711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2400" b="1" dirty="0">
                  <a:ea typeface="宋体" panose="02010600030101010101" pitchFamily="2" charset="-122"/>
                </a:rPr>
                <a:t>free</a:t>
              </a:r>
              <a:endParaRPr lang="zh-CN" altLang="en-US" sz="2400" b="1" dirty="0"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74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华文楷体" pitchFamily="2" charset="-122"/>
            </a:endParaRP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4825" y="2396490"/>
            <a:ext cx="8191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Thanks for 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watching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375" y="4532948"/>
            <a:ext cx="8743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Orals 8A, 8:30-10:00, 27</a:t>
            </a:r>
            <a:r>
              <a:rPr lang="en-US" sz="4400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th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华文楷体" pitchFamily="2" charset="-122"/>
              </a:rPr>
              <a:t> June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971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1308</TotalTime>
  <Words>403</Words>
  <Application>Microsoft Office PowerPoint</Application>
  <PresentationFormat>On-screen Show (4:3)</PresentationFormat>
  <Paragraphs>56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宋体</vt:lpstr>
      <vt:lpstr>宋体</vt:lpstr>
      <vt:lpstr>华文楷体</vt:lpstr>
      <vt:lpstr>Arial</vt:lpstr>
      <vt:lpstr>Calibri</vt:lpstr>
      <vt:lpstr>Times New Roman</vt:lpstr>
      <vt:lpstr>Office Theme</vt:lpstr>
      <vt:lpstr>Visio</vt:lpstr>
      <vt:lpstr>BING: Binarized Normed Gradients for Objectness Estimation at 300fps</vt:lpstr>
      <vt:lpstr>Motivation: Generic object detection</vt:lpstr>
      <vt:lpstr>Motivation: What is an object?</vt:lpstr>
      <vt:lpstr>Motivation: What is an object?</vt:lpstr>
      <vt:lpstr>Experimental results</vt:lpstr>
      <vt:lpstr>Conclusion and Future Work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BING: Binarized Normed Gradients for Objectness Estimation at 300fps</dc:title>
  <dc:creator>MingMing Cheng</dc:creator>
  <cp:lastModifiedBy>MingMing Cheng</cp:lastModifiedBy>
  <cp:revision>138</cp:revision>
  <dcterms:created xsi:type="dcterms:W3CDTF">2014-04-15T14:23:17Z</dcterms:created>
  <dcterms:modified xsi:type="dcterms:W3CDTF">2014-05-28T08:56:53Z</dcterms:modified>
</cp:coreProperties>
</file>