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303" r:id="rId29"/>
    <p:sldId id="304" r:id="rId30"/>
    <p:sldId id="305" r:id="rId31"/>
    <p:sldId id="306" r:id="rId32"/>
    <p:sldId id="307" r:id="rId33"/>
    <p:sldId id="308" r:id="rId34"/>
    <p:sldId id="309" r:id="rId35"/>
    <p:sldId id="311" r:id="rId3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6411" autoAdjust="0"/>
  </p:normalViewPr>
  <p:slideViewPr>
    <p:cSldViewPr showGuides="1">
      <p:cViewPr varScale="1">
        <p:scale>
          <a:sx n="77" d="100"/>
          <a:sy n="77" d="100"/>
        </p:scale>
        <p:origin x="-76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57" d="100"/>
          <a:sy n="57" d="100"/>
        </p:scale>
        <p:origin x="-281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93A33C49-0DF6-40C5-9FB2-6ACC0D81A6C3}" type="datetimeFigureOut">
              <a:rPr lang="zh-CN" altLang="en-US"/>
              <a:pPr>
                <a:defRPr/>
              </a:pPr>
              <a:t>2014/5/7</a:t>
            </a:fld>
            <a:endParaRPr lang="en-US" altLang="zh-CN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F5A2A845-FC41-43EC-BABE-A2AF8E22D4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50172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9065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159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63010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633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3775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992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7923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3172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50213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789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970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531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709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58405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8620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81170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888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5A2A845-FC41-43EC-BABE-A2AF8E22D436}" type="slidenum">
              <a:rPr lang="zh-CN" altLang="en-US" smtClean="0"/>
              <a:pPr>
                <a:defRPr/>
              </a:pPr>
              <a:t>26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273726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25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5697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8810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4104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04420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6631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6139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264770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246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758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8757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744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34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337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97166-0370-4F87-96C4-005DF6B2105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83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占位符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4800" smtClean="0"/>
            </a:lvl1pPr>
          </a:lstStyle>
          <a:p>
            <a:r>
              <a:rPr lang="zh-CN" altLang="en-US" smtClean="0"/>
              <a:t>单击此处编辑母版标题样式</a:t>
            </a:r>
          </a:p>
        </p:txBody>
      </p:sp>
      <p:sp>
        <p:nvSpPr>
          <p:cNvPr id="14339" name="文本占位符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 smtClean="0"/>
            </a:lvl1pPr>
          </a:lstStyle>
          <a:p>
            <a:r>
              <a:rPr lang="zh-CN" altLang="en-US" smtClean="0"/>
              <a:t>单击此处编辑母版副标题样式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223E6DD-D30F-4B18-864D-23CD6CEDF0BD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10FD300-EE40-45A4-89AF-F2808DB47C0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D8417-7AB0-4B42-92F3-7FCDEDCD74AF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13DC3-BEA4-444D-9A96-BD7CF9B5712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8B2C9-618A-4D32-A7E7-8580575650CB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A7558C-9A58-4268-B334-9B4A188E1C7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7C322-3142-494A-9FBB-87821F26B543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87624-148A-4D21-AB33-3CB6F50137C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214282" y="1285860"/>
            <a:ext cx="8229600" cy="857256"/>
          </a:xfrm>
        </p:spPr>
        <p:txBody>
          <a:bodyPr/>
          <a:lstStyle>
            <a:lvl1pPr algn="l">
              <a:defRPr lang="zh-CN" altLang="en-US" sz="4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altLang="zh-CN" dirty="0" smtClean="0"/>
              <a:t>Click to change Slide Title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DCD59D-4968-4863-8EF7-158EA8752BBE}" type="slidenum">
              <a:rPr lang="en-US" altLang="zh-CN"/>
              <a:pPr/>
              <a:t>‹#›</a:t>
            </a:fld>
            <a:endParaRPr lang="en-US" altLang="zh-CN" dirty="0"/>
          </a:p>
        </p:txBody>
      </p:sp>
      <p:sp>
        <p:nvSpPr>
          <p:cNvPr id="11" name="内容占位符 10"/>
          <p:cNvSpPr>
            <a:spLocks noGrp="1"/>
          </p:cNvSpPr>
          <p:nvPr>
            <p:ph sz="quarter" idx="13" hasCustomPrompt="1"/>
          </p:nvPr>
        </p:nvSpPr>
        <p:spPr>
          <a:xfrm>
            <a:off x="214313" y="2500313"/>
            <a:ext cx="8215312" cy="1357312"/>
          </a:xfrm>
        </p:spPr>
        <p:txBody>
          <a:bodyPr/>
          <a:lstStyle>
            <a:lvl1pPr>
              <a:buFontTx/>
              <a:buBlip>
                <a:blip r:embed="rId2"/>
              </a:buBlip>
              <a:defRPr sz="20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zh-CN" dirty="0" smtClean="0"/>
              <a:t>Click to edit text styles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428596" y="2357430"/>
            <a:ext cx="8229600" cy="1143000"/>
          </a:xfrm>
        </p:spPr>
        <p:txBody>
          <a:bodyPr/>
          <a:lstStyle>
            <a:lvl1pPr>
              <a:defRPr sz="3200" b="1"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zh-CN" dirty="0" smtClean="0"/>
              <a:t>Click to change Slide Title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D322E-F764-44F8-B538-D675FD043245}" type="slidenum">
              <a:rPr lang="en-US" altLang="zh-CN" smtClean="0"/>
              <a:pPr/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CE10D-DA2E-41B7-BFEB-828662910D92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C5BFA-D64C-40DE-9D05-6CE9D94596F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1DC6B-CCED-4C1C-8907-70AC654A089E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8C3FB-223F-45BB-A4B0-05B97E223D1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BCB006-5171-4960-B1A7-FFF663CB8F4F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A17D0-C591-4FC7-9A69-873374FE9F2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0C258-4F7C-4E7C-A191-33A32E95FD2E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940CD-09BA-4BBF-B777-1E0F0B507F3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1691D-504C-47EF-BDEB-CD94E96E7468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08D7F6-C2A0-4011-B57A-5C6ECF9A28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B1F9A-5693-4742-BB62-338B14313CAE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7EA41-05D7-4F7A-BBA4-AB2A54D8304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31B17-44EA-426B-894C-03E5E369D8E8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6C2D6-2690-43B4-BC9D-3C374A5DF57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4060AB-7A4A-40C5-972C-67D961635D09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5CD27-6F89-4432-A8C0-6697556FE1F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34925" y="908050"/>
            <a:ext cx="8229600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DDFFA95-1D02-4452-A2B6-FC75B8AFDFAC}" type="datetime1">
              <a:rPr lang="zh-CN" altLang="en-US"/>
              <a:pPr>
                <a:defRPr/>
              </a:pPr>
              <a:t>2014/5/7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31B6AE-AC73-4DC2-BE5C-C883D7A838A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  <p:sldLayoutId id="2147483779" r:id="rId13"/>
    <p:sldLayoutId id="2147483782" r:id="rId14"/>
  </p:sldLayoutIdLst>
  <p:hf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C:\Users\user\AppData\Local\Microsoft\Windows\Temporary Internet Files\Content.Outlook\PDPV5M60\浅色封面副本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标题 5"/>
          <p:cNvSpPr txBox="1">
            <a:spLocks/>
          </p:cNvSpPr>
          <p:nvPr/>
        </p:nvSpPr>
        <p:spPr bwMode="auto">
          <a:xfrm>
            <a:off x="428596" y="2786058"/>
            <a:ext cx="822960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How to Write a Good SIGGRAPH</a:t>
            </a:r>
            <a:r>
              <a:rPr kumimoji="0" lang="en-US" altLang="zh-CN" sz="5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paper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文本占位符 7"/>
          <p:cNvSpPr txBox="1">
            <a:spLocks/>
          </p:cNvSpPr>
          <p:nvPr/>
        </p:nvSpPr>
        <p:spPr>
          <a:xfrm>
            <a:off x="3571875" y="4572000"/>
            <a:ext cx="5000625" cy="500074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zh-CN" sz="2400" b="1" noProof="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Steve Lin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Verdana" pitchFamily="34" charset="0"/>
            </a:endParaRPr>
          </a:p>
        </p:txBody>
      </p:sp>
      <p:sp>
        <p:nvSpPr>
          <p:cNvPr id="8" name="文本占位符 8"/>
          <p:cNvSpPr txBox="1">
            <a:spLocks/>
          </p:cNvSpPr>
          <p:nvPr/>
        </p:nvSpPr>
        <p:spPr>
          <a:xfrm>
            <a:off x="3571868" y="5072074"/>
            <a:ext cx="5000625" cy="500065"/>
          </a:xfrm>
          <a:prstGeom prst="rect">
            <a:avLst/>
          </a:prstGeom>
        </p:spPr>
        <p:txBody>
          <a:bodyPr/>
          <a:lstStyle/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altLang="zh-CN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MSRA</a:t>
            </a:r>
            <a:endParaRPr kumimoji="0" lang="zh-CN" alt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erdana" pitchFamily="34" charset="0"/>
              <a:ea typeface="+mn-ea"/>
              <a:cs typeface="Verdana" pitchFamily="34" charset="0"/>
            </a:endParaRPr>
          </a:p>
        </p:txBody>
      </p:sp>
      <p:pic>
        <p:nvPicPr>
          <p:cNvPr id="1026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6336" y="188640"/>
            <a:ext cx="1285857" cy="360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98072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Research and Development Process</a:t>
            </a:r>
            <a:endParaRPr lang="en-US" dirty="0"/>
          </a:p>
        </p:txBody>
      </p:sp>
      <p:sp>
        <p:nvSpPr>
          <p:cNvPr id="3" name="Line 14"/>
          <p:cNvSpPr>
            <a:spLocks noChangeShapeType="1"/>
          </p:cNvSpPr>
          <p:nvPr/>
        </p:nvSpPr>
        <p:spPr bwMode="auto">
          <a:xfrm>
            <a:off x="2411412" y="3705225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4" name="Line 15"/>
          <p:cNvSpPr>
            <a:spLocks noChangeShapeType="1"/>
          </p:cNvSpPr>
          <p:nvPr/>
        </p:nvSpPr>
        <p:spPr bwMode="auto">
          <a:xfrm>
            <a:off x="4773612" y="3705225"/>
            <a:ext cx="609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048000" y="3048000"/>
            <a:ext cx="1878012" cy="1298575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marL="457200" indent="-457200" algn="ctr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>
                <a:solidFill>
                  <a:srgbClr val="F8F8F8"/>
                </a:solidFill>
              </a:rPr>
              <a:t>Write Up</a:t>
            </a:r>
          </a:p>
          <a:p>
            <a:pPr marL="457200" indent="-457200" algn="ctr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>
                <a:solidFill>
                  <a:srgbClr val="F8F8F8"/>
                </a:solidFill>
              </a:rPr>
              <a:t>Results</a:t>
            </a: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5384800" y="2970213"/>
            <a:ext cx="1473200" cy="1473200"/>
          </a:xfrm>
          <a:prstGeom prst="diamond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marL="457200" indent="-457200" algn="ctr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>
                <a:solidFill>
                  <a:srgbClr val="F8F8F8"/>
                </a:solidFill>
              </a:rPr>
              <a:t>Done?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58812" y="3057525"/>
            <a:ext cx="1800225" cy="129857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marL="457200" indent="-457200" algn="ctr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>
                <a:solidFill>
                  <a:srgbClr val="F8F8F8"/>
                </a:solidFill>
              </a:rPr>
              <a:t>Research &amp;</a:t>
            </a:r>
          </a:p>
          <a:p>
            <a:pPr marL="457200" indent="-457200" algn="ctr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>
                <a:solidFill>
                  <a:srgbClr val="F8F8F8"/>
                </a:solidFill>
              </a:rPr>
              <a:t>Develop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735762" y="3201988"/>
            <a:ext cx="800100" cy="417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457200" indent="-457200" algn="ctr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/>
              <a:t>Yes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183312" y="2517775"/>
            <a:ext cx="615950" cy="4175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457200" indent="-457200" algn="ctr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/>
              <a:t>No</a:t>
            </a:r>
          </a:p>
        </p:txBody>
      </p:sp>
      <p:sp>
        <p:nvSpPr>
          <p:cNvPr id="10" name="Oval 8"/>
          <p:cNvSpPr>
            <a:spLocks noChangeArrowheads="1"/>
          </p:cNvSpPr>
          <p:nvPr/>
        </p:nvSpPr>
        <p:spPr bwMode="auto">
          <a:xfrm>
            <a:off x="7451725" y="3043238"/>
            <a:ext cx="1328737" cy="1328737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marL="457200" indent="-457200" algn="ctr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>
                <a:solidFill>
                  <a:srgbClr val="F8F8F8"/>
                </a:solidFill>
              </a:rPr>
              <a:t>Stop</a:t>
            </a:r>
          </a:p>
        </p:txBody>
      </p:sp>
      <p:cxnSp>
        <p:nvCxnSpPr>
          <p:cNvPr id="11" name="AutoShape 9"/>
          <p:cNvCxnSpPr>
            <a:cxnSpLocks noChangeShapeType="1"/>
            <a:stCxn id="6" idx="0"/>
            <a:endCxn id="7" idx="0"/>
          </p:cNvCxnSpPr>
          <p:nvPr/>
        </p:nvCxnSpPr>
        <p:spPr bwMode="auto">
          <a:xfrm rot="16200000" flipH="1" flipV="1">
            <a:off x="3796507" y="732631"/>
            <a:ext cx="87312" cy="4562475"/>
          </a:xfrm>
          <a:prstGeom prst="bentConnector3">
            <a:avLst>
              <a:gd name="adj1" fmla="val -623639"/>
            </a:avLst>
          </a:prstGeom>
          <a:noFill/>
          <a:ln w="57150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12" name="AutoShape 12"/>
          <p:cNvCxnSpPr>
            <a:cxnSpLocks noChangeShapeType="1"/>
            <a:stCxn id="6" idx="3"/>
            <a:endCxn id="10" idx="2"/>
          </p:cNvCxnSpPr>
          <p:nvPr/>
        </p:nvCxnSpPr>
        <p:spPr bwMode="auto">
          <a:xfrm>
            <a:off x="6858000" y="3706813"/>
            <a:ext cx="593725" cy="1587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3" name="AutoShape 13"/>
          <p:cNvSpPr>
            <a:spLocks noChangeArrowheads="1"/>
          </p:cNvSpPr>
          <p:nvPr/>
        </p:nvSpPr>
        <p:spPr bwMode="auto">
          <a:xfrm rot="10800000">
            <a:off x="754062" y="4770438"/>
            <a:ext cx="3454400" cy="1087437"/>
          </a:xfrm>
          <a:prstGeom prst="curvedDownArrow">
            <a:avLst>
              <a:gd name="adj1" fmla="val 63533"/>
              <a:gd name="adj2" fmla="val 127066"/>
              <a:gd name="adj3" fmla="val 33333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2335212" y="4543425"/>
            <a:ext cx="685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/>
              <a:t>?</a:t>
            </a:r>
          </a:p>
        </p:txBody>
      </p:sp>
      <p:pic>
        <p:nvPicPr>
          <p:cNvPr id="15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8483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3.7037E-7 L -0.26389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2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7037E-7 L 0.25989 -3.7037E-7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3" grpId="0" animBg="1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838200" y="2057400"/>
            <a:ext cx="7424738" cy="2009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800" b="1" i="1" dirty="0"/>
              <a:t>  “I have always written these motivational abstracts, as I call them… My hit rate on these abstracts, specifically the fraction that become a submitted paper, is about 75 percent.”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43263" y="4632325"/>
            <a:ext cx="4910137" cy="1087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8" tIns="44450" rIns="90488" bIns="44450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 dirty="0"/>
              <a:t> — Marc </a:t>
            </a:r>
            <a:r>
              <a:rPr lang="en-US" sz="2400" b="1" dirty="0" err="1"/>
              <a:t>Levoy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EE &amp; CS Professor, Stanford</a:t>
            </a:r>
            <a:br>
              <a:rPr lang="en-US" sz="2400" b="1" dirty="0"/>
            </a:br>
            <a:endParaRPr lang="en-US" sz="2400" b="1" dirty="0"/>
          </a:p>
        </p:txBody>
      </p:sp>
      <p:pic>
        <p:nvPicPr>
          <p:cNvPr id="5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36995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Why you should start writing early</a:t>
            </a:r>
          </a:p>
          <a:p>
            <a:endParaRPr lang="en-US" dirty="0" smtClean="0"/>
          </a:p>
          <a:p>
            <a:r>
              <a:rPr lang="en-US" dirty="0" smtClean="0"/>
              <a:t>How to write a </a:t>
            </a:r>
            <a:r>
              <a:rPr lang="en-US" b="1" i="1" dirty="0" smtClean="0">
                <a:solidFill>
                  <a:schemeClr val="accent2"/>
                </a:solidFill>
              </a:rPr>
              <a:t>bad</a:t>
            </a:r>
            <a:r>
              <a:rPr lang="en-US" dirty="0" smtClean="0"/>
              <a:t> research paper</a:t>
            </a:r>
          </a:p>
          <a:p>
            <a:pPr marL="0" indent="0">
              <a:buNone/>
            </a:pP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Some general guidelines on writing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5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13194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67712"/>
          </a:xfrm>
        </p:spPr>
        <p:txBody>
          <a:bodyPr>
            <a:normAutofit/>
          </a:bodyPr>
          <a:lstStyle/>
          <a:p>
            <a:r>
              <a:rPr lang="en-US" dirty="0" smtClean="0"/>
              <a:t>How to write a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b="1" i="1" dirty="0" smtClean="0">
                <a:solidFill>
                  <a:schemeClr val="accent2"/>
                </a:solidFill>
              </a:rPr>
              <a:t>bad</a:t>
            </a:r>
            <a:r>
              <a:rPr lang="en-US" dirty="0" smtClean="0"/>
              <a:t> research </a:t>
            </a:r>
            <a:br>
              <a:rPr lang="en-US" dirty="0" smtClean="0"/>
            </a:br>
            <a:r>
              <a:rPr lang="en-US" dirty="0" smtClean="0"/>
              <a:t>paper</a:t>
            </a:r>
            <a:endParaRPr lang="en-US" dirty="0"/>
          </a:p>
        </p:txBody>
      </p:sp>
      <p:pic>
        <p:nvPicPr>
          <p:cNvPr id="4" name="Picture 5" descr="comic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38600" y="736600"/>
            <a:ext cx="5105400" cy="6121400"/>
          </a:xfrm>
          <a:prstGeom prst="rect">
            <a:avLst/>
          </a:prstGeom>
          <a:noFill/>
        </p:spPr>
      </p:pic>
      <p:pic>
        <p:nvPicPr>
          <p:cNvPr id="5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19813425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Write the paper for only yourself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audience knows everything you do</a:t>
            </a:r>
          </a:p>
          <a:p>
            <a:endParaRPr lang="en-US" dirty="0" smtClean="0"/>
          </a:p>
          <a:p>
            <a:r>
              <a:rPr lang="en-US" dirty="0" smtClean="0"/>
              <a:t>As long as you understand it, everyone else will</a:t>
            </a:r>
          </a:p>
          <a:p>
            <a:endParaRPr lang="en-US" dirty="0" smtClean="0"/>
          </a:p>
          <a:p>
            <a:r>
              <a:rPr lang="en-US" dirty="0" smtClean="0"/>
              <a:t>Everything in the paper should be obvious and needs no explanation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0996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previous work is all garbage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There’s nothing good to say about previous methods</a:t>
            </a:r>
          </a:p>
          <a:p>
            <a:endParaRPr lang="en-US" dirty="0" smtClean="0"/>
          </a:p>
          <a:p>
            <a:r>
              <a:rPr lang="en-US" dirty="0" smtClean="0"/>
              <a:t>Our work is so good compared to others</a:t>
            </a:r>
          </a:p>
          <a:p>
            <a:endParaRPr lang="en-US" dirty="0" smtClean="0"/>
          </a:p>
          <a:p>
            <a:r>
              <a:rPr lang="en-US" dirty="0" smtClean="0"/>
              <a:t>Don’t even need to mention some of the other works</a:t>
            </a:r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27439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Provide no 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Do not explain your problem</a:t>
            </a:r>
          </a:p>
          <a:p>
            <a:endParaRPr lang="en-US" dirty="0" smtClean="0"/>
          </a:p>
          <a:p>
            <a:r>
              <a:rPr lang="en-US" dirty="0" smtClean="0"/>
              <a:t>Do not mention assumptions or settings</a:t>
            </a:r>
          </a:p>
          <a:p>
            <a:endParaRPr lang="en-US" dirty="0" smtClean="0"/>
          </a:p>
          <a:p>
            <a:r>
              <a:rPr lang="en-US" dirty="0" smtClean="0"/>
              <a:t>Do not compare to related works</a:t>
            </a:r>
          </a:p>
          <a:p>
            <a:endParaRPr lang="en-US" dirty="0" smtClean="0"/>
          </a:p>
          <a:p>
            <a:r>
              <a:rPr lang="en-US" dirty="0" smtClean="0"/>
              <a:t>Do not discuss contributions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5400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Just describe what you did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First we did this, then we did that, and then we did another thing…</a:t>
            </a:r>
          </a:p>
          <a:p>
            <a:endParaRPr lang="en-US" dirty="0" smtClean="0"/>
          </a:p>
          <a:p>
            <a:r>
              <a:rPr lang="en-US" dirty="0" smtClean="0"/>
              <a:t>Do not explain why, or discuss results</a:t>
            </a:r>
          </a:p>
          <a:p>
            <a:endParaRPr lang="en-US" dirty="0" smtClean="0"/>
          </a:p>
          <a:p>
            <a:r>
              <a:rPr lang="en-US" dirty="0" smtClean="0"/>
              <a:t>Do not mention alternatives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45254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Focus mainly on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You spent 3 months of the 6-month project on optimizing a certain part of the code, so you should spend half the paper talking about it.</a:t>
            </a:r>
          </a:p>
          <a:p>
            <a:endParaRPr lang="en-US" dirty="0" smtClean="0"/>
          </a:p>
          <a:p>
            <a:r>
              <a:rPr lang="en-US" dirty="0" smtClean="0"/>
              <a:t>Everyone reads papers for the little details, not the big ideas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5296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 different just because you can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Create new notation and terminology just to be different from previous works:  f = x(y)</a:t>
            </a:r>
          </a:p>
          <a:p>
            <a:endParaRPr lang="en-US" dirty="0" smtClean="0"/>
          </a:p>
          <a:p>
            <a:r>
              <a:rPr lang="en-US" dirty="0" smtClean="0"/>
              <a:t>Change the notation throughout the paper</a:t>
            </a:r>
          </a:p>
          <a:p>
            <a:endParaRPr lang="en-US" dirty="0" smtClean="0"/>
          </a:p>
          <a:p>
            <a:r>
              <a:rPr lang="en-US" dirty="0" smtClean="0"/>
              <a:t>Do not give definitions for new or unusual terms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088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Good Paper?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Introduces significant ideas/results to the research community</a:t>
            </a:r>
          </a:p>
          <a:p>
            <a:endParaRPr lang="en-US" dirty="0"/>
          </a:p>
          <a:p>
            <a:r>
              <a:rPr lang="en-US" dirty="0" smtClean="0"/>
              <a:t>Clearly communicates your ideas/results</a:t>
            </a:r>
          </a:p>
          <a:p>
            <a:endParaRPr lang="en-US" dirty="0" smtClean="0"/>
          </a:p>
          <a:p>
            <a:r>
              <a:rPr lang="en-US" dirty="0" smtClean="0"/>
              <a:t>Provides insight and understanding on what you’ve done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008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to write a </a:t>
            </a:r>
            <a:r>
              <a:rPr lang="en-US" b="1" i="1" dirty="0" smtClean="0">
                <a:solidFill>
                  <a:schemeClr val="accent2"/>
                </a:solidFill>
              </a:rPr>
              <a:t>bad</a:t>
            </a:r>
            <a:r>
              <a:rPr lang="en-US" dirty="0" smtClean="0"/>
              <a:t> research paper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Write the paper only for yourself</a:t>
            </a:r>
          </a:p>
          <a:p>
            <a:r>
              <a:rPr lang="en-US" dirty="0" smtClean="0"/>
              <a:t>All previous work is garbage</a:t>
            </a:r>
          </a:p>
          <a:p>
            <a:r>
              <a:rPr lang="en-US" dirty="0" smtClean="0"/>
              <a:t>Provide no context</a:t>
            </a:r>
          </a:p>
          <a:p>
            <a:r>
              <a:rPr lang="en-US" dirty="0" smtClean="0"/>
              <a:t>Just describe what you did</a:t>
            </a:r>
          </a:p>
          <a:p>
            <a:r>
              <a:rPr lang="en-US" dirty="0" smtClean="0"/>
              <a:t>Focus mainly on details</a:t>
            </a:r>
          </a:p>
          <a:p>
            <a:r>
              <a:rPr lang="en-US" dirty="0" smtClean="0"/>
              <a:t>Be different just because you can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549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Why you should start writing early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How to write a </a:t>
            </a:r>
            <a:r>
              <a:rPr lang="en-US" b="1" i="1" dirty="0" smtClean="0">
                <a:solidFill>
                  <a:schemeClr val="bg1">
                    <a:lumMod val="85000"/>
                  </a:schemeClr>
                </a:solidFill>
              </a:rPr>
              <a:t>bad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 research paper</a:t>
            </a:r>
          </a:p>
          <a:p>
            <a:pPr marL="0" indent="0">
              <a:buNone/>
            </a:pPr>
            <a:endParaRPr lang="en-US" dirty="0" smtClean="0">
              <a:solidFill>
                <a:schemeClr val="bg1">
                  <a:lumMod val="85000"/>
                </a:schemeClr>
              </a:solidFill>
            </a:endParaRPr>
          </a:p>
          <a:p>
            <a:r>
              <a:rPr lang="en-US" dirty="0" smtClean="0"/>
              <a:t>Some general guidelines on writing</a:t>
            </a:r>
          </a:p>
          <a:p>
            <a:endParaRPr lang="en-US" dirty="0"/>
          </a:p>
        </p:txBody>
      </p:sp>
      <p:pic>
        <p:nvPicPr>
          <p:cNvPr id="5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5601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1124744"/>
            <a:ext cx="8229600" cy="1143000"/>
          </a:xfrm>
        </p:spPr>
        <p:txBody>
          <a:bodyPr/>
          <a:lstStyle/>
          <a:p>
            <a:r>
              <a:rPr lang="en-US" dirty="0" smtClean="0"/>
              <a:t>Attention from readers</a:t>
            </a:r>
            <a:endParaRPr lang="en-US" dirty="0"/>
          </a:p>
        </p:txBody>
      </p:sp>
      <p:sp>
        <p:nvSpPr>
          <p:cNvPr id="5" name="Isosceles Triangle 4"/>
          <p:cNvSpPr/>
          <p:nvPr/>
        </p:nvSpPr>
        <p:spPr>
          <a:xfrm>
            <a:off x="3352800" y="5029200"/>
            <a:ext cx="2286000" cy="1371600"/>
          </a:xfrm>
          <a:prstGeom prst="triangle">
            <a:avLst/>
          </a:prstGeom>
          <a:solidFill>
            <a:srgbClr val="0F6FC6">
              <a:alpha val="74902"/>
            </a:srgbClr>
          </a:solidFill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rapezoid 5"/>
          <p:cNvSpPr/>
          <p:nvPr/>
        </p:nvSpPr>
        <p:spPr>
          <a:xfrm>
            <a:off x="2590800" y="4114800"/>
            <a:ext cx="3810000" cy="911352"/>
          </a:xfrm>
          <a:prstGeom prst="trapezoid">
            <a:avLst>
              <a:gd name="adj" fmla="val 83869"/>
            </a:avLst>
          </a:prstGeom>
          <a:solidFill>
            <a:srgbClr val="0F6FC6">
              <a:alpha val="60000"/>
            </a:srgbClr>
          </a:solidFill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/>
          <p:cNvSpPr/>
          <p:nvPr/>
        </p:nvSpPr>
        <p:spPr>
          <a:xfrm>
            <a:off x="1828800" y="3200400"/>
            <a:ext cx="5334000" cy="911352"/>
          </a:xfrm>
          <a:prstGeom prst="trapezoid">
            <a:avLst>
              <a:gd name="adj" fmla="val 83869"/>
            </a:avLst>
          </a:prstGeom>
          <a:solidFill>
            <a:srgbClr val="0F6FC6">
              <a:alpha val="45098"/>
            </a:srgbClr>
          </a:solidFill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apezoid 7"/>
          <p:cNvSpPr/>
          <p:nvPr/>
        </p:nvSpPr>
        <p:spPr>
          <a:xfrm>
            <a:off x="1066800" y="2286000"/>
            <a:ext cx="6858000" cy="911352"/>
          </a:xfrm>
          <a:prstGeom prst="trapezoid">
            <a:avLst>
              <a:gd name="adj" fmla="val 83869"/>
            </a:avLst>
          </a:prstGeom>
          <a:solidFill>
            <a:srgbClr val="0F6FC6">
              <a:alpha val="30196"/>
            </a:srgbClr>
          </a:solidFill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38600" y="5334000"/>
            <a:ext cx="854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Body</a:t>
            </a:r>
            <a:endParaRPr lang="en-US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3429000" y="4343400"/>
            <a:ext cx="2170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Intro &amp; Results</a:t>
            </a:r>
            <a:endParaRPr lang="en-US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0" y="3429000"/>
            <a:ext cx="1309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Abstract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114800" y="2514600"/>
            <a:ext cx="8034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Title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7543800" y="2590800"/>
            <a:ext cx="10038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(1000)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6858000" y="3429000"/>
            <a:ext cx="838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(100)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6096000" y="4343400"/>
            <a:ext cx="7264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(30)</a:t>
            </a:r>
            <a:endParaRPr lang="en-US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5257800" y="5334000"/>
            <a:ext cx="6735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(10)</a:t>
            </a:r>
            <a:endParaRPr lang="en-US" sz="2400" dirty="0"/>
          </a:p>
        </p:txBody>
      </p:sp>
      <p:pic>
        <p:nvPicPr>
          <p:cNvPr id="18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18262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Describes your work with accuracy</a:t>
            </a:r>
          </a:p>
          <a:p>
            <a:pPr lvl="1"/>
            <a:r>
              <a:rPr lang="en-US" dirty="0" smtClean="0"/>
              <a:t>“Computing Scattering Properties of Participating Media using Lorentz-Mie Theory”</a:t>
            </a:r>
          </a:p>
          <a:p>
            <a:endParaRPr lang="en-US" dirty="0" smtClean="0"/>
          </a:p>
          <a:p>
            <a:r>
              <a:rPr lang="en-US" dirty="0" smtClean="0"/>
              <a:t>Stimulates reader interest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Symmetrization</a:t>
            </a:r>
            <a:r>
              <a:rPr lang="en-US" dirty="0" smtClean="0"/>
              <a:t>”</a:t>
            </a:r>
          </a:p>
          <a:p>
            <a:endParaRPr lang="en-US" dirty="0" smtClean="0"/>
          </a:p>
          <a:p>
            <a:r>
              <a:rPr lang="en-US" dirty="0" smtClean="0"/>
              <a:t>Subtitle</a:t>
            </a:r>
          </a:p>
          <a:p>
            <a:pPr lvl="1"/>
            <a:r>
              <a:rPr lang="en-US" dirty="0" smtClean="0"/>
              <a:t>“Mesh Puppetry: Cascading Optimization of Mesh Deformation with Inverse Kinematics”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5339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Many people will read only the abstract</a:t>
            </a:r>
          </a:p>
          <a:p>
            <a:endParaRPr lang="en-US" dirty="0" smtClean="0"/>
          </a:p>
          <a:p>
            <a:r>
              <a:rPr lang="en-US" dirty="0" smtClean="0"/>
              <a:t>Make it useful and appropriate</a:t>
            </a:r>
          </a:p>
          <a:p>
            <a:endParaRPr lang="en-US" dirty="0" smtClean="0"/>
          </a:p>
          <a:p>
            <a:r>
              <a:rPr lang="en-US" dirty="0" smtClean="0"/>
              <a:t>Make it as specific and concrete as possible, without getting too technical.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91138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problem your work addresses</a:t>
            </a:r>
          </a:p>
          <a:p>
            <a:endParaRPr lang="en-US" dirty="0" smtClean="0"/>
          </a:p>
          <a:p>
            <a:r>
              <a:rPr lang="en-US" dirty="0" smtClean="0"/>
              <a:t>Why the problem is interesting</a:t>
            </a:r>
          </a:p>
          <a:p>
            <a:endParaRPr lang="en-US" dirty="0" smtClean="0"/>
          </a:p>
          <a:p>
            <a:r>
              <a:rPr lang="en-US" dirty="0" smtClean="0"/>
              <a:t>What is new about your solution</a:t>
            </a:r>
          </a:p>
          <a:p>
            <a:endParaRPr lang="en-US" dirty="0" smtClean="0"/>
          </a:p>
          <a:p>
            <a:r>
              <a:rPr lang="en-US" dirty="0" smtClean="0"/>
              <a:t>Results and impact of solution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489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1124744"/>
            <a:ext cx="8229600" cy="1143000"/>
          </a:xfrm>
        </p:spPr>
        <p:txBody>
          <a:bodyPr/>
          <a:lstStyle/>
          <a:p>
            <a:r>
              <a:rPr lang="en-US" dirty="0" smtClean="0"/>
              <a:t>Abstract example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33400" y="2209800"/>
            <a:ext cx="8001000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chemeClr val="accent4"/>
                </a:solidFill>
              </a:rPr>
              <a:t>We present </a:t>
            </a:r>
            <a:r>
              <a:rPr lang="en-US" sz="2000" i="1" dirty="0" smtClean="0">
                <a:solidFill>
                  <a:schemeClr val="accent4"/>
                </a:solidFill>
              </a:rPr>
              <a:t>hybrid images, </a:t>
            </a:r>
            <a:r>
              <a:rPr lang="en-US" sz="2000" dirty="0" smtClean="0">
                <a:solidFill>
                  <a:schemeClr val="accent4"/>
                </a:solidFill>
              </a:rPr>
              <a:t>a technique that produces static images with two interpretations, which change as a function of viewing distance. </a:t>
            </a:r>
            <a:r>
              <a:rPr lang="en-US" sz="2000" dirty="0" smtClean="0"/>
              <a:t>Hybrid images are based on the </a:t>
            </a:r>
            <a:r>
              <a:rPr lang="en-US" sz="2000" dirty="0" err="1" smtClean="0"/>
              <a:t>multiscale</a:t>
            </a:r>
            <a:r>
              <a:rPr lang="en-US" sz="2000" dirty="0" smtClean="0"/>
              <a:t> processing of images by the human visual system and are motivated by masking studies in visual perception. </a:t>
            </a:r>
            <a:r>
              <a:rPr lang="en-US" sz="2000" dirty="0" smtClean="0">
                <a:solidFill>
                  <a:schemeClr val="accent2"/>
                </a:solidFill>
              </a:rPr>
              <a:t>These images can be used to create compelling displays in which the image appears to change as the viewing distance changes. </a:t>
            </a:r>
            <a:r>
              <a:rPr lang="en-US" sz="2000" dirty="0" smtClean="0">
                <a:solidFill>
                  <a:schemeClr val="accent3"/>
                </a:solidFill>
              </a:rPr>
              <a:t>We show that by taking into account perceptual grouping mechanisms it is possible to build compelling hybrid images with stable percepts at each distance. </a:t>
            </a:r>
            <a:r>
              <a:rPr lang="en-US" sz="2000" dirty="0" smtClean="0">
                <a:solidFill>
                  <a:schemeClr val="accent1"/>
                </a:solidFill>
              </a:rPr>
              <a:t>We show examples in which hybrid images are used to create textures that become visible only when seen up-close, to generate facial expressions whose interpretation changes with viewing distance, and to visualize changes over time within a single picture.</a:t>
            </a:r>
            <a:endParaRPr lang="en-US" sz="2000" dirty="0">
              <a:solidFill>
                <a:schemeClr val="accent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62600" y="1828800"/>
            <a:ext cx="12291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accent4"/>
                </a:solidFill>
              </a:rPr>
              <a:t>Problem</a:t>
            </a:r>
            <a:endParaRPr lang="en-US" sz="2000" b="1" i="1" dirty="0">
              <a:solidFill>
                <a:schemeClr val="accent4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-409356" y="3763278"/>
            <a:ext cx="1523622" cy="40011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accent2"/>
                </a:solidFill>
              </a:rPr>
              <a:t>Interesting</a:t>
            </a:r>
            <a:endParaRPr lang="en-US" sz="2000" b="1" i="1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 rot="5400000">
            <a:off x="7976358" y="4174971"/>
            <a:ext cx="7120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accent3"/>
                </a:solidFill>
              </a:rPr>
              <a:t>New</a:t>
            </a:r>
            <a:endParaRPr lang="en-US" sz="2000" b="1" i="1" dirty="0">
              <a:solidFill>
                <a:schemeClr val="accent3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7600" y="6197242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solidFill>
                  <a:schemeClr val="accent1"/>
                </a:solidFill>
              </a:rPr>
              <a:t>Results</a:t>
            </a:r>
            <a:endParaRPr lang="en-US" sz="2000" b="1" i="1" dirty="0">
              <a:solidFill>
                <a:schemeClr val="accent1"/>
              </a:solidFill>
            </a:endParaRPr>
          </a:p>
        </p:txBody>
      </p:sp>
      <p:pic>
        <p:nvPicPr>
          <p:cNvPr id="1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60014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36712"/>
            <a:ext cx="8229600" cy="1143000"/>
          </a:xfrm>
        </p:spPr>
        <p:txBody>
          <a:bodyPr/>
          <a:lstStyle/>
          <a:p>
            <a:r>
              <a:rPr lang="en-US" dirty="0" smtClean="0"/>
              <a:t>Teaser figure</a:t>
            </a:r>
            <a:endParaRPr lang="en-US" dirty="0"/>
          </a:p>
        </p:txBody>
      </p:sp>
      <p:pic>
        <p:nvPicPr>
          <p:cNvPr id="2051" name="Picture 3" descr="C:\Users\stevelin.FAREAST\Desktop\fig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905000"/>
            <a:ext cx="7639050" cy="4429125"/>
          </a:xfrm>
          <a:prstGeom prst="rect">
            <a:avLst/>
          </a:prstGeom>
          <a:noFill/>
        </p:spPr>
      </p:pic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37145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Set up your paper</a:t>
            </a:r>
          </a:p>
          <a:p>
            <a:endParaRPr lang="en-US" dirty="0" smtClean="0"/>
          </a:p>
          <a:p>
            <a:r>
              <a:rPr lang="en-US" dirty="0" smtClean="0"/>
              <a:t>Perhaps the most difficult part to write</a:t>
            </a:r>
          </a:p>
          <a:p>
            <a:endParaRPr lang="en-US" dirty="0" smtClean="0"/>
          </a:p>
          <a:p>
            <a:r>
              <a:rPr lang="en-US" dirty="0" smtClean="0"/>
              <a:t>Need to be persuasive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8510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Introduce problem</a:t>
            </a:r>
          </a:p>
          <a:p>
            <a:r>
              <a:rPr lang="en-US" dirty="0" smtClean="0"/>
              <a:t>Explain why problem is interesting and relevant</a:t>
            </a:r>
          </a:p>
          <a:p>
            <a:r>
              <a:rPr lang="en-US" dirty="0" smtClean="0"/>
              <a:t>Briefly review common approaches to problem</a:t>
            </a:r>
          </a:p>
          <a:p>
            <a:r>
              <a:rPr lang="en-US" dirty="0" smtClean="0"/>
              <a:t>Describe your solution</a:t>
            </a:r>
          </a:p>
          <a:p>
            <a:r>
              <a:rPr lang="en-US" dirty="0" smtClean="0"/>
              <a:t>High-level overview of approach</a:t>
            </a:r>
          </a:p>
          <a:p>
            <a:r>
              <a:rPr lang="en-US" dirty="0" smtClean="0"/>
              <a:t>Highlight contributions, what is new</a:t>
            </a:r>
          </a:p>
          <a:p>
            <a:r>
              <a:rPr lang="en-US" dirty="0" smtClean="0"/>
              <a:t>What results you get</a:t>
            </a:r>
          </a:p>
          <a:p>
            <a:r>
              <a:rPr lang="en-US" dirty="0" smtClean="0"/>
              <a:t>Paper organization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838200" y="5517232"/>
            <a:ext cx="2743200" cy="381000"/>
            <a:chOff x="6172200" y="5562600"/>
            <a:chExt cx="2743200" cy="3810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6172200" y="5562600"/>
              <a:ext cx="27432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6172200" y="5562600"/>
              <a:ext cx="2743200" cy="381000"/>
            </a:xfrm>
            <a:prstGeom prst="line">
              <a:avLst/>
            </a:prstGeom>
            <a:scene3d>
              <a:camera prst="orthographicFront">
                <a:rot lat="10800000" lon="0" rev="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8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299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Good Writing Important?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Improve chances of paper acceptance</a:t>
            </a:r>
          </a:p>
          <a:p>
            <a:endParaRPr lang="en-US" dirty="0" smtClean="0"/>
          </a:p>
          <a:p>
            <a:r>
              <a:rPr lang="en-US" dirty="0" smtClean="0"/>
              <a:t>Increase impact of your work</a:t>
            </a:r>
          </a:p>
          <a:p>
            <a:endParaRPr lang="en-US" dirty="0" smtClean="0"/>
          </a:p>
          <a:p>
            <a:r>
              <a:rPr lang="en-US" dirty="0" smtClean="0"/>
              <a:t>Elevate quality of your research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297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Describe fairly, be diplomatic</a:t>
            </a:r>
          </a:p>
          <a:p>
            <a:endParaRPr lang="en-US" dirty="0" smtClean="0"/>
          </a:p>
          <a:p>
            <a:r>
              <a:rPr lang="en-US" dirty="0" smtClean="0"/>
              <a:t>Demonstrate knowledge and understanding</a:t>
            </a:r>
          </a:p>
          <a:p>
            <a:endParaRPr lang="en-US" dirty="0" smtClean="0"/>
          </a:p>
          <a:p>
            <a:r>
              <a:rPr lang="en-US" dirty="0" smtClean="0"/>
              <a:t>Similar techniques for different problems</a:t>
            </a:r>
          </a:p>
          <a:p>
            <a:endParaRPr lang="en-US" dirty="0" smtClean="0"/>
          </a:p>
          <a:p>
            <a:r>
              <a:rPr lang="en-US" dirty="0" smtClean="0"/>
              <a:t>Depending on paper length, may be included in introduction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2011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564904"/>
            <a:ext cx="8229600" cy="3912096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Convey idea before details</a:t>
            </a:r>
          </a:p>
          <a:p>
            <a:endParaRPr lang="en-US" dirty="0" smtClean="0"/>
          </a:p>
          <a:p>
            <a:r>
              <a:rPr lang="en-US" dirty="0" smtClean="0"/>
              <a:t>Use examples</a:t>
            </a:r>
          </a:p>
          <a:p>
            <a:pPr lvl="1"/>
            <a:r>
              <a:rPr lang="en-US" dirty="0" smtClean="0"/>
              <a:t>explain algorithm using a concrete example for illustration</a:t>
            </a:r>
          </a:p>
          <a:p>
            <a:endParaRPr lang="en-US" dirty="0" smtClean="0"/>
          </a:p>
          <a:p>
            <a:r>
              <a:rPr lang="en-US" dirty="0" smtClean="0"/>
              <a:t>Equations</a:t>
            </a:r>
          </a:p>
          <a:p>
            <a:pPr lvl="1"/>
            <a:r>
              <a:rPr lang="en-US" dirty="0" smtClean="0"/>
              <a:t>should be able to skip yet still understand paper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01109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Give simple verbal explanation</a:t>
            </a:r>
          </a:p>
          <a:p>
            <a:pPr lvl="1"/>
            <a:r>
              <a:rPr lang="en-US" dirty="0" smtClean="0"/>
              <a:t>“The BRDF relates the outgoing radiance </a:t>
            </a:r>
            <a:r>
              <a:rPr lang="en-US" i="1" dirty="0" smtClean="0"/>
              <a:t>R</a:t>
            </a:r>
            <a:r>
              <a:rPr lang="en-US" dirty="0" smtClean="0"/>
              <a:t> to the incoming illumination </a:t>
            </a:r>
            <a:r>
              <a:rPr lang="en-US" i="1" dirty="0" smtClean="0"/>
              <a:t>I</a:t>
            </a:r>
            <a:r>
              <a:rPr lang="en-US" dirty="0" smtClean="0"/>
              <a:t> as follows:”</a:t>
            </a:r>
          </a:p>
          <a:p>
            <a:endParaRPr lang="en-US" dirty="0" smtClean="0"/>
          </a:p>
          <a:p>
            <a:r>
              <a:rPr lang="en-US" dirty="0" smtClean="0"/>
              <a:t>Remind readers about previous equations</a:t>
            </a:r>
          </a:p>
          <a:p>
            <a:pPr lvl="1"/>
            <a:r>
              <a:rPr lang="en-US" dirty="0" smtClean="0"/>
              <a:t>“We combine Eq. (2) and Eq. (6) to obtain the following energy function:”</a:t>
            </a:r>
          </a:p>
          <a:p>
            <a:pPr lvl="1"/>
            <a:r>
              <a:rPr lang="en-US" dirty="0" smtClean="0"/>
              <a:t>“We combine the </a:t>
            </a:r>
            <a:r>
              <a:rPr lang="en-US" dirty="0" err="1" smtClean="0"/>
              <a:t>deconvolution</a:t>
            </a:r>
            <a:r>
              <a:rPr lang="en-US" dirty="0" smtClean="0"/>
              <a:t> constraint of Eq. (2) and the regularization term of Eq. (6) to obtain the following energy function:”</a:t>
            </a:r>
          </a:p>
          <a:p>
            <a:pPr lvl="1"/>
            <a:endParaRPr lang="en-US" dirty="0" smtClean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6869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Verify each claim that you made</a:t>
            </a:r>
          </a:p>
          <a:p>
            <a:endParaRPr lang="en-US" dirty="0" smtClean="0"/>
          </a:p>
          <a:p>
            <a:r>
              <a:rPr lang="en-US" dirty="0" smtClean="0"/>
              <a:t>Comparison to other methods if possible</a:t>
            </a:r>
          </a:p>
          <a:p>
            <a:endParaRPr lang="en-US" dirty="0" smtClean="0"/>
          </a:p>
          <a:p>
            <a:r>
              <a:rPr lang="en-US" dirty="0" smtClean="0"/>
              <a:t>Point out anything not obvious at a quick glance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70698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and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382000" cy="438912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For experts, discussion may be the most interesting part</a:t>
            </a:r>
          </a:p>
          <a:p>
            <a:pPr lvl="1"/>
            <a:r>
              <a:rPr lang="en-US" dirty="0" smtClean="0"/>
              <a:t>limitations, how they might be addressed</a:t>
            </a:r>
          </a:p>
          <a:p>
            <a:pPr lvl="1"/>
            <a:r>
              <a:rPr lang="en-US" dirty="0" smtClean="0"/>
              <a:t>conditions when assumptions can be relaxed</a:t>
            </a:r>
          </a:p>
          <a:p>
            <a:pPr lvl="1"/>
            <a:r>
              <a:rPr lang="en-US" dirty="0" smtClean="0"/>
              <a:t>insight on contributions, how they can benefit others</a:t>
            </a:r>
          </a:p>
          <a:p>
            <a:endParaRPr lang="en-US" dirty="0" smtClean="0"/>
          </a:p>
          <a:p>
            <a:r>
              <a:rPr lang="en-US" dirty="0" smtClean="0"/>
              <a:t>Conclusion</a:t>
            </a:r>
          </a:p>
          <a:p>
            <a:pPr lvl="1"/>
            <a:r>
              <a:rPr lang="en-US" dirty="0" smtClean="0"/>
              <a:t>quick reminder of why your work is great</a:t>
            </a:r>
          </a:p>
          <a:p>
            <a:pPr lvl="1"/>
            <a:r>
              <a:rPr lang="en-US" dirty="0" smtClean="0"/>
              <a:t>future directions</a:t>
            </a:r>
          </a:p>
          <a:p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73670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for Non-native English Speakers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2348880"/>
            <a:ext cx="8229600" cy="39757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Learn by examining well-written papers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Spell checker:  available in most text editors</a:t>
            </a:r>
          </a:p>
          <a:p>
            <a:endParaRPr lang="en-US" dirty="0"/>
          </a:p>
          <a:p>
            <a:r>
              <a:rPr lang="en-US" dirty="0"/>
              <a:t>Grammar checker:  </a:t>
            </a:r>
            <a:r>
              <a:rPr lang="en-US" i="1" dirty="0"/>
              <a:t>Microsoft Word</a:t>
            </a:r>
            <a:r>
              <a:rPr lang="en-US" dirty="0" smtClean="0"/>
              <a:t>!</a:t>
            </a:r>
            <a:endParaRPr lang="en-US" dirty="0"/>
          </a:p>
        </p:txBody>
      </p:sp>
      <p:pic>
        <p:nvPicPr>
          <p:cNvPr id="4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743200" y="5105400"/>
            <a:ext cx="2971800" cy="8382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you!</a:t>
            </a:r>
            <a:endParaRPr kumimoji="0" lang="en-US" sz="5000" b="0" i="1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9376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Why you should start writing early</a:t>
            </a:r>
          </a:p>
          <a:p>
            <a:endParaRPr lang="en-US" dirty="0" smtClean="0"/>
          </a:p>
          <a:p>
            <a:r>
              <a:rPr lang="en-US" dirty="0" smtClean="0"/>
              <a:t>How to write a </a:t>
            </a:r>
            <a:r>
              <a:rPr lang="en-US" b="1" i="1" dirty="0" smtClean="0">
                <a:solidFill>
                  <a:schemeClr val="accent2"/>
                </a:solidFill>
              </a:rPr>
              <a:t>bad</a:t>
            </a:r>
            <a:r>
              <a:rPr lang="en-US" dirty="0" smtClean="0"/>
              <a:t> research paper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Some general guidelines on writing</a:t>
            </a:r>
          </a:p>
          <a:p>
            <a:endParaRPr lang="en-US" dirty="0"/>
          </a:p>
        </p:txBody>
      </p:sp>
      <p:pic>
        <p:nvPicPr>
          <p:cNvPr id="5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71390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971599" y="3439806"/>
            <a:ext cx="804180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zh-CN" altLang="en-US" sz="4000" b="1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r>
              <a:rPr lang="en-US" b="0" dirty="0" smtClean="0"/>
              <a:t>Writing well </a:t>
            </a:r>
            <a:r>
              <a:rPr lang="en-US" b="0" dirty="0" smtClean="0">
                <a:sym typeface="Wingdings" pitchFamily="2" charset="2"/>
              </a:rPr>
              <a:t>         Thinking well</a:t>
            </a:r>
            <a:endParaRPr lang="en-US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97309"/>
            <a:ext cx="8556207" cy="1143000"/>
          </a:xfrm>
        </p:spPr>
        <p:txBody>
          <a:bodyPr>
            <a:noAutofit/>
          </a:bodyPr>
          <a:lstStyle/>
          <a:p>
            <a:r>
              <a:rPr lang="en-US" dirty="0" smtClean="0"/>
              <a:t>Why you should start writing early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3962400" y="4495800"/>
            <a:ext cx="4572000" cy="838200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en-US" dirty="0" smtClean="0"/>
              <a:t>(many thanks to Kurt Akeley)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789040" y="4053143"/>
            <a:ext cx="1143000" cy="1588"/>
          </a:xfrm>
          <a:prstGeom prst="straightConnector1">
            <a:avLst/>
          </a:prstGeom>
          <a:ln w="76200"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476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658112"/>
          </a:xfrm>
        </p:spPr>
        <p:txBody>
          <a:bodyPr>
            <a:normAutofit/>
          </a:bodyPr>
          <a:lstStyle/>
          <a:p>
            <a:r>
              <a:rPr lang="en-US" dirty="0" smtClean="0"/>
              <a:t>Clear writing comes from </a:t>
            </a:r>
            <a:br>
              <a:rPr lang="en-US" dirty="0" smtClean="0"/>
            </a:br>
            <a:r>
              <a:rPr lang="en-US" dirty="0" smtClean="0"/>
              <a:t>clear thinking</a:t>
            </a:r>
            <a:endParaRPr lang="en-US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914400" y="2743200"/>
            <a:ext cx="7305675" cy="1241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800" b="1" i="1" dirty="0"/>
              <a:t>  “Fortunately the act of composition, or creation, disciplines the mind; </a:t>
            </a:r>
            <a:r>
              <a:rPr lang="en-US" sz="2800" b="1" i="1" u="sng" dirty="0"/>
              <a:t>writing</a:t>
            </a:r>
            <a:r>
              <a:rPr lang="en-US" sz="2800" b="1" i="1" dirty="0"/>
              <a:t> </a:t>
            </a:r>
            <a:r>
              <a:rPr lang="en-US" sz="2800" b="1" i="1" u="sng" dirty="0"/>
              <a:t>is one way to go about thinking</a:t>
            </a:r>
            <a:r>
              <a:rPr lang="en-US" sz="2800" b="1" i="1" dirty="0"/>
              <a:t> …”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276600" y="4648200"/>
            <a:ext cx="4591050" cy="1074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 dirty="0"/>
              <a:t> — E. B. White</a:t>
            </a:r>
            <a:br>
              <a:rPr lang="en-US" sz="2400" b="1" dirty="0"/>
            </a:br>
            <a:r>
              <a:rPr lang="en-US" sz="2400" b="1" dirty="0"/>
              <a:t>In </a:t>
            </a:r>
            <a:r>
              <a:rPr lang="en-US" sz="2400" b="1" i="1" dirty="0"/>
              <a:t>The Elements of Style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Addison Wesley, 1999</a:t>
            </a:r>
          </a:p>
        </p:txBody>
      </p:sp>
      <p:pic>
        <p:nvPicPr>
          <p:cNvPr id="6" name="Picture 4" descr="sa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4038600"/>
            <a:ext cx="1371600" cy="219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064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dirty="0" smtClean="0"/>
              <a:t>Writing improves understanding</a:t>
            </a:r>
            <a:endParaRPr lang="en-US" sz="4800" dirty="0"/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1676400" y="3123679"/>
            <a:ext cx="5600700" cy="12414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800" b="1" i="1" dirty="0"/>
              <a:t>“I hear and I forget;</a:t>
            </a:r>
            <a:br>
              <a:rPr lang="en-US" sz="2800" b="1" i="1" dirty="0"/>
            </a:br>
            <a:r>
              <a:rPr lang="en-US" sz="2800" b="1" i="1" dirty="0"/>
              <a:t>I see and I remember;</a:t>
            </a:r>
            <a:br>
              <a:rPr lang="en-US" sz="2800" b="1" i="1" dirty="0"/>
            </a:br>
            <a:r>
              <a:rPr lang="en-US" sz="2800" b="1" i="1" dirty="0"/>
              <a:t>  I write and I understand.”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3986213" y="4813300"/>
            <a:ext cx="4129087" cy="4175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 dirty="0"/>
              <a:t> — Confucius (translated)</a:t>
            </a:r>
          </a:p>
        </p:txBody>
      </p:sp>
      <p:pic>
        <p:nvPicPr>
          <p:cNvPr id="6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2417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28596" y="692696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Research and Development Process</a:t>
            </a:r>
            <a:endParaRPr lang="en-US" dirty="0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50862" y="3135312"/>
            <a:ext cx="1878013" cy="1298575"/>
          </a:xfrm>
          <a:prstGeom prst="rect">
            <a:avLst/>
          </a:prstGeom>
          <a:solidFill>
            <a:schemeClr val="folHlink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marL="457200" indent="-457200" algn="ctr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 dirty="0">
                <a:solidFill>
                  <a:srgbClr val="F8F8F8"/>
                </a:solidFill>
              </a:rPr>
              <a:t>Research &amp;</a:t>
            </a:r>
          </a:p>
          <a:p>
            <a:pPr marL="457200" indent="-457200" algn="ctr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 dirty="0">
                <a:solidFill>
                  <a:srgbClr val="F8F8F8"/>
                </a:solidFill>
              </a:rPr>
              <a:t> Develop</a:t>
            </a:r>
          </a:p>
        </p:txBody>
      </p:sp>
      <p:cxnSp>
        <p:nvCxnSpPr>
          <p:cNvPr id="6" name="AutoShape 8"/>
          <p:cNvCxnSpPr>
            <a:cxnSpLocks noChangeShapeType="1"/>
            <a:stCxn id="5" idx="3"/>
          </p:cNvCxnSpPr>
          <p:nvPr/>
        </p:nvCxnSpPr>
        <p:spPr bwMode="auto">
          <a:xfrm>
            <a:off x="2428875" y="3784600"/>
            <a:ext cx="592137" cy="0"/>
          </a:xfrm>
          <a:prstGeom prst="straightConnector1">
            <a:avLst/>
          </a:prstGeom>
          <a:noFill/>
          <a:ln w="57150">
            <a:solidFill>
              <a:schemeClr val="tx1"/>
            </a:solidFill>
            <a:round/>
            <a:headEnd/>
            <a:tailEnd type="arrow" w="med" len="med"/>
          </a:ln>
        </p:spPr>
      </p:cxnSp>
      <p:grpSp>
        <p:nvGrpSpPr>
          <p:cNvPr id="7" name="Group 17"/>
          <p:cNvGrpSpPr>
            <a:grpSpLocks/>
          </p:cNvGrpSpPr>
          <p:nvPr/>
        </p:nvGrpSpPr>
        <p:grpSpPr bwMode="auto">
          <a:xfrm>
            <a:off x="3021012" y="2595562"/>
            <a:ext cx="2171700" cy="1925638"/>
            <a:chOff x="1902" y="1364"/>
            <a:chExt cx="1368" cy="1213"/>
          </a:xfrm>
        </p:grpSpPr>
        <p:sp>
          <p:nvSpPr>
            <p:cNvPr id="8" name="AutoShape 4"/>
            <p:cNvSpPr>
              <a:spLocks noChangeArrowheads="1"/>
            </p:cNvSpPr>
            <p:nvPr/>
          </p:nvSpPr>
          <p:spPr bwMode="auto">
            <a:xfrm>
              <a:off x="1902" y="1649"/>
              <a:ext cx="928" cy="928"/>
            </a:xfrm>
            <a:prstGeom prst="diamond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marL="457200" indent="-457200" algn="ctr" eaLnBrk="0" hangingPunct="0">
                <a:lnSpc>
                  <a:spcPct val="90000"/>
                </a:lnSpc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sz="2400" b="1">
                  <a:solidFill>
                    <a:srgbClr val="F8F8F8"/>
                  </a:solidFill>
                </a:rPr>
                <a:t>Done?</a:t>
              </a:r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766" y="1795"/>
              <a:ext cx="504" cy="2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marL="457200" indent="-457200" algn="ctr" eaLnBrk="0" hangingPunct="0">
                <a:lnSpc>
                  <a:spcPct val="90000"/>
                </a:lnSpc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sz="2400" b="1"/>
                <a:t>Yes</a:t>
              </a:r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408" y="1364"/>
              <a:ext cx="388" cy="2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marL="457200" indent="-457200" algn="ctr" eaLnBrk="0" hangingPunct="0">
                <a:lnSpc>
                  <a:spcPct val="90000"/>
                </a:lnSpc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sz="2400" b="1"/>
                <a:t>No</a:t>
              </a:r>
            </a:p>
          </p:txBody>
        </p:sp>
        <p:cxnSp>
          <p:nvCxnSpPr>
            <p:cNvPr id="11" name="AutoShape 9"/>
            <p:cNvCxnSpPr>
              <a:cxnSpLocks noChangeShapeType="1"/>
              <a:stCxn id="8" idx="3"/>
              <a:endCxn id="14" idx="1"/>
            </p:cNvCxnSpPr>
            <p:nvPr/>
          </p:nvCxnSpPr>
          <p:spPr bwMode="auto">
            <a:xfrm flipV="1">
              <a:off x="2830" y="2107"/>
              <a:ext cx="373" cy="6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sp>
        <p:nvSpPr>
          <p:cNvPr id="12" name="Oval 10"/>
          <p:cNvSpPr>
            <a:spLocks noChangeArrowheads="1"/>
          </p:cNvSpPr>
          <p:nvPr/>
        </p:nvSpPr>
        <p:spPr bwMode="auto">
          <a:xfrm>
            <a:off x="7480300" y="3121025"/>
            <a:ext cx="1328737" cy="1328737"/>
          </a:xfrm>
          <a:prstGeom prst="ellipse">
            <a:avLst/>
          </a:prstGeom>
          <a:solidFill>
            <a:schemeClr val="folHlink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lIns="90488" tIns="44450" rIns="90488" bIns="44450" anchor="ctr"/>
          <a:lstStyle/>
          <a:p>
            <a:pPr marL="457200" indent="-457200" algn="ctr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>
                <a:solidFill>
                  <a:srgbClr val="F8F8F8"/>
                </a:solidFill>
                <a:latin typeface="Trebuchet MS" pitchFamily="34" charset="0"/>
              </a:rPr>
              <a:t>Stop</a:t>
            </a:r>
          </a:p>
        </p:txBody>
      </p:sp>
      <p:grpSp>
        <p:nvGrpSpPr>
          <p:cNvPr id="13" name="Group 16"/>
          <p:cNvGrpSpPr>
            <a:grpSpLocks/>
          </p:cNvGrpSpPr>
          <p:nvPr/>
        </p:nvGrpSpPr>
        <p:grpSpPr bwMode="auto">
          <a:xfrm>
            <a:off x="5086350" y="3125787"/>
            <a:ext cx="2393950" cy="1298575"/>
            <a:chOff x="3203" y="1704"/>
            <a:chExt cx="1508" cy="818"/>
          </a:xfrm>
        </p:grpSpPr>
        <p:sp>
          <p:nvSpPr>
            <p:cNvPr id="14" name="Rectangle 5"/>
            <p:cNvSpPr>
              <a:spLocks noChangeArrowheads="1"/>
            </p:cNvSpPr>
            <p:nvPr/>
          </p:nvSpPr>
          <p:spPr bwMode="auto">
            <a:xfrm>
              <a:off x="3203" y="1704"/>
              <a:ext cx="1134" cy="818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pPr marL="457200" indent="-457200" algn="ctr" eaLnBrk="0" hangingPunct="0">
                <a:lnSpc>
                  <a:spcPct val="90000"/>
                </a:lnSpc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sz="2400" b="1">
                  <a:solidFill>
                    <a:srgbClr val="F8F8F8"/>
                  </a:solidFill>
                </a:rPr>
                <a:t>Write Up</a:t>
              </a:r>
            </a:p>
            <a:p>
              <a:pPr marL="457200" indent="-457200" algn="ctr" eaLnBrk="0" hangingPunct="0">
                <a:lnSpc>
                  <a:spcPct val="90000"/>
                </a:lnSpc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sz="2400" b="1">
                  <a:solidFill>
                    <a:srgbClr val="F8F8F8"/>
                  </a:solidFill>
                </a:rPr>
                <a:t>Results</a:t>
              </a:r>
            </a:p>
          </p:txBody>
        </p:sp>
        <p:cxnSp>
          <p:nvCxnSpPr>
            <p:cNvPr id="15" name="AutoShape 11"/>
            <p:cNvCxnSpPr>
              <a:cxnSpLocks noChangeShapeType="1"/>
              <a:stCxn id="14" idx="3"/>
              <a:endCxn id="12" idx="2"/>
            </p:cNvCxnSpPr>
            <p:nvPr/>
          </p:nvCxnSpPr>
          <p:spPr bwMode="auto">
            <a:xfrm>
              <a:off x="4337" y="2113"/>
              <a:ext cx="374" cy="7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arrow" w="med" len="med"/>
            </a:ln>
          </p:spPr>
        </p:cxnSp>
      </p:grpSp>
      <p:cxnSp>
        <p:nvCxnSpPr>
          <p:cNvPr id="16" name="AutoShape 30"/>
          <p:cNvCxnSpPr>
            <a:cxnSpLocks noChangeShapeType="1"/>
          </p:cNvCxnSpPr>
          <p:nvPr/>
        </p:nvCxnSpPr>
        <p:spPr bwMode="auto">
          <a:xfrm rot="16200000" flipH="1" flipV="1">
            <a:off x="2580481" y="1958181"/>
            <a:ext cx="87312" cy="2266950"/>
          </a:xfrm>
          <a:prstGeom prst="bentConnector3">
            <a:avLst>
              <a:gd name="adj1" fmla="val -638185"/>
            </a:avLst>
          </a:prstGeom>
          <a:noFill/>
          <a:ln w="57150">
            <a:solidFill>
              <a:schemeClr val="tx1"/>
            </a:solidFill>
            <a:miter lim="800000"/>
            <a:headEnd/>
            <a:tailEnd type="arrow" w="med" len="med"/>
          </a:ln>
        </p:spPr>
      </p:cxnSp>
      <p:cxnSp>
        <p:nvCxnSpPr>
          <p:cNvPr id="17" name="AutoShape 31"/>
          <p:cNvCxnSpPr>
            <a:cxnSpLocks noChangeShapeType="1"/>
          </p:cNvCxnSpPr>
          <p:nvPr/>
        </p:nvCxnSpPr>
        <p:spPr bwMode="auto">
          <a:xfrm rot="16200000" flipH="1" flipV="1">
            <a:off x="3810000" y="762000"/>
            <a:ext cx="87312" cy="4659312"/>
          </a:xfrm>
          <a:prstGeom prst="bentConnector3">
            <a:avLst>
              <a:gd name="adj1" fmla="val -636366"/>
            </a:avLst>
          </a:prstGeom>
          <a:noFill/>
          <a:ln w="57150">
            <a:solidFill>
              <a:schemeClr val="tx1"/>
            </a:solidFill>
            <a:miter lim="800000"/>
            <a:headEnd/>
            <a:tailEnd type="arrow" w="med" len="med"/>
          </a:ln>
        </p:spPr>
      </p:cxnSp>
      <p:sp>
        <p:nvSpPr>
          <p:cNvPr id="18" name="AutoShape 32"/>
          <p:cNvSpPr>
            <a:spLocks noChangeArrowheads="1"/>
          </p:cNvSpPr>
          <p:nvPr/>
        </p:nvSpPr>
        <p:spPr bwMode="auto">
          <a:xfrm rot="10800000">
            <a:off x="3125787" y="4848225"/>
            <a:ext cx="3165475" cy="1087437"/>
          </a:xfrm>
          <a:prstGeom prst="curvedDownArrow">
            <a:avLst>
              <a:gd name="adj1" fmla="val 58219"/>
              <a:gd name="adj2" fmla="val 116438"/>
              <a:gd name="adj3" fmla="val 33333"/>
            </a:avLst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endParaRPr lang="en-US"/>
          </a:p>
        </p:txBody>
      </p:sp>
      <p:grpSp>
        <p:nvGrpSpPr>
          <p:cNvPr id="19" name="Group 33"/>
          <p:cNvGrpSpPr>
            <a:grpSpLocks/>
          </p:cNvGrpSpPr>
          <p:nvPr/>
        </p:nvGrpSpPr>
        <p:grpSpPr bwMode="auto">
          <a:xfrm>
            <a:off x="1089025" y="1752600"/>
            <a:ext cx="7010400" cy="4637088"/>
            <a:chOff x="686" y="1104"/>
            <a:chExt cx="4416" cy="2921"/>
          </a:xfrm>
          <a:solidFill>
            <a:srgbClr val="FF0000"/>
          </a:solidFill>
        </p:grpSpPr>
        <p:sp>
          <p:nvSpPr>
            <p:cNvPr id="20" name="Text Box 34"/>
            <p:cNvSpPr txBox="1">
              <a:spLocks noChangeArrowheads="1"/>
            </p:cNvSpPr>
            <p:nvPr/>
          </p:nvSpPr>
          <p:spPr bwMode="auto">
            <a:xfrm>
              <a:off x="686" y="3762"/>
              <a:ext cx="4416" cy="26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marL="457200" indent="-457200" algn="ctr" eaLnBrk="0" hangingPunct="0">
                <a:lnSpc>
                  <a:spcPct val="90000"/>
                </a:lnSpc>
                <a:spcBef>
                  <a:spcPct val="50000"/>
                </a:spcBef>
                <a:buFont typeface="Monotype Sorts" pitchFamily="2" charset="2"/>
                <a:buNone/>
              </a:pPr>
              <a:r>
                <a:rPr lang="en-US" sz="2400" b="1"/>
                <a:t>Not just wrong, but painfully wrong!</a:t>
              </a:r>
            </a:p>
          </p:txBody>
        </p:sp>
        <p:sp>
          <p:nvSpPr>
            <p:cNvPr id="21" name="AutoShape 35"/>
            <p:cNvSpPr>
              <a:spLocks noChangeArrowheads="1"/>
            </p:cNvSpPr>
            <p:nvPr/>
          </p:nvSpPr>
          <p:spPr bwMode="auto">
            <a:xfrm>
              <a:off x="1584" y="1104"/>
              <a:ext cx="2680" cy="2634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3166 w 21600"/>
                <a:gd name="T25" fmla="*/ 3166 h 21600"/>
                <a:gd name="T26" fmla="*/ 18434 w 21600"/>
                <a:gd name="T27" fmla="*/ 18434 h 21600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17401" y="15493"/>
                  </a:moveTo>
                  <a:cubicBezTo>
                    <a:pt x="18376" y="14122"/>
                    <a:pt x="18900" y="12482"/>
                    <a:pt x="18900" y="10800"/>
                  </a:cubicBezTo>
                  <a:cubicBezTo>
                    <a:pt x="18900" y="6326"/>
                    <a:pt x="15273" y="2700"/>
                    <a:pt x="10800" y="2700"/>
                  </a:cubicBezTo>
                  <a:cubicBezTo>
                    <a:pt x="9117" y="2699"/>
                    <a:pt x="7477" y="3223"/>
                    <a:pt x="6106" y="4198"/>
                  </a:cubicBezTo>
                  <a:close/>
                  <a:moveTo>
                    <a:pt x="4198" y="6106"/>
                  </a:moveTo>
                  <a:cubicBezTo>
                    <a:pt x="3223" y="7477"/>
                    <a:pt x="2700" y="9117"/>
                    <a:pt x="2700" y="10799"/>
                  </a:cubicBezTo>
                  <a:cubicBezTo>
                    <a:pt x="2700" y="15273"/>
                    <a:pt x="6326" y="18900"/>
                    <a:pt x="10800" y="18900"/>
                  </a:cubicBezTo>
                  <a:cubicBezTo>
                    <a:pt x="12482" y="18900"/>
                    <a:pt x="14122" y="18376"/>
                    <a:pt x="15493" y="17401"/>
                  </a:cubicBezTo>
                  <a:close/>
                </a:path>
              </a:pathLst>
            </a:custGeom>
            <a:grp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8" tIns="44450" rIns="90488" bIns="44450" anchor="ctr"/>
            <a:lstStyle/>
            <a:p>
              <a:endParaRPr lang="en-US"/>
            </a:p>
          </p:txBody>
        </p:sp>
      </p:grpSp>
      <p:pic>
        <p:nvPicPr>
          <p:cNvPr id="22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1776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48148E-6 L 0.26771 1.48148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7037E-7 L -0.22031 3.7037E-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857250" y="1684338"/>
            <a:ext cx="7305675" cy="162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800" b="1" i="1" dirty="0"/>
              <a:t>  “Don’t worry if you don’t understand this book completely on the first reading.  We didn’t understand it all on the first writing!”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3263900" y="3830638"/>
            <a:ext cx="5499100" cy="17517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marL="457200" indent="-457200" eaLnBrk="0" hangingPunct="0">
              <a:lnSpc>
                <a:spcPct val="90000"/>
              </a:lnSpc>
              <a:spcBef>
                <a:spcPct val="50000"/>
              </a:spcBef>
              <a:buFont typeface="Monotype Sorts" pitchFamily="2" charset="2"/>
              <a:buNone/>
            </a:pPr>
            <a:r>
              <a:rPr lang="en-US" sz="2400" b="1" dirty="0"/>
              <a:t> — Erich Gamma, Richard Helm, Ralph Johnson, and John </a:t>
            </a:r>
            <a:r>
              <a:rPr lang="en-US" sz="2400" b="1" dirty="0" err="1" smtClean="0"/>
              <a:t>Vlissides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In </a:t>
            </a:r>
            <a:r>
              <a:rPr lang="en-US" sz="2400" b="1" i="1" dirty="0"/>
              <a:t>Design Patterns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b="1" dirty="0"/>
              <a:t>Addison Wesley, 1995</a:t>
            </a:r>
          </a:p>
        </p:txBody>
      </p:sp>
      <p:pic>
        <p:nvPicPr>
          <p:cNvPr id="5" name="Picture 4" descr="pattern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4300" y="3844925"/>
            <a:ext cx="175577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\\msrasia\Root\share\Operations\Branding\MSR(A) Logo\For Document\MSREnglishLogo_Black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27549" y="188640"/>
            <a:ext cx="1285858" cy="360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21689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2586</TotalTime>
  <Words>1107</Words>
  <Application>Microsoft Office PowerPoint</Application>
  <PresentationFormat>On-screen Show (4:3)</PresentationFormat>
  <Paragraphs>264</Paragraphs>
  <Slides>35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主题</vt:lpstr>
      <vt:lpstr>PowerPoint Presentation</vt:lpstr>
      <vt:lpstr>What is a Good Paper?</vt:lpstr>
      <vt:lpstr>Why is Good Writing Important?</vt:lpstr>
      <vt:lpstr>Overview</vt:lpstr>
      <vt:lpstr>Why you should start writing early</vt:lpstr>
      <vt:lpstr>Clear writing comes from  clear thinking</vt:lpstr>
      <vt:lpstr>Writing improves understanding</vt:lpstr>
      <vt:lpstr>Research and Development Process</vt:lpstr>
      <vt:lpstr>PowerPoint Presentation</vt:lpstr>
      <vt:lpstr>Research and Development Process</vt:lpstr>
      <vt:lpstr>PowerPoint Presentation</vt:lpstr>
      <vt:lpstr>Overview</vt:lpstr>
      <vt:lpstr>How to write a  bad research  paper</vt:lpstr>
      <vt:lpstr>Write the paper for only yourself</vt:lpstr>
      <vt:lpstr>The previous work is all garbage</vt:lpstr>
      <vt:lpstr>Provide no context</vt:lpstr>
      <vt:lpstr>Just describe what you did</vt:lpstr>
      <vt:lpstr>Focus mainly on details</vt:lpstr>
      <vt:lpstr>Be different just because you can</vt:lpstr>
      <vt:lpstr>How to write a bad research paper</vt:lpstr>
      <vt:lpstr>Overview</vt:lpstr>
      <vt:lpstr>Attention from readers</vt:lpstr>
      <vt:lpstr>Title</vt:lpstr>
      <vt:lpstr>Abstract</vt:lpstr>
      <vt:lpstr>Abstract contents</vt:lpstr>
      <vt:lpstr>Abstract example</vt:lpstr>
      <vt:lpstr>Teaser figure</vt:lpstr>
      <vt:lpstr>Introduction</vt:lpstr>
      <vt:lpstr>Introduction structure</vt:lpstr>
      <vt:lpstr>Related works</vt:lpstr>
      <vt:lpstr>Body</vt:lpstr>
      <vt:lpstr>Equations</vt:lpstr>
      <vt:lpstr>Results</vt:lpstr>
      <vt:lpstr>Discussion and Conclusion</vt:lpstr>
      <vt:lpstr>Tips for Non-native English Speakers</vt:lpstr>
    </vt:vector>
  </TitlesOfParts>
  <Company>racemind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rain.li</dc:creator>
  <cp:lastModifiedBy>stevelin</cp:lastModifiedBy>
  <cp:revision>62</cp:revision>
  <dcterms:created xsi:type="dcterms:W3CDTF">2008-07-02T03:24:02Z</dcterms:created>
  <dcterms:modified xsi:type="dcterms:W3CDTF">2014-05-07T02:13:51Z</dcterms:modified>
</cp:coreProperties>
</file>