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335" r:id="rId2"/>
    <p:sldId id="336" r:id="rId3"/>
    <p:sldId id="337" r:id="rId4"/>
    <p:sldId id="338" r:id="rId5"/>
    <p:sldId id="339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84" r:id="rId19"/>
    <p:sldId id="353" r:id="rId20"/>
    <p:sldId id="354" r:id="rId21"/>
    <p:sldId id="355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371" r:id="rId38"/>
    <p:sldId id="385" r:id="rId39"/>
    <p:sldId id="373" r:id="rId40"/>
    <p:sldId id="374" r:id="rId41"/>
    <p:sldId id="375" r:id="rId42"/>
    <p:sldId id="376" r:id="rId43"/>
    <p:sldId id="377" r:id="rId44"/>
    <p:sldId id="378" r:id="rId45"/>
    <p:sldId id="379" r:id="rId46"/>
    <p:sldId id="380" r:id="rId47"/>
    <p:sldId id="386" r:id="rId48"/>
    <p:sldId id="383" r:id="rId49"/>
    <p:sldId id="387" r:id="rId50"/>
    <p:sldId id="381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847"/>
    <a:srgbClr val="5C126B"/>
    <a:srgbClr val="984378"/>
    <a:srgbClr val="C77FAC"/>
    <a:srgbClr val="22304B"/>
    <a:srgbClr val="0E2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53" autoAdjust="0"/>
    <p:restoredTop sz="86858" autoAdjust="0"/>
  </p:normalViewPr>
  <p:slideViewPr>
    <p:cSldViewPr snapToGrid="0">
      <p:cViewPr varScale="1">
        <p:scale>
          <a:sx n="80" d="100"/>
          <a:sy n="80" d="100"/>
        </p:scale>
        <p:origin x="696" y="84"/>
      </p:cViewPr>
      <p:guideLst/>
    </p:cSldViewPr>
  </p:slideViewPr>
  <p:outlineViewPr>
    <p:cViewPr>
      <p:scale>
        <a:sx n="33" d="100"/>
        <a:sy n="33" d="100"/>
      </p:scale>
      <p:origin x="0" y="-119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EE64E-9A2D-4D02-BD46-DFCFC74B5EE4}" type="datetimeFigureOut">
              <a:rPr lang="en-US" smtClean="0"/>
              <a:t>9/17/2014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3604F-F5C7-412C-AE28-FF961BD94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9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Generic</a:t>
            </a:r>
            <a:r>
              <a:rPr lang="en-US" baseline="0" dirty="0" smtClean="0"/>
              <a:t> object detection has made great progress in recent years. However, most state-of-the-art method still requires each category specific classifiers to evaluate many image windows in a sliding window fashion.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19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Objectness is usually represented as a value which</a:t>
            </a:r>
            <a:r>
              <a:rPr lang="en-US" baseline="0" dirty="0" smtClean="0"/>
              <a:t> reflects how likely an image window covers an object of any category.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23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6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57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1996240"/>
            <a:ext cx="4381500" cy="4381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852551"/>
          </a:xfrm>
          <a:solidFill>
            <a:srgbClr val="984378"/>
          </a:solidFill>
        </p:spPr>
        <p:txBody>
          <a:bodyPr anchor="ctr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021306" y="1924395"/>
            <a:ext cx="4836694" cy="452518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937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373979" cy="669129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789710"/>
            <a:ext cx="8516471" cy="538725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Line 1"/>
          <p:cNvSpPr>
            <a:spLocks noChangeShapeType="1"/>
          </p:cNvSpPr>
          <p:nvPr userDrawn="1"/>
        </p:nvSpPr>
        <p:spPr bwMode="auto">
          <a:xfrm>
            <a:off x="0" y="676026"/>
            <a:ext cx="9144000" cy="0"/>
          </a:xfrm>
          <a:prstGeom prst="line">
            <a:avLst/>
          </a:prstGeom>
          <a:noFill/>
          <a:ln w="38160">
            <a:solidFill>
              <a:srgbClr val="5C126B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GB">
              <a:latin typeface="Arial" charset="0"/>
              <a:ea typeface="SimSun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 t="9243" r="5532" b="6547"/>
          <a:stretch/>
        </p:blipFill>
        <p:spPr>
          <a:xfrm>
            <a:off x="8373979" y="0"/>
            <a:ext cx="770021" cy="66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6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8033657" y="6580997"/>
            <a:ext cx="1110343" cy="277002"/>
          </a:xfrm>
          <a:prstGeom prst="rect">
            <a:avLst/>
          </a:prstGeom>
          <a:solidFill>
            <a:srgbClr val="5A2847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383977" cy="890648"/>
          </a:xfrm>
          <a:prstGeom prst="rect">
            <a:avLst/>
          </a:prstGeom>
          <a:solidFill>
            <a:srgbClr val="98437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835" y="991590"/>
            <a:ext cx="8516471" cy="5185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935657" y="6581000"/>
            <a:ext cx="7097998" cy="276999"/>
          </a:xfrm>
          <a:prstGeom prst="rect">
            <a:avLst/>
          </a:prstGeom>
          <a:solidFill>
            <a:srgbClr val="5C126B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schemeClr val="bg1"/>
                </a:solidFill>
              </a:rPr>
              <a:t>Efficient Image Scene Analysis and Applications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6580995"/>
            <a:ext cx="935655" cy="276999"/>
          </a:xfrm>
          <a:prstGeom prst="rect">
            <a:avLst/>
          </a:prstGeom>
          <a:solidFill>
            <a:srgbClr val="984378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9/9/2014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259086" y="6580996"/>
            <a:ext cx="673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603BFBC-EF15-48A5-8249-0FEAC4BE5DBB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r>
              <a:rPr lang="en-US" sz="1200" smtClean="0">
                <a:solidFill>
                  <a:schemeClr val="bg1"/>
                </a:solidFill>
              </a:rPr>
              <a:t>/50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2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mmcheng.net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://mmcheng.net/salobj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mcheng.net/gsal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people.csail.mit.edu/mrub/ObjectDiscovery/" TargetMode="External"/><Relationship Id="rId3" Type="http://schemas.openxmlformats.org/officeDocument/2006/relationships/hyperlink" Target="http://mmcheng.net/sketch2photo/" TargetMode="External"/><Relationship Id="rId7" Type="http://schemas.openxmlformats.org/officeDocument/2006/relationships/hyperlink" Target="http://jiajunwu.com/projects/bmcl.htm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bit.edu.cn/zhanglei/publications/TOG_11/arcimboldo_project.html" TargetMode="External"/><Relationship Id="rId5" Type="http://schemas.openxmlformats.org/officeDocument/2006/relationships/hyperlink" Target="http://www.ece.nus.edu.sg/stfpage/eletp/Publication.htm" TargetMode="External"/><Relationship Id="rId10" Type="http://schemas.openxmlformats.org/officeDocument/2006/relationships/image" Target="../media/image35.png"/><Relationship Id="rId4" Type="http://schemas.openxmlformats.org/officeDocument/2006/relationships/hyperlink" Target="http://mmcheng.net/gsal/" TargetMode="Externa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mcheng.net/bin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Visio_Drawing2222222.vsd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3333333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hyperlink" Target="http://groups.inf.ed.ac.uk/calvin/objectness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cms.brookes.ac.uk/research/visiongroup/publications/2011/ziming_cvpr11.pdf" TargetMode="External"/><Relationship Id="rId3" Type="http://schemas.openxmlformats.org/officeDocument/2006/relationships/image" Target="../media/image37.png"/><Relationship Id="rId7" Type="http://schemas.openxmlformats.org/officeDocument/2006/relationships/hyperlink" Target="http://vision.cs.uiuc.edu/proposal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.uva.nl/research/publications/2013/UijlingsIJCV2013/" TargetMode="External"/><Relationship Id="rId5" Type="http://schemas.openxmlformats.org/officeDocument/2006/relationships/hyperlink" Target="http://groups.inf.ed.ac.uk/calvin/objectness/" TargetMode="External"/><Relationship Id="rId10" Type="http://schemas.openxmlformats.org/officeDocument/2006/relationships/hyperlink" Target="http://www.cse.oulu.fi/~erahtu/ObjSegProp/ObjectSegProposals.html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://www.robots.ox.ac.uk/~vgg/publications/2011/Rahtu11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yb.mpg.de/fileadmin/user_upload/files/publications/pdfs/pdf5070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ear.inrialpes.fr/people/triggs/pubs/Dalal-cvpr05.pdf" TargetMode="External"/><Relationship Id="rId5" Type="http://schemas.openxmlformats.org/officeDocument/2006/relationships/hyperlink" Target="http://www.robots.ox.ac.uk/~vgg/software/homkermap/" TargetMode="External"/><Relationship Id="rId4" Type="http://schemas.openxmlformats.org/officeDocument/2006/relationships/hyperlink" Target="http://ttic.uchicago.edu/~smaji/papers/mbm08cvpr_tag.pdf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://groups.inf.ed.ac.uk/calvin/objectnes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obotics.stanford.edu/~koller/Papers/Heitz+Koller:ECCV08.pdf" TargetMode="External"/><Relationship Id="rId5" Type="http://schemas.openxmlformats.org/officeDocument/2006/relationships/hyperlink" Target="http://www.eecs.berkeley.edu/Pubs/TechRpts/1996/CSD-96-905.pdf" TargetMode="Externa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://vision.mas.ecp.fr/Personnel/blaschko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ie.ntu.edu.tw/~cjlin/liblinear/" TargetMode="External"/><Relationship Id="rId5" Type="http://schemas.openxmlformats.org/officeDocument/2006/relationships/hyperlink" Target="http://cms.brookes.ac.uk/research/visiongroup/publications/2011/ziming_cvpr11.pdf" TargetMode="External"/><Relationship Id="rId4" Type="http://schemas.openxmlformats.org/officeDocument/2006/relationships/hyperlink" Target="http://www.robots.ox.ac.uk/~vgg/publications/2010/Blaschko10/Blaschko10.pdf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cs.uiuc.edu/proposals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.uva.nl/research/publications/2013/UijlingsIJCV2013/" TargetMode="External"/><Relationship Id="rId5" Type="http://schemas.openxmlformats.org/officeDocument/2006/relationships/hyperlink" Target="http://cms.brookes.ac.uk/research/visiongroup/publications/2011/ziming_cvpr11.pdf" TargetMode="External"/><Relationship Id="rId4" Type="http://schemas.openxmlformats.org/officeDocument/2006/relationships/hyperlink" Target="http://groups.inf.ed.ac.uk/calvin/objectness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mmcheng.net/bing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iaoyumu.com/s/PDF/Regionlets.pdf" TargetMode="External"/><Relationship Id="rId2" Type="http://schemas.openxmlformats.org/officeDocument/2006/relationships/hyperlink" Target="http://mmcheng.net/bi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7.png"/><Relationship Id="rId4" Type="http://schemas.openxmlformats.org/officeDocument/2006/relationships/hyperlink" Target="http://static.googleusercontent.com/media/research.google.com/en/pubs/archive/40814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mcheng.net/imagespiri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://graphics.stanford.edu/papers/permutohedral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raphics.stanford.edu/projects/densecrf/" TargetMode="External"/><Relationship Id="rId5" Type="http://schemas.openxmlformats.org/officeDocument/2006/relationships/hyperlink" Target="http://research.microsoft.com/apps/pubs/default.aspx?id=117885" TargetMode="External"/><Relationship Id="rId4" Type="http://schemas.openxmlformats.org/officeDocument/2006/relationships/hyperlink" Target="http://www.cond.org/pixeltone_compressed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SemanticPaint.mp4" TargetMode="External"/><Relationship Id="rId2" Type="http://schemas.openxmlformats.org/officeDocument/2006/relationships/hyperlink" Target="http://mftp.mmcheng.net/Papers/SemanticPaint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png"/><Relationship Id="rId7" Type="http://schemas.openxmlformats.org/officeDocument/2006/relationships/hyperlink" Target="mailto:kevinwangwei@nankai.edu.cn" TargetMode="External"/><Relationship Id="rId12" Type="http://schemas.openxmlformats.org/officeDocument/2006/relationships/image" Target="../media/image67.jpeg"/><Relationship Id="rId2" Type="http://schemas.openxmlformats.org/officeDocument/2006/relationships/hyperlink" Target="http://mmcheng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iyue80@nankai.edu.cn" TargetMode="External"/><Relationship Id="rId11" Type="http://schemas.openxmlformats.org/officeDocument/2006/relationships/hyperlink" Target="mailto:jingwang@nankai.edu.cn" TargetMode="External"/><Relationship Id="rId5" Type="http://schemas.openxmlformats.org/officeDocument/2006/relationships/image" Target="../media/image64.jpeg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hyperlink" Target="mailto:wangchao@nankai.edu.c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Visio_Drawing1111111.vsdx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mmcheng.net/salobj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cs.hw.ac.uk/~xd25/Perception%20based%20Evaluation/TIP/Quantitative%20Analysis%20of%20Human-Model%20Agreement%20in%20Visual%20Saliency%20Modeling--%20A%20Comparative%20Study.pdf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://papers.nips.cc/paper/3095-graph-based-visual-saliency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lab.caltech.edu/~xhou/papers/cvpr07.pdf" TargetMode="External"/><Relationship Id="rId5" Type="http://schemas.openxmlformats.org/officeDocument/2006/relationships/hyperlink" Target="http://www.lira.dist.unige.it/teaching/SINA_08-09/papers/itti98model.pdf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://people.csail.mit.edu/tjudd/SaliencyBenchmar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jiansun/salientobject/salient_object.htm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lab.usc.edu/publications/doc/Borji_etal12eccv.pdf" TargetMode="External"/><Relationship Id="rId5" Type="http://schemas.openxmlformats.org/officeDocument/2006/relationships/hyperlink" Target="http://mmcheng.net/salobj/" TargetMode="External"/><Relationship Id="rId4" Type="http://schemas.openxmlformats.org/officeDocument/2006/relationships/hyperlink" Target="http://ivrgwww.epfl.ch/supplementary_material/RK_CVPR09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1828801"/>
          </a:xfrm>
          <a:ln>
            <a:solidFill>
              <a:srgbClr val="0E2245"/>
            </a:solidFill>
          </a:ln>
        </p:spPr>
        <p:txBody>
          <a:bodyPr anchor="ctr">
            <a:noAutofit/>
          </a:bodyPr>
          <a:lstStyle/>
          <a:p>
            <a:r>
              <a:rPr lang="en-US" sz="4400" dirty="0" smtClean="0"/>
              <a:t>Efficient Image </a:t>
            </a:r>
            <a:r>
              <a:rPr lang="en-US" sz="4400" dirty="0"/>
              <a:t>Scene Analysis and </a:t>
            </a:r>
            <a:r>
              <a:rPr lang="en-US" sz="4400" dirty="0" smtClean="0"/>
              <a:t>Applications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70509" y="3182167"/>
            <a:ext cx="8602980" cy="1353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</a:pPr>
            <a:r>
              <a:rPr lang="zh-CN" alt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报告人：程明明</a:t>
            </a:r>
            <a:endParaRPr lang="en-US" altLang="zh-CN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  <a:p>
            <a:pPr>
              <a:spcBef>
                <a:spcPts val="1350"/>
              </a:spcBef>
            </a:pPr>
            <a:r>
              <a:rPr lang="zh-CN" alt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南开大学、计算机与控制工程学</a:t>
            </a:r>
            <a:r>
              <a:rPr lang="zh-CN" alt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院</a:t>
            </a:r>
            <a:endParaRPr lang="en-US" altLang="zh-CN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  <a:p>
            <a:pPr>
              <a:spcBef>
                <a:spcPts val="1350"/>
              </a:spcBef>
            </a:pPr>
            <a:r>
              <a:rPr lang="en-US" sz="3600" dirty="0">
                <a:hlinkClick r:id="rId2"/>
              </a:rPr>
              <a:t>http://mmcheng.net/</a:t>
            </a:r>
            <a:endParaRPr lang="en-US" altLang="zh-C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56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Related works: </a:t>
            </a:r>
            <a:r>
              <a:rPr lang="en-US" dirty="0"/>
              <a:t>saliency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altLang="zh-CN" dirty="0"/>
              <a:t>Observations</a:t>
            </a:r>
          </a:p>
          <a:p>
            <a:pPr lvl="1"/>
            <a:r>
              <a:rPr lang="en-US" altLang="zh-CN" dirty="0"/>
              <a:t>In order to uniformly highlight entire object regions, global contrast based method is preferred over local contrast based methods. </a:t>
            </a:r>
          </a:p>
          <a:p>
            <a:pPr lvl="1"/>
            <a:r>
              <a:rPr lang="en-US" altLang="zh-CN" dirty="0"/>
              <a:t>Contrast to near by regions contributes more than far away regions.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5" y="1444587"/>
            <a:ext cx="8426761" cy="418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04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-0.00226 -0.19236 " pathEditMode="relative" rAng="0" ptsTypes="AA">
                                      <p:cBhvr>
                                        <p:cTn id="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96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Core idea: region contrast </a:t>
            </a:r>
            <a:r>
              <a:rPr lang="en-US" dirty="0"/>
              <a:t>(RC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圆角矩形标注 131"/>
          <p:cNvSpPr/>
          <p:nvPr/>
        </p:nvSpPr>
        <p:spPr>
          <a:xfrm>
            <a:off x="5027256" y="4067432"/>
            <a:ext cx="2493992" cy="386817"/>
          </a:xfrm>
          <a:prstGeom prst="wedgeRoundRectCallout">
            <a:avLst>
              <a:gd name="adj1" fmla="val -12876"/>
              <a:gd name="adj2" fmla="val 103852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lvl="1" indent="0" algn="ctr">
              <a:spcBef>
                <a:spcPts val="1200"/>
              </a:spcBef>
              <a:defRPr/>
            </a:pP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Arial" charset="0"/>
              </a:rPr>
              <a:t>Region size</a:t>
            </a:r>
          </a:p>
        </p:txBody>
      </p:sp>
      <p:pic>
        <p:nvPicPr>
          <p:cNvPr id="9" name="Picture 21" descr="E:\Synchronize\Research Projects\2010 Saliency\Paper\figures\region_contrast\NR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03" y="1229316"/>
            <a:ext cx="1498502" cy="199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E:\Synchronize\Research Projects\2010 Saliency\Paper\figures\region_contrast\segmenta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219" y="1229316"/>
            <a:ext cx="1498501" cy="199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3" descr="E:\Synchronize\Research Projects\2010 Saliency\Paper\figures\region_contrast\R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87" y="1225624"/>
            <a:ext cx="1488061" cy="198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643572" y="3198110"/>
                <a:ext cx="5877676" cy="400091"/>
              </a:xfrm>
              <a:prstGeom prst="rect">
                <a:avLst/>
              </a:prstGeom>
              <a:noFill/>
            </p:spPr>
            <p:txBody>
              <a:bodyPr wrap="square" lIns="0" tIns="45711" rIns="0" bIns="45711" rtlCol="0">
                <a:spAutoFit/>
              </a:bodyPr>
              <a:lstStyle/>
              <a:p>
                <a:pPr marL="0" lvl="1" indent="0">
                  <a:spcBef>
                    <a:spcPts val="1200"/>
                  </a:spcBef>
                  <a:defRPr/>
                </a:pPr>
                <a:r>
                  <a:rPr lang="en-US" altLang="zh-CN" sz="2000" dirty="0" smtClean="0">
                    <a:solidFill>
                      <a:srgbClr val="000000"/>
                    </a:solidFill>
                    <a:cs typeface="Arial" charset="0"/>
                  </a:rPr>
                  <a:t>Image           Segmentation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zh-CN" altLang="en-US" sz="200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2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 charset="0"/>
                      </a:rPr>
                      <m:t>∞</m:t>
                    </m:r>
                  </m:oMath>
                </a14:m>
                <a:r>
                  <a:rPr lang="en-US" altLang="zh-CN" sz="2000" dirty="0" smtClean="0">
                    <a:solidFill>
                      <a:srgbClr val="000000"/>
                    </a:solidFill>
                    <a:cs typeface="Arial" charset="0"/>
                  </a:rPr>
                  <a:t>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zh-CN" altLang="en-US" sz="2000" i="1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2</m:t>
                        </m:r>
                      </m:sup>
                    </m:sSubSup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 charset="0"/>
                      </a:rPr>
                      <m:t>0.4</m:t>
                    </m:r>
                  </m:oMath>
                </a14:m>
                <a:r>
                  <a:rPr lang="en-US" altLang="zh-CN" sz="2000" dirty="0" smtClean="0">
                    <a:solidFill>
                      <a:srgbClr val="000000"/>
                    </a:solidFill>
                    <a:cs typeface="Arial" charset="0"/>
                  </a:rPr>
                  <a:t>   </a:t>
                </a:r>
                <a:endParaRPr lang="en-US" altLang="zh-CN" sz="20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572" y="3198110"/>
                <a:ext cx="5877676" cy="400091"/>
              </a:xfrm>
              <a:prstGeom prst="rect">
                <a:avLst/>
              </a:prstGeom>
              <a:blipFill rotWithShape="0">
                <a:blip r:embed="rId5"/>
                <a:stretch>
                  <a:fillRect l="-2697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圆角矩形标注 126"/>
          <p:cNvSpPr/>
          <p:nvPr/>
        </p:nvSpPr>
        <p:spPr>
          <a:xfrm>
            <a:off x="1295101" y="4064010"/>
            <a:ext cx="2732889" cy="390239"/>
          </a:xfrm>
          <a:prstGeom prst="wedgeRoundRectCallout">
            <a:avLst>
              <a:gd name="adj1" fmla="val 33642"/>
              <a:gd name="adj2" fmla="val 121026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lvl="1" indent="0" algn="ctr">
              <a:spcBef>
                <a:spcPts val="1200"/>
              </a:spcBef>
              <a:defRPr/>
            </a:pPr>
            <a:r>
              <a:rPr lang="en-US" altLang="zh-CN" sz="2000" dirty="0">
                <a:solidFill>
                  <a:srgbClr val="0070C0"/>
                </a:solidFill>
                <a:latin typeface="Arial" charset="0"/>
                <a:ea typeface="ＭＳ Ｐゴシック" charset="-128"/>
                <a:cs typeface="Arial" charset="0"/>
              </a:rPr>
              <a:t>Spatial weighting</a:t>
            </a:r>
          </a:p>
        </p:txBody>
      </p:sp>
      <p:pic>
        <p:nvPicPr>
          <p:cNvPr id="14" name="Picture 10" descr="C:\SVNs\Niloy\SaliencyPAMI\Imgs\histogram\inputImg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01" y="1225328"/>
            <a:ext cx="1540629" cy="197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1351" y="4531448"/>
                <a:ext cx="7445718" cy="854255"/>
              </a:xfrm>
              <a:prstGeom prst="rect">
                <a:avLst/>
              </a:prstGeom>
              <a:noFill/>
            </p:spPr>
            <p:txBody>
              <a:bodyPr wrap="square" lIns="0" tIns="45711" rIns="0" bIns="45711" rtlCol="0">
                <a:spAutoFit/>
              </a:bodyPr>
              <a:lstStyle/>
              <a:p>
                <a:pPr marL="0" lvl="1" indent="0" algn="ctr">
                  <a:spcBef>
                    <a:spcPts val="1200"/>
                  </a:spcBef>
                  <a:defRPr/>
                </a:pPr>
                <a:r>
                  <a:rPr lang="en-US" altLang="zh-CN" sz="2800" dirty="0" smtClean="0">
                    <a:solidFill>
                      <a:srgbClr val="000000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𝑆</m:t>
                    </m:r>
                    <m:d>
                      <m:dPr>
                        <m:ctrlP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 dirty="0" err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 err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800" i="1" dirty="0" err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/>
                        <a:cs typeface="Arial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9"/>
                              </m:r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m:rPr>
                                <m:brk m:alnAt="9"/>
                              </m:r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/>
                            <a:cs typeface="Arial" charset="0"/>
                          </a:rPr>
                          <m:t>≠</m:t>
                        </m:r>
                        <m:sSub>
                          <m:sSubPr>
                            <m:ctrl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𝑖</m:t>
                            </m:r>
                          </m:sub>
                        </m:sSub>
                      </m:sub>
                      <m:sup/>
                      <m:e>
                        <m:func>
                          <m:funcPr>
                            <m:ctrlPr>
                              <a:rPr lang="en-US" altLang="zh-CN" sz="280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800" dirty="0">
                                <a:solidFill>
                                  <a:srgbClr val="0070C0"/>
                                </a:solidFill>
                                <a:latin typeface="Cambria Math"/>
                                <a:cs typeface="Arial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sz="28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800" i="1" dirty="0">
                                    <a:solidFill>
                                      <a:srgbClr val="0070C0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2800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/>
                                                <a:cs typeface="Arial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/>
                                                <a:cs typeface="Arial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/>
                                                <a:cs typeface="Arial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/>
                                                <a:cs typeface="Arial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altLang="zh-CN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zh-CN" altLang="en-US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altLang="zh-CN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altLang="zh-CN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d>
                          </m:e>
                        </m:func>
                      </m:e>
                    </m:nary>
                    <m:r>
                      <a:rPr lang="zh-CN" altLang="en-US" sz="28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cs typeface="Arial" charset="0"/>
                      </a:rPr>
                      <m:t>𝜔</m:t>
                    </m:r>
                    <m:d>
                      <m:dPr>
                        <m:ctrlPr>
                          <a:rPr lang="en-US" altLang="zh-CN" sz="2800" b="0" i="1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b="0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800" b="0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  <a:cs typeface="Arial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𝑟</m:t>
                        </m:r>
                      </m:sub>
                    </m:sSub>
                    <m:r>
                      <a:rPr lang="en-US" altLang="zh-CN" sz="28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cs typeface="Arial" charset="0"/>
                      </a:rPr>
                      <m:t>(</m:t>
                    </m:r>
                    <m:sSub>
                      <m:sSubPr>
                        <m:ctrlP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𝑘</m:t>
                        </m:r>
                      </m:sub>
                    </m:sSub>
                    <m:r>
                      <a:rPr lang="en-US" altLang="zh-CN" sz="28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cs typeface="Arial" charset="0"/>
                      </a:rPr>
                      <m:t>,</m:t>
                    </m:r>
                    <m:sSub>
                      <m:sSubPr>
                        <m:ctrlP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𝑖</m:t>
                        </m:r>
                      </m:sub>
                    </m:sSub>
                    <m:r>
                      <a:rPr lang="en-US" altLang="zh-CN" sz="28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cs typeface="Arial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chemeClr val="accent6">
                        <a:lumMod val="75000"/>
                      </a:schemeClr>
                    </a:solidFill>
                    <a:cs typeface="Arial" charset="0"/>
                  </a:rPr>
                  <a:t> </a:t>
                </a:r>
                <a:endParaRPr lang="en-US" altLang="zh-CN" sz="2800" dirty="0">
                  <a:solidFill>
                    <a:schemeClr val="tx1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51" y="4531448"/>
                <a:ext cx="7445718" cy="8542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圆角矩形标注 138"/>
          <p:cNvSpPr/>
          <p:nvPr/>
        </p:nvSpPr>
        <p:spPr>
          <a:xfrm>
            <a:off x="1295100" y="5566751"/>
            <a:ext cx="6226147" cy="385073"/>
          </a:xfrm>
          <a:prstGeom prst="wedgeRoundRectCallout">
            <a:avLst>
              <a:gd name="adj1" fmla="val 37113"/>
              <a:gd name="adj2" fmla="val -157750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lvl="1" indent="0" algn="ctr">
              <a:spcBef>
                <a:spcPts val="1200"/>
              </a:spcBef>
              <a:defRPr/>
            </a:pP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Region contrast by sparse histogram comparison.</a:t>
            </a:r>
            <a:endParaRPr lang="en-US" altLang="zh-CN" sz="2000" dirty="0">
              <a:solidFill>
                <a:schemeClr val="accent6">
                  <a:lumMod val="75000"/>
                </a:schemeClr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63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SaliencyCut</a:t>
            </a:r>
            <a:endParaRPr lang="en-US" dirty="0"/>
          </a:p>
        </p:txBody>
      </p:sp>
      <p:pic>
        <p:nvPicPr>
          <p:cNvPr id="4" name="Picture 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" y="1144829"/>
            <a:ext cx="778192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7287" y="4895147"/>
            <a:ext cx="8492070" cy="1302903"/>
          </a:xfrm>
          <a:prstGeom prst="rect">
            <a:avLst/>
          </a:prstGeom>
          <a:noFill/>
        </p:spPr>
        <p:txBody>
          <a:bodyPr wrap="square" lIns="0" tIns="45711" rIns="0" bIns="45711" rtlCol="0">
            <a:spAutoFit/>
          </a:bodyPr>
          <a:lstStyle/>
          <a:p>
            <a:pPr marL="171450" lvl="1" indent="-171450">
              <a:buFont typeface="Arial" pitchFamily="34" charset="0"/>
              <a:buChar char="•"/>
              <a:defRPr/>
            </a:pP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Iterative </a:t>
            </a:r>
            <a:r>
              <a:rPr lang="en-US" altLang="zh-CN" sz="2400" dirty="0">
                <a:solidFill>
                  <a:srgbClr val="000000"/>
                </a:solidFill>
                <a:cs typeface="Arial" charset="0"/>
              </a:rPr>
              <a:t>refine:  iteratively run GrabCut </a:t>
            </a: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 to refine segmentation</a:t>
            </a:r>
          </a:p>
          <a:p>
            <a:pPr marL="171450" lvl="1" indent="-171450">
              <a:buFont typeface="Arial" pitchFamily="34" charset="0"/>
              <a:buChar char="•"/>
              <a:defRPr/>
            </a:pP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Adaptive fitting</a:t>
            </a:r>
            <a:r>
              <a:rPr lang="en-US" altLang="zh-CN" sz="2400" dirty="0">
                <a:solidFill>
                  <a:srgbClr val="000000"/>
                </a:solidFill>
                <a:cs typeface="Arial" charset="0"/>
              </a:rPr>
              <a:t>: adaptively </a:t>
            </a: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fit with newly </a:t>
            </a:r>
            <a:r>
              <a:rPr lang="en-US" altLang="zh-CN" sz="2400" dirty="0">
                <a:solidFill>
                  <a:srgbClr val="000000"/>
                </a:solidFill>
                <a:cs typeface="Arial" charset="0"/>
              </a:rPr>
              <a:t>segmented salient </a:t>
            </a: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region</a:t>
            </a:r>
            <a:endParaRPr lang="en-US" altLang="zh-CN" sz="2400" dirty="0">
              <a:solidFill>
                <a:srgbClr val="000000"/>
              </a:solidFill>
              <a:cs typeface="Arial" charset="0"/>
            </a:endParaRPr>
          </a:p>
          <a:p>
            <a:pPr marL="0" lvl="1">
              <a:spcBef>
                <a:spcPts val="800"/>
              </a:spcBef>
              <a:defRPr/>
            </a:pP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Enables automatic initialization provided by salient object detection.</a:t>
            </a:r>
            <a:endParaRPr lang="en-US" altLang="zh-CN" sz="2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56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Dataset: </a:t>
            </a:r>
            <a:r>
              <a:rPr lang="en-US" altLang="zh-CN" dirty="0" smtClean="0"/>
              <a:t>MSRA1000 [Achanta09]</a:t>
            </a:r>
            <a:endParaRPr lang="en-US" altLang="zh-CN" dirty="0"/>
          </a:p>
          <a:p>
            <a:pPr lvl="1"/>
            <a:r>
              <a:rPr lang="en-US" altLang="zh-CN" dirty="0"/>
              <a:t>Precision vs. </a:t>
            </a:r>
            <a:r>
              <a:rPr lang="en-US" altLang="zh-CN" dirty="0" smtClean="0"/>
              <a:t>recall</a:t>
            </a:r>
            <a:endParaRPr lang="en-US" altLang="zh-CN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5367" y="1649024"/>
            <a:ext cx="6057626" cy="464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59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Dataset: </a:t>
            </a:r>
            <a:r>
              <a:rPr lang="en-US" altLang="zh-CN" dirty="0" smtClean="0"/>
              <a:t>MSRA1000 [Achanta09]</a:t>
            </a:r>
            <a:endParaRPr lang="en-US" altLang="zh-CN" dirty="0"/>
          </a:p>
          <a:p>
            <a:pPr lvl="1"/>
            <a:r>
              <a:rPr lang="en-US" altLang="zh-CN" dirty="0"/>
              <a:t>Precision vs. recall</a:t>
            </a:r>
          </a:p>
          <a:p>
            <a:pPr lvl="1"/>
            <a:r>
              <a:rPr lang="en-US" altLang="zh-CN" dirty="0"/>
              <a:t>Visual </a:t>
            </a:r>
            <a:r>
              <a:rPr lang="en-US" altLang="zh-CN" dirty="0" smtClean="0"/>
              <a:t>comparison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en-US" altLang="zh-CN" dirty="0"/>
              <a:t>Source code (C++) available</a:t>
            </a:r>
          </a:p>
          <a:p>
            <a:pPr lvl="1"/>
            <a:r>
              <a:rPr lang="en-US" altLang="zh-CN" dirty="0">
                <a:hlinkClick r:id="rId2"/>
              </a:rPr>
              <a:t>http://mmcheng.net/salobj</a:t>
            </a:r>
            <a:r>
              <a:rPr lang="en-US" altLang="zh-CN" dirty="0" smtClean="0">
                <a:hlinkClick r:id="rId2"/>
              </a:rPr>
              <a:t>/</a:t>
            </a:r>
            <a:r>
              <a:rPr lang="en-US" altLang="zh-CN" dirty="0" smtClean="0"/>
              <a:t> </a:t>
            </a:r>
            <a:endParaRPr lang="en-US" altLang="zh-CN" dirty="0"/>
          </a:p>
          <a:p>
            <a:endParaRPr lang="en-US" dirty="0"/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9"/>
          <a:stretch/>
        </p:blipFill>
        <p:spPr bwMode="auto">
          <a:xfrm>
            <a:off x="1355728" y="2216076"/>
            <a:ext cx="5876964" cy="298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4654349" y="5199266"/>
            <a:ext cx="1981541" cy="1263064"/>
            <a:chOff x="6515422" y="2175734"/>
            <a:chExt cx="1981541" cy="1263064"/>
          </a:xfrm>
        </p:grpSpPr>
        <p:pic>
          <p:nvPicPr>
            <p:cNvPr id="8" name="Picture 83" descr="C:\Users\KylinCheng\Desktop\捕获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422" y="2175734"/>
              <a:ext cx="711517" cy="794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爆炸形 2 129"/>
            <p:cNvSpPr/>
            <p:nvPr/>
          </p:nvSpPr>
          <p:spPr>
            <a:xfrm>
              <a:off x="6642717" y="2502173"/>
              <a:ext cx="1854246" cy="936625"/>
            </a:xfrm>
            <a:prstGeom prst="irregularSeal2">
              <a:avLst/>
            </a:prstGeom>
            <a:gradFill flip="none" rotWithShape="1">
              <a:gsLst>
                <a:gs pos="0">
                  <a:srgbClr val="FFFF00">
                    <a:lumMod val="100000"/>
                  </a:srgbClr>
                </a:gs>
                <a:gs pos="100000">
                  <a:srgbClr val="FFFF00"/>
                </a:gs>
              </a:gsLst>
              <a:lin ang="5400000" scaled="0"/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1" rIns="91420" bIns="45711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400" b="1" dirty="0">
                  <a:ea typeface="宋体" panose="02010600030101010101" pitchFamily="2" charset="-122"/>
                </a:rPr>
                <a:t>free</a:t>
              </a:r>
              <a:endParaRPr lang="zh-CN" altLang="en-US" sz="2400" b="1" dirty="0"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51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salient object detection for ‘simple’ images useful?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22" y="1527881"/>
            <a:ext cx="7109113" cy="367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圆角矩形 7"/>
          <p:cNvSpPr/>
          <p:nvPr/>
        </p:nvSpPr>
        <p:spPr>
          <a:xfrm>
            <a:off x="185642" y="5733248"/>
            <a:ext cx="8736856" cy="420071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SalientShape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: Group Saliency in Image Collections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The Visual Computer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2014. Cheng et. al.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Illustration of learned appearance models</a:t>
            </a:r>
          </a:p>
          <a:p>
            <a:pPr lvl="1"/>
            <a:r>
              <a:rPr lang="en-US" dirty="0" smtClean="0"/>
              <a:t>Accords with our understanding of these categories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90" y="1782485"/>
            <a:ext cx="5504159" cy="429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48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0154"/>
          <a:stretch/>
        </p:blipFill>
        <p:spPr>
          <a:xfrm>
            <a:off x="827627" y="767643"/>
            <a:ext cx="7452885" cy="12674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983" y="1945254"/>
            <a:ext cx="81789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[</a:t>
            </a:r>
            <a:r>
              <a:rPr lang="en-US" sz="2400" dirty="0" smtClean="0">
                <a:hlinkClick r:id="rId3"/>
              </a:rPr>
              <a:t>ACM TOG 09, Chen et. al.</a:t>
            </a:r>
            <a:r>
              <a:rPr lang="en-US" sz="2400" dirty="0" smtClean="0"/>
              <a:t>]             [</a:t>
            </a:r>
            <a:r>
              <a:rPr lang="en-US" sz="2400" dirty="0" smtClean="0">
                <a:hlinkClick r:id="rId4"/>
              </a:rPr>
              <a:t>Vis. Comp. </a:t>
            </a:r>
            <a:r>
              <a:rPr lang="en-US" sz="2400" dirty="0" smtClean="0">
                <a:hlinkClick r:id="rId4"/>
              </a:rPr>
              <a:t>14, </a:t>
            </a:r>
            <a:r>
              <a:rPr lang="en-US" sz="2400" dirty="0" smtClean="0">
                <a:hlinkClick r:id="rId4"/>
              </a:rPr>
              <a:t>Cheng et. al.</a:t>
            </a:r>
            <a:r>
              <a:rPr lang="en-US" sz="2400" dirty="0" smtClean="0"/>
              <a:t>]</a:t>
            </a:r>
          </a:p>
          <a:p>
            <a:endParaRPr lang="en-US" sz="2200" dirty="0"/>
          </a:p>
          <a:p>
            <a:endParaRPr lang="en-US" sz="2000" dirty="0" smtClean="0"/>
          </a:p>
          <a:p>
            <a:endParaRPr lang="en-US" sz="1200" dirty="0" smtClean="0"/>
          </a:p>
          <a:p>
            <a:endParaRPr lang="en-US" sz="1400" dirty="0" smtClean="0"/>
          </a:p>
          <a:p>
            <a:r>
              <a:rPr lang="en-US" sz="2400" dirty="0" smtClean="0"/>
              <a:t>              </a:t>
            </a:r>
          </a:p>
          <a:p>
            <a:r>
              <a:rPr lang="en-US" sz="2400" dirty="0" smtClean="0"/>
              <a:t>[</a:t>
            </a:r>
            <a:r>
              <a:rPr lang="en-US" sz="2400" dirty="0" smtClean="0">
                <a:hlinkClick r:id="rId5"/>
              </a:rPr>
              <a:t>ACM  TOG 11, Chia et. al.</a:t>
            </a:r>
            <a:r>
              <a:rPr lang="en-US" sz="2400" dirty="0" smtClean="0"/>
              <a:t>]                [</a:t>
            </a:r>
            <a:r>
              <a:rPr lang="en-US" sz="2400" dirty="0" smtClean="0">
                <a:hlinkClick r:id="rId6"/>
              </a:rPr>
              <a:t>ACM TOG 11, Zhang et. al.</a:t>
            </a:r>
            <a:r>
              <a:rPr lang="en-US" sz="2400" dirty="0" smtClean="0"/>
              <a:t>]                </a:t>
            </a:r>
            <a:endParaRPr lang="en-US" sz="2400" dirty="0"/>
          </a:p>
          <a:p>
            <a:endParaRPr lang="en-US" sz="2000" dirty="0" smtClean="0"/>
          </a:p>
          <a:p>
            <a:endParaRPr lang="en-US" sz="22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       [</a:t>
            </a:r>
            <a:r>
              <a:rPr lang="en-US" sz="2400" dirty="0">
                <a:hlinkClick r:id="rId7"/>
              </a:rPr>
              <a:t>CVPR 12, Zhu et. al</a:t>
            </a:r>
            <a:r>
              <a:rPr lang="en-US" sz="2400" dirty="0" smtClean="0">
                <a:hlinkClick r:id="rId7"/>
              </a:rPr>
              <a:t>.</a:t>
            </a:r>
            <a:r>
              <a:rPr lang="en-US" sz="2400" dirty="0" smtClean="0"/>
              <a:t>]                    [</a:t>
            </a:r>
            <a:r>
              <a:rPr lang="en-US" sz="2400" dirty="0">
                <a:hlinkClick r:id="rId8"/>
              </a:rPr>
              <a:t>CVPR 13, Rubinstein et. al</a:t>
            </a:r>
            <a:r>
              <a:rPr lang="en-US" sz="2400" dirty="0" smtClean="0">
                <a:hlinkClick r:id="rId8"/>
              </a:rPr>
              <a:t>.</a:t>
            </a:r>
            <a:r>
              <a:rPr lang="en-US" sz="2400" dirty="0" smtClean="0"/>
              <a:t>]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627" y="4203956"/>
            <a:ext cx="3420282" cy="1333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13705"/>
          <a:stretch/>
        </p:blipFill>
        <p:spPr>
          <a:xfrm>
            <a:off x="5483534" y="4203956"/>
            <a:ext cx="2796978" cy="1333033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11818" y="6040456"/>
            <a:ext cx="6284502" cy="374571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000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lvl="1" indent="0" algn="ctr" eaLnBrk="1" hangingPunct="1"/>
            <a:r>
              <a:rPr kumimoji="0" lang="en-US" altLang="zh-CN" sz="1600" dirty="0" smtClean="0"/>
              <a:t>See the 500+ citations of our CVPR 2011 paper for more.</a:t>
            </a:r>
            <a:endParaRPr lang="en-US" altLang="zh-CN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54501" b="1189"/>
          <a:stretch/>
        </p:blipFill>
        <p:spPr>
          <a:xfrm>
            <a:off x="827627" y="2414799"/>
            <a:ext cx="7452885" cy="140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977116" y="904453"/>
            <a:ext cx="5835190" cy="1294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Global </a:t>
            </a:r>
            <a:r>
              <a:rPr lang="en-US" sz="2400" dirty="0"/>
              <a:t>contrast based salient region </a:t>
            </a:r>
            <a:r>
              <a:rPr lang="en-US" sz="2400" dirty="0" smtClean="0"/>
              <a:t>detection</a:t>
            </a:r>
            <a:r>
              <a:rPr lang="en-US" sz="2400" dirty="0"/>
              <a:t>,</a:t>
            </a:r>
            <a:r>
              <a:rPr lang="en-US" sz="2400" dirty="0" smtClean="0"/>
              <a:t> PAMI 2014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2977116" y="2313397"/>
            <a:ext cx="5835188" cy="12851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BING: Binarized Normed Gradients for Objectness Estimation at </a:t>
            </a:r>
            <a:r>
              <a:rPr lang="en-US" sz="2400" dirty="0" smtClean="0">
                <a:solidFill>
                  <a:srgbClr val="FF0000"/>
                </a:solidFill>
              </a:rPr>
              <a:t>300fps, CVPR 2014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77114" y="3713306"/>
            <a:ext cx="5835190" cy="13000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ImageSpirit: Verbal guided image parsing, ACM TOG 2014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3090"/>
          <a:stretch/>
        </p:blipFill>
        <p:spPr>
          <a:xfrm>
            <a:off x="388434" y="904453"/>
            <a:ext cx="2354766" cy="1279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31" y="2319233"/>
            <a:ext cx="2354769" cy="1279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31" y="3734015"/>
            <a:ext cx="2354769" cy="1279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31" y="5148797"/>
            <a:ext cx="2354769" cy="127807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77116" y="5148796"/>
            <a:ext cx="5835188" cy="12780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SemanticPaint</a:t>
            </a:r>
            <a:r>
              <a:rPr lang="en-US" sz="2400" dirty="0" smtClean="0"/>
              <a:t>: Interactive </a:t>
            </a:r>
            <a:r>
              <a:rPr lang="en-US" sz="2400" dirty="0"/>
              <a:t>3d labeling and learning at your fingertips</a:t>
            </a:r>
          </a:p>
        </p:txBody>
      </p:sp>
    </p:spTree>
    <p:extLst>
      <p:ext uri="{BB962C8B-B14F-4D97-AF65-F5344CB8AC3E}">
        <p14:creationId xmlns:p14="http://schemas.microsoft.com/office/powerpoint/2010/main" val="333849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224" y="1078962"/>
            <a:ext cx="5163971" cy="4386318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366164" y="5754532"/>
            <a:ext cx="8446142" cy="5430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BING: Binarized Normed Gradients for Objectness Estimation at 300fp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IEEE CVPR 2014 (Oral), M.M.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Cheng,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et. al.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55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977116" y="904453"/>
            <a:ext cx="5835190" cy="1294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Global </a:t>
            </a:r>
            <a:r>
              <a:rPr lang="en-US" sz="2400" dirty="0"/>
              <a:t>contrast based salient region </a:t>
            </a:r>
            <a:r>
              <a:rPr lang="en-US" sz="2400" dirty="0" smtClean="0"/>
              <a:t>detection</a:t>
            </a:r>
            <a:r>
              <a:rPr lang="en-US" sz="2400" dirty="0"/>
              <a:t>,</a:t>
            </a:r>
            <a:r>
              <a:rPr lang="en-US" sz="2400" dirty="0" smtClean="0"/>
              <a:t> PAMI 2014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2977116" y="2313397"/>
            <a:ext cx="5835188" cy="12851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BING: Binarized Normed Gradients for Objectness Estimation at </a:t>
            </a:r>
            <a:r>
              <a:rPr lang="en-US" sz="2400" dirty="0" smtClean="0"/>
              <a:t>300fps, CVPR 2014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2977114" y="3713306"/>
            <a:ext cx="5835190" cy="13000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ImageSpirit: Verbal guided image parsing, ACM TOG 2014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3090"/>
          <a:stretch/>
        </p:blipFill>
        <p:spPr>
          <a:xfrm>
            <a:off x="388434" y="904453"/>
            <a:ext cx="2354766" cy="1279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31" y="2319233"/>
            <a:ext cx="2354769" cy="1279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31" y="3734015"/>
            <a:ext cx="2354769" cy="1279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31" y="5148797"/>
            <a:ext cx="2354769" cy="127807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77116" y="5148796"/>
            <a:ext cx="5835188" cy="12780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SemanticPaint</a:t>
            </a:r>
            <a:r>
              <a:rPr lang="en-US" sz="2400" dirty="0" smtClean="0"/>
              <a:t>: Interactive </a:t>
            </a:r>
            <a:r>
              <a:rPr lang="en-US" sz="2400" dirty="0"/>
              <a:t>3d labeling and learning at your fingertips</a:t>
            </a:r>
          </a:p>
        </p:txBody>
      </p:sp>
    </p:spTree>
    <p:extLst>
      <p:ext uri="{BB962C8B-B14F-4D97-AF65-F5344CB8AC3E}">
        <p14:creationId xmlns:p14="http://schemas.microsoft.com/office/powerpoint/2010/main" val="366983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Motivation: What is an object?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368568" y="984271"/>
            <a:ext cx="6205184" cy="4650163"/>
            <a:chOff x="1368568" y="984271"/>
            <a:chExt cx="6205184" cy="4650163"/>
          </a:xfrm>
        </p:grpSpPr>
        <p:graphicFrame>
          <p:nvGraphicFramePr>
            <p:cNvPr id="9" name="Content Placeholder 5"/>
            <p:cNvGraphicFramePr>
              <a:graphicFrameLocks noChangeAspect="1"/>
            </p:cNvGraphicFramePr>
            <p:nvPr>
              <p:extLst/>
            </p:nvPr>
          </p:nvGraphicFramePr>
          <p:xfrm>
            <a:off x="1368568" y="984271"/>
            <a:ext cx="6205184" cy="4650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8" name="Visio" r:id="rId4" imgW="4886155" imgH="3667225" progId="Visio.Drawing.15">
                    <p:embed/>
                  </p:oleObj>
                </mc:Choice>
                <mc:Fallback>
                  <p:oleObj name="Visio" r:id="rId4" imgW="4886155" imgH="3667225" progId="Visio.Drawing.1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8568" y="984271"/>
                          <a:ext cx="6205184" cy="465016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/>
            <p:cNvSpPr/>
            <p:nvPr/>
          </p:nvSpPr>
          <p:spPr>
            <a:xfrm>
              <a:off x="2760570" y="1109893"/>
              <a:ext cx="619558" cy="611702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98591" y="2025797"/>
              <a:ext cx="4910314" cy="125973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80128" y="2760460"/>
              <a:ext cx="636926" cy="1080019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45865" y="2985601"/>
              <a:ext cx="1065750" cy="255755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60569" y="3840478"/>
              <a:ext cx="392971" cy="404859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98591" y="4686561"/>
              <a:ext cx="956322" cy="404859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07454" y="5649919"/>
            <a:ext cx="3518745" cy="923330"/>
            <a:chOff x="2407454" y="5649919"/>
            <a:chExt cx="3518745" cy="923330"/>
          </a:xfrm>
        </p:grpSpPr>
        <p:sp>
          <p:nvSpPr>
            <p:cNvPr id="18" name="Rectangle 17"/>
            <p:cNvSpPr/>
            <p:nvPr/>
          </p:nvSpPr>
          <p:spPr>
            <a:xfrm>
              <a:off x="2407454" y="5910934"/>
              <a:ext cx="494918" cy="514553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87370" y="5907393"/>
              <a:ext cx="483790" cy="514553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431281" y="5912914"/>
              <a:ext cx="494918" cy="509032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10294" y="5649919"/>
              <a:ext cx="197361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/>
                <a:t>&gt;       &gt;</a:t>
              </a:r>
              <a:endParaRPr lang="en-US" sz="5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730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What is an object?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objectness measure</a:t>
            </a:r>
          </a:p>
          <a:p>
            <a:pPr lvl="1"/>
            <a:r>
              <a:rPr lang="en-US" dirty="0" smtClean="0"/>
              <a:t>A value to reflects how likely an image window covers an object of any category.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What’s the benefits?</a:t>
            </a:r>
          </a:p>
          <a:p>
            <a:pPr lvl="1"/>
            <a:r>
              <a:rPr lang="en-US" dirty="0" smtClean="0"/>
              <a:t>Improve computational efficiency, reduce </a:t>
            </a:r>
            <a:r>
              <a:rPr lang="en-US" dirty="0"/>
              <a:t>the </a:t>
            </a:r>
            <a:r>
              <a:rPr lang="en-US" dirty="0" smtClean="0"/>
              <a:t>search space</a:t>
            </a:r>
          </a:p>
          <a:p>
            <a:pPr lvl="1"/>
            <a:r>
              <a:rPr lang="en-US" dirty="0" smtClean="0"/>
              <a:t>Allowing </a:t>
            </a:r>
            <a:r>
              <a:rPr lang="en-US" dirty="0"/>
              <a:t>the </a:t>
            </a:r>
            <a:r>
              <a:rPr lang="en-US" dirty="0" smtClean="0"/>
              <a:t>usage of strong classifiers during testing, improve accuracy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980540" y="2026920"/>
            <a:ext cx="3147060" cy="2232660"/>
            <a:chOff x="1368567" y="984272"/>
            <a:chExt cx="6205185" cy="4650165"/>
          </a:xfrm>
        </p:grpSpPr>
        <p:graphicFrame>
          <p:nvGraphicFramePr>
            <p:cNvPr id="6" name="Content Placeholder 5"/>
            <p:cNvGraphicFramePr>
              <a:graphicFrameLocks noChangeAspect="1"/>
            </p:cNvGraphicFramePr>
            <p:nvPr>
              <p:extLst/>
            </p:nvPr>
          </p:nvGraphicFramePr>
          <p:xfrm>
            <a:off x="1368567" y="984272"/>
            <a:ext cx="6205185" cy="4650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2" name="Visio" r:id="rId3" imgW="4886155" imgH="3667225" progId="Visio.Drawing.15">
                    <p:embed/>
                  </p:oleObj>
                </mc:Choice>
                <mc:Fallback>
                  <p:oleObj name="Visio" r:id="rId3" imgW="4886155" imgH="3667225" progId="Visio.Drawing.1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8567" y="984272"/>
                          <a:ext cx="6205185" cy="465016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6"/>
            <p:cNvSpPr/>
            <p:nvPr/>
          </p:nvSpPr>
          <p:spPr>
            <a:xfrm>
              <a:off x="2760570" y="1109893"/>
              <a:ext cx="619558" cy="611702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698591" y="2025797"/>
              <a:ext cx="4910314" cy="125973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80128" y="2760460"/>
              <a:ext cx="636926" cy="1080019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45864" y="2950373"/>
              <a:ext cx="1065751" cy="2557556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60569" y="3840478"/>
              <a:ext cx="392971" cy="404859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98591" y="4686561"/>
              <a:ext cx="956322" cy="404859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圆角矩形 7"/>
          <p:cNvSpPr/>
          <p:nvPr/>
        </p:nvSpPr>
        <p:spPr>
          <a:xfrm>
            <a:off x="295835" y="5990919"/>
            <a:ext cx="8516472" cy="411138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5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Measuring the objectness of image window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IEEE TPAMI 2012,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Alexe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45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What is an object?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a good objectness measure?</a:t>
            </a:r>
          </a:p>
          <a:p>
            <a:pPr lvl="1"/>
            <a:r>
              <a:rPr lang="en-US" dirty="0" smtClean="0"/>
              <a:t>Achieve </a:t>
            </a:r>
            <a:r>
              <a:rPr lang="en-US" b="1" dirty="0"/>
              <a:t>high object detection rate (DR</a:t>
            </a:r>
            <a:r>
              <a:rPr lang="en-US" b="1" dirty="0" smtClean="0"/>
              <a:t>)</a:t>
            </a:r>
          </a:p>
          <a:p>
            <a:pPr lvl="2"/>
            <a:r>
              <a:rPr lang="en-US" dirty="0" smtClean="0"/>
              <a:t>Any </a:t>
            </a:r>
            <a:r>
              <a:rPr lang="en-US" dirty="0"/>
              <a:t>undetected objects at this stage cannot be recovered </a:t>
            </a:r>
            <a:r>
              <a:rPr lang="en-US" dirty="0" smtClean="0"/>
              <a:t>later</a:t>
            </a:r>
            <a:endParaRPr lang="en-US" dirty="0"/>
          </a:p>
          <a:p>
            <a:pPr lvl="1"/>
            <a:r>
              <a:rPr lang="en-US" dirty="0" smtClean="0"/>
              <a:t>Produce </a:t>
            </a:r>
            <a:r>
              <a:rPr lang="en-US" dirty="0"/>
              <a:t>a </a:t>
            </a:r>
            <a:r>
              <a:rPr lang="en-US" b="1" dirty="0"/>
              <a:t>small number of </a:t>
            </a:r>
            <a:r>
              <a:rPr lang="en-US" b="1" dirty="0" smtClean="0"/>
              <a:t>proposals</a:t>
            </a:r>
            <a:endParaRPr lang="en-US" dirty="0" smtClean="0"/>
          </a:p>
          <a:p>
            <a:pPr lvl="2"/>
            <a:r>
              <a:rPr lang="en-US" dirty="0" smtClean="0"/>
              <a:t>Reducing computational </a:t>
            </a:r>
            <a:r>
              <a:rPr lang="en-US" dirty="0"/>
              <a:t>time of subsequent </a:t>
            </a:r>
            <a:r>
              <a:rPr lang="en-US" dirty="0" smtClean="0"/>
              <a:t>detectors</a:t>
            </a:r>
            <a:endParaRPr lang="en-US" dirty="0"/>
          </a:p>
          <a:p>
            <a:pPr lvl="1"/>
            <a:r>
              <a:rPr lang="en-US" dirty="0" smtClean="0"/>
              <a:t>Obtain </a:t>
            </a:r>
            <a:r>
              <a:rPr lang="en-US" b="1" dirty="0"/>
              <a:t>high computational efficiency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 smtClean="0"/>
              <a:t>The method </a:t>
            </a:r>
            <a:r>
              <a:rPr lang="en-US" dirty="0"/>
              <a:t>can be easily involved in various </a:t>
            </a:r>
            <a:r>
              <a:rPr lang="en-US" dirty="0" smtClean="0"/>
              <a:t>applications</a:t>
            </a:r>
            <a:endParaRPr lang="en-US" dirty="0"/>
          </a:p>
          <a:p>
            <a:pPr lvl="2"/>
            <a:r>
              <a:rPr lang="en-US" dirty="0" smtClean="0"/>
              <a:t>Especially </a:t>
            </a:r>
            <a:r>
              <a:rPr lang="en-US" dirty="0"/>
              <a:t>for realtime and large-scale applications;</a:t>
            </a:r>
          </a:p>
          <a:p>
            <a:pPr lvl="1"/>
            <a:r>
              <a:rPr lang="en-US" dirty="0" smtClean="0"/>
              <a:t>Have </a:t>
            </a:r>
            <a:r>
              <a:rPr lang="en-US" b="1" dirty="0"/>
              <a:t>good generalization ability</a:t>
            </a:r>
            <a:r>
              <a:rPr lang="en-US" dirty="0"/>
              <a:t> to unseen object </a:t>
            </a:r>
            <a:r>
              <a:rPr lang="en-US" dirty="0" smtClean="0"/>
              <a:t>categories</a:t>
            </a:r>
          </a:p>
          <a:p>
            <a:pPr lvl="2"/>
            <a:r>
              <a:rPr lang="en-US" dirty="0" smtClean="0"/>
              <a:t>The </a:t>
            </a:r>
            <a:r>
              <a:rPr lang="en-US" dirty="0"/>
              <a:t>proposals can be reused by </a:t>
            </a:r>
            <a:r>
              <a:rPr lang="en-US" dirty="0" smtClean="0"/>
              <a:t>many category </a:t>
            </a:r>
            <a:r>
              <a:rPr lang="en-US" dirty="0"/>
              <a:t>specific </a:t>
            </a:r>
            <a:r>
              <a:rPr lang="en-US" dirty="0" smtClean="0"/>
              <a:t>detectors</a:t>
            </a:r>
          </a:p>
          <a:p>
            <a:pPr lvl="2"/>
            <a:r>
              <a:rPr lang="en-US" dirty="0" smtClean="0"/>
              <a:t>Greatly </a:t>
            </a:r>
            <a:r>
              <a:rPr lang="en-US" dirty="0"/>
              <a:t>reduce the computation for each of them.</a:t>
            </a:r>
          </a:p>
        </p:txBody>
      </p:sp>
    </p:spTree>
    <p:extLst>
      <p:ext uri="{BB962C8B-B14F-4D97-AF65-F5344CB8AC3E}">
        <p14:creationId xmlns:p14="http://schemas.microsoft.com/office/powerpoint/2010/main" val="306724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Related works: saliency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61060"/>
            <a:ext cx="8516471" cy="5315903"/>
          </a:xfrm>
        </p:spPr>
        <p:txBody>
          <a:bodyPr/>
          <a:lstStyle/>
          <a:p>
            <a:r>
              <a:rPr lang="en-US" dirty="0" smtClean="0"/>
              <a:t>Objectness proposal generation</a:t>
            </a:r>
          </a:p>
          <a:p>
            <a:pPr lvl="1"/>
            <a:r>
              <a:rPr lang="en-US" dirty="0" smtClean="0"/>
              <a:t>A small number (e.g. 1K) of category-independent proposals</a:t>
            </a:r>
          </a:p>
          <a:p>
            <a:pPr lvl="1"/>
            <a:r>
              <a:rPr lang="en-US" dirty="0" smtClean="0"/>
              <a:t>Expected to cover all objects in an image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93" y="2227915"/>
            <a:ext cx="7812803" cy="1859991"/>
          </a:xfrm>
          <a:prstGeom prst="rect">
            <a:avLst/>
          </a:prstGeom>
        </p:spPr>
      </p:pic>
      <p:sp>
        <p:nvSpPr>
          <p:cNvPr id="6" name="圆角矩形 7"/>
          <p:cNvSpPr/>
          <p:nvPr/>
        </p:nvSpPr>
        <p:spPr>
          <a:xfrm>
            <a:off x="183486" y="4378361"/>
            <a:ext cx="8754258" cy="1990531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Measuring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the objectness of image windows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PAMI 2012,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Alexe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Selective Search for Object Recognition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IJCV 2013,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Uijlings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Category-Independent Object Proposals With Diverse Ranking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PAMI 2014,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Endres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8"/>
              </a:rPr>
              <a:t>Proposal Generation for Object Detection using Cascaded Ranking SVMs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2011, Zhang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et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9"/>
              </a:rPr>
              <a:t>Learning a Category Independent Object Detection Cascade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ICCV 2011,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Rahtu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10"/>
              </a:rPr>
              <a:t>Generating object segmentation proposals using global and local search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CVPR 2014,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Rantalankila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7352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Related works: saliency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efficient search mechanism</a:t>
            </a:r>
          </a:p>
          <a:p>
            <a:pPr lvl="1"/>
            <a:r>
              <a:rPr lang="en-US" dirty="0" smtClean="0"/>
              <a:t>Branch-and-bound</a:t>
            </a:r>
          </a:p>
          <a:p>
            <a:pPr lvl="1"/>
            <a:r>
              <a:rPr lang="en-US" dirty="0" smtClean="0"/>
              <a:t>Approximate kernels</a:t>
            </a:r>
          </a:p>
          <a:p>
            <a:pPr lvl="1"/>
            <a:r>
              <a:rPr lang="en-US" dirty="0" smtClean="0"/>
              <a:t>Efficient classifiers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5" name="圆角矩形 7"/>
          <p:cNvSpPr/>
          <p:nvPr/>
        </p:nvSpPr>
        <p:spPr>
          <a:xfrm>
            <a:off x="188258" y="4432151"/>
            <a:ext cx="8731623" cy="1562996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Beyond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sliding windows: Object localization by efficient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subwindow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 search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2008,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Lampert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Classification using intersection kernel support vector machines is efficient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2008,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Maji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Efficient additive kernels via explicit feature maps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TPAMI 2012, A.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Vedaldi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and A. Zisserman.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Histograms of oriented gradients for human detection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2005, N.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Dalal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and B.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Triggs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8150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Methodology: 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68680"/>
            <a:ext cx="8516471" cy="5623560"/>
          </a:xfrm>
        </p:spPr>
        <p:txBody>
          <a:bodyPr/>
          <a:lstStyle/>
          <a:p>
            <a:r>
              <a:rPr lang="en-US" dirty="0" smtClean="0"/>
              <a:t>Our observation: a small interactive demo</a:t>
            </a:r>
          </a:p>
          <a:p>
            <a:pPr lvl="1"/>
            <a:r>
              <a:rPr lang="en-US" dirty="0" smtClean="0"/>
              <a:t>Take you pen and paper and draw an object which is current in your mind.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What the object looks like if we resize it to a tiny fixed size?</a:t>
            </a:r>
          </a:p>
          <a:p>
            <a:pPr lvl="2"/>
            <a:r>
              <a:rPr lang="en-US" dirty="0" smtClean="0"/>
              <a:t>E.g. 8x8. Not only changing the scale, but also aspect ratio.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73" y="1671052"/>
            <a:ext cx="3250794" cy="32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3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Methodology: </a:t>
            </a:r>
            <a:r>
              <a:rPr lang="en-US" dirty="0"/>
              <a:t>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791584"/>
            <a:ext cx="8516471" cy="5296796"/>
          </a:xfrm>
        </p:spPr>
        <p:txBody>
          <a:bodyPr/>
          <a:lstStyle/>
          <a:p>
            <a:r>
              <a:rPr lang="en-US" dirty="0" smtClean="0"/>
              <a:t>Objects are stand-alone things with well defined </a:t>
            </a:r>
            <a:r>
              <a:rPr lang="en-US" b="1" dirty="0" smtClean="0"/>
              <a:t>closed boundaries</a:t>
            </a:r>
            <a:r>
              <a:rPr lang="en-US" dirty="0" smtClean="0"/>
              <a:t> and centers.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endParaRPr lang="en-US" sz="2000" dirty="0" smtClean="0"/>
          </a:p>
          <a:p>
            <a:r>
              <a:rPr lang="en-US" dirty="0" smtClean="0"/>
              <a:t>Little variations could present in such abstracted view.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06" y="3406140"/>
            <a:ext cx="8191500" cy="3048000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941518" y="1662015"/>
            <a:ext cx="7550075" cy="112193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Finding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pictures of objects in large collections of images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Springer Berlin Heidelberg, 1996, Forsyth et. al.</a:t>
            </a: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Using stuff to find things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ECCV 2008,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Heitz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Measuring the objectness of image window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IEEE TPAMI 2012,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Alexe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64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15340"/>
            <a:ext cx="8516471" cy="5676900"/>
          </a:xfrm>
        </p:spPr>
        <p:txBody>
          <a:bodyPr/>
          <a:lstStyle/>
          <a:p>
            <a:r>
              <a:rPr lang="en-US" dirty="0" smtClean="0"/>
              <a:t>Normed gradients (NG) + </a:t>
            </a:r>
            <a:r>
              <a:rPr lang="en-US" dirty="0"/>
              <a:t>Cascaded linear SVMs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Normed gradient means Euclidean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norm of the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gradient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1" y="1968269"/>
            <a:ext cx="5236320" cy="444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0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30580"/>
            <a:ext cx="8516471" cy="5661660"/>
          </a:xfrm>
        </p:spPr>
        <p:txBody>
          <a:bodyPr/>
          <a:lstStyle/>
          <a:p>
            <a:r>
              <a:rPr lang="en-US" dirty="0" smtClean="0"/>
              <a:t>Normed gradients (NG) + Cascaded linear SVMs</a:t>
            </a:r>
          </a:p>
          <a:p>
            <a:pPr lvl="1"/>
            <a:r>
              <a:rPr lang="en-US" dirty="0" smtClean="0"/>
              <a:t>Detect at different scale and aspect ratio</a:t>
            </a:r>
          </a:p>
          <a:p>
            <a:pPr lvl="1"/>
            <a:r>
              <a:rPr lang="en-US" dirty="0" smtClean="0"/>
              <a:t>An 8x8 region in the normed gradient maps forms a 64D feature for an window in source image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161" y="2385690"/>
            <a:ext cx="3393771" cy="2882696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295835" y="5362111"/>
            <a:ext cx="8624829" cy="112193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Simultaneous Object Detection and Ranking with Weak Supervision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NIPS 2010,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Blaschko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en-US" sz="1600" dirty="0" smtClean="0">
              <a:solidFill>
                <a:schemeClr val="tx1"/>
              </a:solidFill>
              <a:latin typeface="Calibri Light" panose="020F0302020204030204" pitchFamily="34" charset="0"/>
              <a:hlinkClick r:id="rId5"/>
            </a:endParaRP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Proposal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Generation for Object Detection using Cascaded Ranking SVMs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2011, Zhang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et. al.</a:t>
            </a: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LibLinear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: A library for large linear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classiﬁcation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JMLR 2008, Fan et. al.</a:t>
            </a: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Learning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a Category Independent Object Detection Cascade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ICCV 2011, </a:t>
            </a: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Rahtu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5835" y="822960"/>
                <a:ext cx="8516471" cy="5133023"/>
              </a:xfrm>
            </p:spPr>
            <p:txBody>
              <a:bodyPr/>
              <a:lstStyle/>
              <a:p>
                <a:r>
                  <a:rPr lang="en-US" dirty="0" smtClean="0"/>
                  <a:t>Model weights can be binary approximated </a:t>
                </a:r>
              </a:p>
              <a:p>
                <a:pPr lvl="1"/>
                <a:r>
                  <a:rPr lang="en-US" dirty="0" smtClean="0"/>
                  <a:t>Binarized </a:t>
                </a:r>
                <a:r>
                  <a:rPr lang="en-US" dirty="0"/>
                  <a:t>feature </a:t>
                </a:r>
                <a:r>
                  <a:rPr lang="en-US" dirty="0" smtClean="0"/>
                  <a:t>could </a:t>
                </a:r>
                <a:r>
                  <a:rPr lang="en-US" dirty="0"/>
                  <a:t>be tested </a:t>
                </a:r>
                <a:r>
                  <a:rPr lang="en-US" dirty="0" smtClean="0"/>
                  <a:t>using fast </a:t>
                </a:r>
                <a:r>
                  <a:rPr lang="en-US" dirty="0"/>
                  <a:t>BITWISE AND </a:t>
                </a:r>
                <a:r>
                  <a:rPr lang="en-US" dirty="0" err="1"/>
                  <a:t>and</a:t>
                </a:r>
                <a:r>
                  <a:rPr lang="en-US" dirty="0"/>
                  <a:t> BIT COUNT </a:t>
                </a:r>
                <a:r>
                  <a:rPr lang="en-US" dirty="0" smtClean="0"/>
                  <a:t>operations</a:t>
                </a:r>
              </a:p>
              <a:p>
                <a:pPr lvl="2">
                  <a:buFont typeface="Wingdings" panose="05000000000000000000" pitchFamily="2" charset="2"/>
                  <a:buChar char="v"/>
                </a:pPr>
                <a:r>
                  <a:rPr lang="en-US" dirty="0" smtClean="0"/>
                  <a:t>Efficient </a:t>
                </a:r>
                <a:r>
                  <a:rPr lang="en-US" dirty="0"/>
                  <a:t>online </a:t>
                </a:r>
                <a:r>
                  <a:rPr lang="en-US" dirty="0" smtClean="0"/>
                  <a:t>structured output </a:t>
                </a:r>
                <a:r>
                  <a:rPr lang="en-US" dirty="0"/>
                  <a:t>learning for </a:t>
                </a:r>
                <a:r>
                  <a:rPr lang="en-US" dirty="0" err="1"/>
                  <a:t>keypoint</a:t>
                </a:r>
                <a:r>
                  <a:rPr lang="en-US" dirty="0"/>
                  <a:t>-based object tracking. </a:t>
                </a:r>
                <a:r>
                  <a:rPr lang="en-US" dirty="0" smtClean="0"/>
                  <a:t>CVPR 2012, Hare et. al.</a:t>
                </a:r>
              </a:p>
              <a:p>
                <a:r>
                  <a:rPr lang="en-US" dirty="0" smtClean="0"/>
                  <a:t>Binarized </a:t>
                </a:r>
                <a:r>
                  <a:rPr lang="en-US" dirty="0"/>
                  <a:t>normed gradients (BING)</a:t>
                </a:r>
              </a:p>
              <a:p>
                <a:pPr lvl="1"/>
                <a:r>
                  <a:rPr lang="en-US" dirty="0"/>
                  <a:t>Binary approximate of the NG feature (a BYTE value)</a:t>
                </a:r>
              </a:p>
              <a:p>
                <a:pPr lvl="1"/>
                <a:r>
                  <a:rPr lang="en-US" dirty="0"/>
                  <a:t>Using top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/>
                  <a:t> binary bits of a BYTE value.</a:t>
                </a:r>
              </a:p>
              <a:p>
                <a:pPr lvl="2"/>
                <a:r>
                  <a:rPr lang="en-US" dirty="0"/>
                  <a:t>E.g. Decimal: 210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Binary: </a:t>
                </a:r>
                <a:r>
                  <a:rPr lang="en-US" dirty="0">
                    <a:solidFill>
                      <a:srgbClr val="00B0F0"/>
                    </a:solidFill>
                  </a:rPr>
                  <a:t>1101</a:t>
                </a:r>
                <a:r>
                  <a:rPr lang="en-US" dirty="0"/>
                  <a:t>0010</a:t>
                </a:r>
                <a:r>
                  <a:rPr lang="en-US" dirty="0">
                    <a:sym typeface="Wingdings" panose="05000000000000000000" pitchFamily="2" charset="2"/>
                  </a:rPr>
                  <a:t>Top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g</m:t>
                        </m:r>
                      </m:sub>
                    </m:sSub>
                    <m:r>
                      <a:rPr lang="en-US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4</m:t>
                    </m:r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bits: </a:t>
                </a:r>
                <a:r>
                  <a:rPr lang="en-US" dirty="0">
                    <a:solidFill>
                      <a:srgbClr val="00B0F0"/>
                    </a:solidFill>
                    <a:sym typeface="Wingdings" panose="05000000000000000000" pitchFamily="2" charset="2"/>
                  </a:rPr>
                  <a:t>1101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210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limLoc m:val="subSup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nary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8−1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8−2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8−3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8−4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5835" y="822960"/>
                <a:ext cx="8516471" cy="5133023"/>
              </a:xfrm>
              <a:blipFill rotWithShape="0">
                <a:blip r:embed="rId2"/>
                <a:stretch>
                  <a:fillRect l="-1288" t="-1900" r="-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778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Images change the way we live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en-US" dirty="0"/>
          </a:p>
        </p:txBody>
      </p:sp>
      <p:pic>
        <p:nvPicPr>
          <p:cNvPr id="5" name="Picture 4" descr="D:\photo\icons\Journal.exe_I0068_04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26" y="1072533"/>
            <a:ext cx="2410804" cy="241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:\photo\icons\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6" y="1456245"/>
            <a:ext cx="2554949" cy="255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KylinCheng\Desktop\201102141009462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208" y="1632500"/>
            <a:ext cx="2330369" cy="237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photo\icons\CaptureWizard.exe_I0080_04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794" y="4106390"/>
            <a:ext cx="1967221" cy="196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KylinCheng\Desktop\196b_7_257057_d698ee23d3746a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621" y="4192360"/>
            <a:ext cx="2601861" cy="19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8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83920"/>
            <a:ext cx="8516471" cy="5293043"/>
          </a:xfrm>
        </p:spPr>
        <p:txBody>
          <a:bodyPr/>
          <a:lstStyle/>
          <a:p>
            <a:r>
              <a:rPr lang="en-US" dirty="0" smtClean="0"/>
              <a:t>Getting BING feature: illustration of the representations</a:t>
            </a:r>
            <a:endParaRPr lang="en-US" dirty="0"/>
          </a:p>
          <a:p>
            <a:pPr lvl="1"/>
            <a:r>
              <a:rPr lang="en-US" dirty="0" smtClean="0"/>
              <a:t>Use a single atomic variable (</a:t>
            </a:r>
            <a:r>
              <a:rPr lang="en-US" cap="all" dirty="0" smtClean="0"/>
              <a:t>int64 &amp; byte</a:t>
            </a:r>
            <a:r>
              <a:rPr lang="en-US" dirty="0" smtClean="0"/>
              <a:t>) to represents a BING feature and its last row.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604" y="2293303"/>
            <a:ext cx="6718852" cy="304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5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99160"/>
            <a:ext cx="8516471" cy="5277803"/>
          </a:xfrm>
        </p:spPr>
        <p:txBody>
          <a:bodyPr/>
          <a:lstStyle/>
          <a:p>
            <a:r>
              <a:rPr lang="en-US" dirty="0" smtClean="0"/>
              <a:t>Getting BING feature: illustration of the representations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Getting BING feature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504" y="1355570"/>
            <a:ext cx="4050683" cy="1833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466" y="3613931"/>
            <a:ext cx="5770874" cy="279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1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93774"/>
            <a:ext cx="8516471" cy="5283190"/>
          </a:xfrm>
        </p:spPr>
        <p:txBody>
          <a:bodyPr/>
          <a:lstStyle/>
          <a:p>
            <a:r>
              <a:rPr lang="en-US" dirty="0" smtClean="0"/>
              <a:t>Sample true positives on PASCAL VOC 2007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69" y="1500189"/>
            <a:ext cx="8229802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7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45820"/>
            <a:ext cx="8516471" cy="5331144"/>
          </a:xfrm>
        </p:spPr>
        <p:txBody>
          <a:bodyPr/>
          <a:lstStyle/>
          <a:p>
            <a:r>
              <a:rPr lang="en-US" dirty="0" smtClean="0"/>
              <a:t>Proposal quality on PASCAL VOC 2007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374" y="1339512"/>
            <a:ext cx="6285671" cy="501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61060"/>
            <a:ext cx="8516471" cy="5024359"/>
          </a:xfrm>
        </p:spPr>
        <p:txBody>
          <a:bodyPr/>
          <a:lstStyle/>
          <a:p>
            <a:r>
              <a:rPr lang="en-US" dirty="0" smtClean="0"/>
              <a:t>Computational time</a:t>
            </a:r>
          </a:p>
          <a:p>
            <a:pPr lvl="1"/>
            <a:r>
              <a:rPr lang="en-US" dirty="0" smtClean="0"/>
              <a:t>A laptop </a:t>
            </a:r>
            <a:r>
              <a:rPr lang="en-US" dirty="0"/>
              <a:t>with an Intel i7-3940XM </a:t>
            </a:r>
            <a:r>
              <a:rPr lang="en-US" dirty="0" smtClean="0"/>
              <a:t>CPU</a:t>
            </a:r>
          </a:p>
          <a:p>
            <a:pPr lvl="1"/>
            <a:r>
              <a:rPr lang="en-US" dirty="0" smtClean="0"/>
              <a:t>20 seconds for training on the PASCAL 2007 training set!!</a:t>
            </a:r>
          </a:p>
          <a:p>
            <a:pPr lvl="1"/>
            <a:r>
              <a:rPr lang="en-US" dirty="0" smtClean="0"/>
              <a:t>Testing time 300fps on VOC 2007 images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755060" y="2977676"/>
          <a:ext cx="783336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932"/>
                <a:gridCol w="1099755"/>
                <a:gridCol w="1233272"/>
                <a:gridCol w="1303345"/>
                <a:gridCol w="980496"/>
                <a:gridCol w="13055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Method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[1]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OBN 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CSVM [3]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SEL [4]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Our</a:t>
                      </a:r>
                      <a:r>
                        <a:rPr lang="en-US" sz="2000" baseline="0" dirty="0" smtClean="0"/>
                        <a:t> BING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Time (seconds)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89.2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3.14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1.32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0.003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圆角矩形 7"/>
          <p:cNvSpPr/>
          <p:nvPr/>
        </p:nvSpPr>
        <p:spPr>
          <a:xfrm>
            <a:off x="188258" y="4778845"/>
            <a:ext cx="8731623" cy="1298504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Category-Independent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Object Proposals With Diverse Ranking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PAMI 2014,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Endres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Measuring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the objectness of image windows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PAMI 2012,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Alexe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Proposal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Generation for Object Detection using Cascaded Ranking SVMs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2011, Zhang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Selective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Search for Object Recognition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IJCV 2013,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Uijlings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3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52522"/>
            <a:ext cx="8516471" cy="5324441"/>
          </a:xfrm>
        </p:spPr>
        <p:txBody>
          <a:bodyPr/>
          <a:lstStyle/>
          <a:p>
            <a:r>
              <a:rPr lang="en-US" dirty="0" smtClean="0"/>
              <a:t>Computational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01" y="1941937"/>
            <a:ext cx="5731018" cy="24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4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 and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45820"/>
            <a:ext cx="8516471" cy="5577840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</a:p>
          <a:p>
            <a:pPr lvl="1"/>
            <a:r>
              <a:rPr lang="en-US" dirty="0" smtClean="0"/>
              <a:t>Surprisingly simple, fast, and high quality objectness measure</a:t>
            </a:r>
          </a:p>
          <a:p>
            <a:pPr lvl="2"/>
            <a:r>
              <a:rPr lang="en-US" dirty="0" smtClean="0"/>
              <a:t>Needs a few atomic operation (i.e. add, bitwise, etc.) per window</a:t>
            </a:r>
          </a:p>
          <a:p>
            <a:pPr lvl="3"/>
            <a:r>
              <a:rPr lang="en-US" dirty="0" smtClean="0"/>
              <a:t>Test time: 300fps! </a:t>
            </a:r>
          </a:p>
          <a:p>
            <a:pPr lvl="3"/>
            <a:r>
              <a:rPr lang="en-US" dirty="0" smtClean="0"/>
              <a:t>Training time on the entire VOC07 dataset takes 20 seconds!</a:t>
            </a:r>
          </a:p>
          <a:p>
            <a:pPr lvl="2"/>
            <a:r>
              <a:rPr lang="en-US" dirty="0" smtClean="0"/>
              <a:t>State of the art results on challenging VOC benchmark</a:t>
            </a:r>
          </a:p>
          <a:p>
            <a:pPr lvl="3"/>
            <a:r>
              <a:rPr lang="en-US" dirty="0" smtClean="0"/>
              <a:t>96.2% Detection rate (DR) @ 1K proposals, 99.5% DR @ 5K proposals</a:t>
            </a:r>
          </a:p>
          <a:p>
            <a:pPr lvl="2"/>
            <a:r>
              <a:rPr lang="en-US" dirty="0" smtClean="0"/>
              <a:t>Generic over classes, training on 6 classes and test on other classes</a:t>
            </a:r>
          </a:p>
          <a:p>
            <a:pPr lvl="2"/>
            <a:r>
              <a:rPr lang="en-US" dirty="0" smtClean="0"/>
              <a:t>100+ lines of C++ to implement the algorithm</a:t>
            </a:r>
          </a:p>
          <a:p>
            <a:r>
              <a:rPr lang="en-US" dirty="0" smtClean="0"/>
              <a:t>Resources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http://mmcheng.net/bing/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Source code, data, slides, links, online FAQs, </a:t>
            </a:r>
            <a:r>
              <a:rPr lang="en-US" dirty="0" smtClean="0"/>
              <a:t>etc.</a:t>
            </a:r>
            <a:endParaRPr lang="en-US" dirty="0"/>
          </a:p>
          <a:p>
            <a:pPr lvl="1"/>
            <a:r>
              <a:rPr lang="en-US" dirty="0"/>
              <a:t>1000+ source code downloads in 1 </a:t>
            </a:r>
            <a:r>
              <a:rPr lang="en-US" dirty="0" smtClean="0"/>
              <a:t>week</a:t>
            </a:r>
          </a:p>
          <a:p>
            <a:pPr lvl="1"/>
            <a:r>
              <a:rPr lang="en-US" dirty="0" smtClean="0"/>
              <a:t>Already got many feedbacks reporting detection speed up</a:t>
            </a:r>
            <a:endParaRPr lang="en-US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042886" y="3821654"/>
            <a:ext cx="1981541" cy="1263064"/>
            <a:chOff x="6515422" y="2175734"/>
            <a:chExt cx="1981541" cy="1263064"/>
          </a:xfrm>
        </p:grpSpPr>
        <p:pic>
          <p:nvPicPr>
            <p:cNvPr id="8" name="Picture 83" descr="C:\Users\KylinCheng\Desktop\捕获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422" y="2175734"/>
              <a:ext cx="711517" cy="794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爆炸形 2 129"/>
            <p:cNvSpPr/>
            <p:nvPr/>
          </p:nvSpPr>
          <p:spPr>
            <a:xfrm>
              <a:off x="6642717" y="2502173"/>
              <a:ext cx="1854246" cy="936625"/>
            </a:xfrm>
            <a:prstGeom prst="irregularSeal2">
              <a:avLst/>
            </a:prstGeom>
            <a:gradFill flip="none" rotWithShape="1">
              <a:gsLst>
                <a:gs pos="0">
                  <a:srgbClr val="FFFF00">
                    <a:lumMod val="100000"/>
                  </a:srgbClr>
                </a:gs>
                <a:gs pos="100000">
                  <a:srgbClr val="FFFF00"/>
                </a:gs>
              </a:gsLst>
              <a:lin ang="5400000" scaled="0"/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1" rIns="91420" bIns="45711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400" b="1" dirty="0">
                  <a:ea typeface="宋体" panose="02010600030101010101" pitchFamily="2" charset="-122"/>
                </a:rPr>
                <a:t>free</a:t>
              </a:r>
              <a:endParaRPr lang="zh-CN" altLang="en-US" sz="2400" b="1" dirty="0"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03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 and Future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5835" y="1416424"/>
                <a:ext cx="8516471" cy="506057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Conclusions</a:t>
                </a:r>
              </a:p>
              <a:p>
                <a:pPr lvl="1"/>
                <a:r>
                  <a:rPr lang="en-US" dirty="0" smtClean="0"/>
                  <a:t>Surprisingly simple, fast, and high quality objectness measure</a:t>
                </a:r>
              </a:p>
              <a:p>
                <a:r>
                  <a:rPr lang="en-US" dirty="0"/>
                  <a:t>Resources: </a:t>
                </a:r>
                <a:r>
                  <a:rPr lang="en-US" dirty="0">
                    <a:hlinkClick r:id="rId2"/>
                  </a:rPr>
                  <a:t>http://mmcheng.net/bing/</a:t>
                </a:r>
                <a:r>
                  <a:rPr lang="en-US" dirty="0"/>
                  <a:t> </a:t>
                </a:r>
                <a:endParaRPr lang="en-US" dirty="0" smtClean="0"/>
              </a:p>
              <a:p>
                <a:r>
                  <a:rPr lang="en-US" dirty="0" smtClean="0"/>
                  <a:t>Future work</a:t>
                </a:r>
              </a:p>
              <a:p>
                <a:pPr lvl="1"/>
                <a:r>
                  <a:rPr lang="en-US" dirty="0" smtClean="0"/>
                  <a:t>Realtime multi-category object detection</a:t>
                </a:r>
              </a:p>
              <a:p>
                <a:pPr lvl="2">
                  <a:buFont typeface="Wingdings" panose="05000000000000000000" pitchFamily="2" charset="2"/>
                  <a:buChar char="v"/>
                </a:pPr>
                <a:r>
                  <a:rPr lang="en-US" dirty="0">
                    <a:hlinkClick r:id="rId3"/>
                  </a:rPr>
                  <a:t>Regionlets for Generic Object Detection</a:t>
                </a:r>
                <a:r>
                  <a:rPr lang="en-US" dirty="0"/>
                  <a:t>, ICCV 2013 </a:t>
                </a:r>
                <a:r>
                  <a:rPr lang="en-US" dirty="0" smtClean="0"/>
                  <a:t>(oral)</a:t>
                </a:r>
              </a:p>
              <a:p>
                <a:pPr lvl="3"/>
                <a:r>
                  <a:rPr lang="en-US" dirty="0" smtClean="0"/>
                  <a:t>Runner </a:t>
                </a:r>
                <a:r>
                  <a:rPr lang="en-US" dirty="0"/>
                  <a:t>up Winner in the </a:t>
                </a:r>
                <a:r>
                  <a:rPr lang="en-US" dirty="0" err="1"/>
                  <a:t>ImageNet</a:t>
                </a:r>
                <a:r>
                  <a:rPr lang="en-US" dirty="0"/>
                  <a:t> large scale object detection challenge, achieves best ever reported performance on PASCAL </a:t>
                </a:r>
                <a:r>
                  <a:rPr lang="en-US" dirty="0" smtClean="0"/>
                  <a:t>VOC</a:t>
                </a:r>
              </a:p>
              <a:p>
                <a:pPr lvl="2">
                  <a:lnSpc>
                    <a:spcPct val="100000"/>
                  </a:lnSpc>
                  <a:buFont typeface="Wingdings" panose="05000000000000000000" pitchFamily="2" charset="2"/>
                  <a:buChar char="v"/>
                </a:pPr>
                <a:r>
                  <a:rPr lang="en-US" dirty="0">
                    <a:hlinkClick r:id="rId4"/>
                  </a:rPr>
                  <a:t>Fast, Accurate Detection of 100,000 Object Classes on a Single Machine</a:t>
                </a:r>
                <a:r>
                  <a:rPr lang="en-US" dirty="0"/>
                  <a:t>, CVPR 2013 (best paper)</a:t>
                </a:r>
              </a:p>
              <a:p>
                <a:pPr lvl="3"/>
                <a:r>
                  <a:rPr lang="en-US" dirty="0" smtClean="0"/>
                  <a:t>Reducing complexity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𝐿𝐶</m:t>
                        </m:r>
                      </m:e>
                    </m:d>
                  </m:oMath>
                </a14:m>
                <a:r>
                  <a:rPr lang="en-US" dirty="0" smtClean="0"/>
                  <a:t>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1" dirty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 smtClean="0"/>
                  <a:t> the number of locations,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 smtClean="0"/>
                  <a:t> is the number of classifiers.</a:t>
                </a:r>
              </a:p>
              <a:p>
                <a:pPr lvl="1"/>
                <a:r>
                  <a:rPr lang="en-US" dirty="0" smtClean="0"/>
                  <a:t>Large scale benchmark, e.g. </a:t>
                </a:r>
                <a:r>
                  <a:rPr lang="en-US" dirty="0" err="1" smtClean="0"/>
                  <a:t>ImageNet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Bounding box proposals </a:t>
                </a:r>
                <a:r>
                  <a:rPr lang="en-US" dirty="0" smtClean="0">
                    <a:sym typeface="Wingdings" panose="05000000000000000000" pitchFamily="2" charset="2"/>
                  </a:rPr>
                  <a:t> region proposals</a:t>
                </a:r>
              </a:p>
              <a:p>
                <a:pPr lvl="2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5835" y="1416424"/>
                <a:ext cx="8516471" cy="5060576"/>
              </a:xfrm>
              <a:blipFill rotWithShape="0">
                <a:blip r:embed="rId5"/>
                <a:stretch>
                  <a:fillRect l="-1288" t="-2647" r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6515422" y="2175734"/>
            <a:ext cx="1981541" cy="1263064"/>
            <a:chOff x="6515422" y="2175734"/>
            <a:chExt cx="1981541" cy="1263064"/>
          </a:xfrm>
        </p:grpSpPr>
        <p:pic>
          <p:nvPicPr>
            <p:cNvPr id="7" name="Picture 83" descr="C:\Users\KylinCheng\Desktop\捕获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422" y="2175734"/>
              <a:ext cx="711517" cy="794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爆炸形 2 129"/>
            <p:cNvSpPr/>
            <p:nvPr/>
          </p:nvSpPr>
          <p:spPr>
            <a:xfrm>
              <a:off x="6642717" y="2502173"/>
              <a:ext cx="1854246" cy="936625"/>
            </a:xfrm>
            <a:prstGeom prst="irregularSeal2">
              <a:avLst/>
            </a:prstGeom>
            <a:gradFill flip="none" rotWithShape="1">
              <a:gsLst>
                <a:gs pos="0">
                  <a:srgbClr val="FFFF00">
                    <a:lumMod val="100000"/>
                  </a:srgbClr>
                </a:gs>
                <a:gs pos="100000">
                  <a:srgbClr val="FFFF00"/>
                </a:gs>
              </a:gsLst>
              <a:lin ang="5400000" scaled="0"/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1" rIns="91420" bIns="45711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400" b="1" dirty="0">
                  <a:ea typeface="宋体" panose="02010600030101010101" pitchFamily="2" charset="-122"/>
                </a:rPr>
                <a:t>free</a:t>
              </a:r>
              <a:endParaRPr lang="zh-CN" altLang="en-US" sz="2400" b="1" dirty="0"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79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977116" y="904453"/>
            <a:ext cx="5835190" cy="1294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Global </a:t>
            </a:r>
            <a:r>
              <a:rPr lang="en-US" sz="2400" dirty="0"/>
              <a:t>contrast based salient region </a:t>
            </a:r>
            <a:r>
              <a:rPr lang="en-US" sz="2400" dirty="0" smtClean="0"/>
              <a:t>detection</a:t>
            </a:r>
            <a:r>
              <a:rPr lang="en-US" sz="2400" dirty="0"/>
              <a:t>,</a:t>
            </a:r>
            <a:r>
              <a:rPr lang="en-US" sz="2400" dirty="0" smtClean="0"/>
              <a:t> PAMI 2014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2977116" y="2313397"/>
            <a:ext cx="5835188" cy="12851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BING: Binarized Normed Gradients for Objectness Estimation at </a:t>
            </a:r>
            <a:r>
              <a:rPr lang="en-US" sz="2400" dirty="0" smtClean="0"/>
              <a:t>300fps, CVPR 2014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2977114" y="3713306"/>
            <a:ext cx="5835190" cy="13000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0000"/>
                </a:solidFill>
              </a:rPr>
              <a:t>ImageSpirit: Verbal guided image parsing, ACM TOG 2014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3090"/>
          <a:stretch/>
        </p:blipFill>
        <p:spPr>
          <a:xfrm>
            <a:off x="388434" y="904453"/>
            <a:ext cx="2354766" cy="1279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31" y="2319233"/>
            <a:ext cx="2354769" cy="1279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31" y="3734015"/>
            <a:ext cx="2354769" cy="1279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31" y="5148797"/>
            <a:ext cx="2354769" cy="127807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77116" y="5148796"/>
            <a:ext cx="5835188" cy="12780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SemanticPaint</a:t>
            </a:r>
            <a:r>
              <a:rPr lang="en-US" sz="2400" dirty="0" smtClean="0"/>
              <a:t>: Interactive </a:t>
            </a:r>
            <a:r>
              <a:rPr lang="en-US" sz="2400" dirty="0"/>
              <a:t>3d labeling and learning at your fingertips</a:t>
            </a:r>
          </a:p>
        </p:txBody>
      </p:sp>
    </p:spTree>
    <p:extLst>
      <p:ext uri="{BB962C8B-B14F-4D97-AF65-F5344CB8AC3E}">
        <p14:creationId xmlns:p14="http://schemas.microsoft.com/office/powerpoint/2010/main" val="308867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539" y="1506071"/>
            <a:ext cx="7725160" cy="3076687"/>
          </a:xfrm>
          <a:prstGeom prst="rect">
            <a:avLst/>
          </a:prstGeom>
        </p:spPr>
      </p:pic>
      <p:sp>
        <p:nvSpPr>
          <p:cNvPr id="7" name="圆角矩形 7"/>
          <p:cNvSpPr/>
          <p:nvPr/>
        </p:nvSpPr>
        <p:spPr>
          <a:xfrm>
            <a:off x="370048" y="5419699"/>
            <a:ext cx="8446142" cy="5430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ImageSpirit: Verbal Guided Image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Parsing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ACM TOG, 2014, M.M. Cheng et. al.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3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12" y="974694"/>
            <a:ext cx="4889416" cy="3664014"/>
          </a:xfr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99353" l="7632" r="99211">
                        <a14:foregroundMark x1="15263" y1="59547" x2="15263" y2="59547"/>
                        <a14:foregroundMark x1="13684" y1="52751" x2="13684" y2="52751"/>
                        <a14:foregroundMark x1="9474" y1="51456" x2="9474" y2="51456"/>
                        <a14:foregroundMark x1="12105" y1="63754" x2="12105" y2="63754"/>
                        <a14:foregroundMark x1="15263" y1="65372" x2="15263" y2="65372"/>
                        <a14:foregroundMark x1="19474" y1="64725" x2="19474" y2="64725"/>
                        <a14:foregroundMark x1="23158" y1="65049" x2="23158" y2="65049"/>
                        <a14:foregroundMark x1="23684" y1="59871" x2="23684" y2="59871"/>
                        <a14:foregroundMark x1="20263" y1="53074" x2="20263" y2="53074"/>
                        <a14:foregroundMark x1="85000" y1="45955" x2="85000" y2="45955"/>
                        <a14:foregroundMark x1="81316" y1="36246" x2="81316" y2="36246"/>
                        <a14:foregroundMark x1="85526" y1="35275" x2="85526" y2="35275"/>
                        <a14:foregroundMark x1="88684" y1="34304" x2="88684" y2="34304"/>
                        <a14:foregroundMark x1="92105" y1="40453" x2="92105" y2="40453"/>
                        <a14:foregroundMark x1="80789" y1="25890" x2="80789" y2="25890"/>
                        <a14:foregroundMark x1="77895" y1="20065" x2="77895" y2="20065"/>
                        <a14:foregroundMark x1="79474" y1="17476" x2="79474" y2="17476"/>
                        <a14:foregroundMark x1="92895" y1="17476" x2="92895" y2="17476"/>
                        <a14:foregroundMark x1="95000" y1="18770" x2="93684" y2="19094"/>
                        <a14:foregroundMark x1="90000" y1="24595" x2="90000" y2="24595"/>
                        <a14:foregroundMark x1="82105" y1="30097" x2="82105" y2="30097"/>
                        <a14:foregroundMark x1="88421" y1="32039" x2="88421" y2="32039"/>
                        <a14:foregroundMark x1="90526" y1="38835" x2="90526" y2="38835"/>
                        <a14:foregroundMark x1="94737" y1="39482" x2="94737" y2="39482"/>
                        <a14:foregroundMark x1="95526" y1="41100" x2="95526" y2="41100"/>
                        <a14:foregroundMark x1="90789" y1="46278" x2="90789" y2="46278"/>
                        <a14:foregroundMark x1="87895" y1="47573" x2="87895" y2="47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2010" y="5453309"/>
            <a:ext cx="1650914" cy="108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706" l="0" r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2" r="45873"/>
          <a:stretch/>
        </p:blipFill>
        <p:spPr>
          <a:xfrm>
            <a:off x="5119469" y="5709225"/>
            <a:ext cx="612199" cy="734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ular Callout 13"/>
          <p:cNvSpPr/>
          <p:nvPr/>
        </p:nvSpPr>
        <p:spPr>
          <a:xfrm>
            <a:off x="1157467" y="4741286"/>
            <a:ext cx="2662179" cy="960699"/>
          </a:xfrm>
          <a:prstGeom prst="wedgeRectCallout">
            <a:avLst>
              <a:gd name="adj1" fmla="val -37624"/>
              <a:gd name="adj2" fmla="val 793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RGB, RGB, RGB, RGB,</a:t>
            </a:r>
            <a:r>
              <a:rPr lang="en-US" dirty="0"/>
              <a:t> RGB, RGB, RGB, </a:t>
            </a:r>
            <a:r>
              <a:rPr lang="en-US" dirty="0" smtClean="0"/>
              <a:t>RGB,</a:t>
            </a:r>
            <a:r>
              <a:rPr lang="en-US" dirty="0"/>
              <a:t> RGB, RGB</a:t>
            </a:r>
            <a:r>
              <a:rPr lang="en-US" dirty="0" smtClean="0"/>
              <a:t>,</a:t>
            </a:r>
            <a:r>
              <a:rPr lang="en-US" dirty="0"/>
              <a:t> RGB, RGB, RGB, RGB, </a:t>
            </a:r>
            <a:r>
              <a:rPr lang="en-US" dirty="0" smtClean="0"/>
              <a:t>…  </a:t>
            </a:r>
            <a:endParaRPr lang="en-US" dirty="0"/>
          </a:p>
        </p:txBody>
      </p:sp>
      <p:sp>
        <p:nvSpPr>
          <p:cNvPr id="17" name="Rectangular Callout 16"/>
          <p:cNvSpPr/>
          <p:nvPr/>
        </p:nvSpPr>
        <p:spPr>
          <a:xfrm>
            <a:off x="5425569" y="4748526"/>
            <a:ext cx="2526239" cy="960699"/>
          </a:xfrm>
          <a:prstGeom prst="wedgeRectCallout">
            <a:avLst>
              <a:gd name="adj1" fmla="val -37624"/>
              <a:gd name="adj2" fmla="val 793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/>
              <a:t>Objects, spatial relations, semantic properties, 3d, actions, human pose,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8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altLang="zh-CN" dirty="0" smtClean="0"/>
              <a:t>Motivations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9" y="806823"/>
            <a:ext cx="5619077" cy="316073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6"/>
          <a:stretch/>
        </p:blipFill>
        <p:spPr>
          <a:xfrm>
            <a:off x="5507915" y="2061615"/>
            <a:ext cx="3080505" cy="361634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97636" l="12545" r="90000">
                        <a14:foregroundMark x1="37455" y1="9220" x2="37455" y2="9220"/>
                        <a14:foregroundMark x1="48545" y1="16076" x2="48545" y2="16076"/>
                        <a14:foregroundMark x1="25273" y1="79905" x2="25273" y2="79905"/>
                        <a14:foregroundMark x1="38909" y1="82033" x2="38909" y2="82033"/>
                        <a14:foregroundMark x1="39273" y1="68794" x2="39273" y2="68794"/>
                        <a14:foregroundMark x1="62364" y1="59102" x2="62364" y2="59102"/>
                        <a14:foregroundMark x1="72727" y1="50118" x2="72727" y2="50118"/>
                        <a14:foregroundMark x1="68000" y1="51064" x2="68000" y2="51064"/>
                        <a14:foregroundMark x1="67455" y1="62411" x2="67455" y2="62411"/>
                        <a14:foregroundMark x1="68909" y1="71395" x2="68909" y2="71395"/>
                        <a14:foregroundMark x1="76182" y1="74941" x2="76182" y2="74941"/>
                        <a14:foregroundMark x1="67636" y1="81324" x2="67636" y2="81324"/>
                        <a14:foregroundMark x1="70727" y1="84870" x2="70727" y2="84870"/>
                        <a14:foregroundMark x1="79091" y1="46572" x2="79091" y2="46572"/>
                        <a14:foregroundMark x1="68182" y1="53191" x2="68182" y2="53191"/>
                        <a14:foregroundMark x1="67636" y1="58156" x2="67636" y2="58156"/>
                        <a14:foregroundMark x1="69818" y1="55319" x2="69818" y2="55319"/>
                        <a14:foregroundMark x1="73273" y1="58629" x2="73273" y2="58629"/>
                        <a14:foregroundMark x1="72545" y1="65721" x2="72545" y2="65721"/>
                        <a14:foregroundMark x1="33273" y1="84870" x2="33273" y2="84870"/>
                        <a14:foregroundMark x1="39455" y1="87470" x2="39455" y2="87470"/>
                        <a14:foregroundMark x1="44909" y1="85343" x2="44909" y2="85343"/>
                        <a14:foregroundMark x1="47455" y1="82033" x2="47455" y2="82033"/>
                        <a14:foregroundMark x1="48909" y1="80851" x2="48909" y2="80851"/>
                        <a14:foregroundMark x1="28545" y1="83452" x2="28545" y2="83452"/>
                        <a14:foregroundMark x1="24909" y1="82979" x2="24909" y2="82979"/>
                        <a14:foregroundMark x1="21636" y1="80615" x2="20909" y2="80615"/>
                        <a14:foregroundMark x1="19091" y1="76832" x2="19091" y2="76832"/>
                        <a14:foregroundMark x1="31636" y1="8747" x2="31636" y2="8747"/>
                        <a14:foregroundMark x1="47636" y1="11584" x2="47636" y2="11584"/>
                        <a14:foregroundMark x1="41273" y1="16076" x2="41273" y2="16076"/>
                        <a14:foregroundMark x1="54000" y1="15130" x2="54000" y2="15130"/>
                        <a14:foregroundMark x1="32182" y1="13712" x2="32182" y2="13712"/>
                        <a14:foregroundMark x1="33455" y1="11584" x2="33455" y2="11584"/>
                        <a14:foregroundMark x1="25091" y1="21986" x2="25091" y2="21986"/>
                        <a14:foregroundMark x1="21455" y1="43499" x2="21455" y2="43499"/>
                        <a14:foregroundMark x1="20000" y1="56501" x2="20000" y2="56501"/>
                        <a14:foregroundMark x1="18545" y1="64775" x2="18545" y2="64775"/>
                        <a14:foregroundMark x1="23455" y1="33097" x2="23455" y2="33097"/>
                        <a14:foregroundMark x1="20364" y1="50118" x2="20364" y2="50118"/>
                        <a14:foregroundMark x1="69273" y1="34752" x2="69273" y2="34752"/>
                        <a14:foregroundMark x1="76364" y1="37589" x2="76364" y2="37589"/>
                        <a14:foregroundMark x1="84909" y1="71631" x2="84909" y2="71631"/>
                        <a14:foregroundMark x1="86727" y1="56974" x2="86727" y2="56974"/>
                        <a14:foregroundMark x1="82545" y1="44681" x2="82545" y2="44681"/>
                        <a14:foregroundMark x1="57455" y1="82270" x2="57455" y2="82270"/>
                        <a14:foregroundMark x1="63273" y1="84870" x2="63273" y2="84870"/>
                        <a14:foregroundMark x1="53091" y1="76832" x2="53091" y2="76832"/>
                        <a14:foregroundMark x1="61091" y1="36407" x2="61091" y2="36407"/>
                        <a14:foregroundMark x1="57455" y1="38771" x2="57455" y2="38771"/>
                        <a14:foregroundMark x1="65091" y1="35934" x2="65091" y2="35934"/>
                        <a14:foregroundMark x1="73818" y1="36879" x2="73818" y2="36879"/>
                        <a14:foregroundMark x1="78909" y1="40426" x2="78909" y2="40426"/>
                        <a14:foregroundMark x1="84364" y1="47991" x2="84364" y2="47991"/>
                        <a14:foregroundMark x1="86000" y1="53191" x2="86000" y2="53191"/>
                        <a14:foregroundMark x1="86727" y1="63121" x2="86727" y2="63121"/>
                        <a14:foregroundMark x1="86727" y1="59338" x2="86727" y2="59338"/>
                        <a14:foregroundMark x1="71455" y1="35697" x2="71455" y2="35697"/>
                        <a14:foregroundMark x1="66727" y1="34752" x2="66727" y2="34752"/>
                        <a14:foregroundMark x1="22364" y1="37825" x2="22364" y2="37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57" y="2954628"/>
            <a:ext cx="4355169" cy="334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4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Related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Concurrent work: </a:t>
            </a:r>
            <a:r>
              <a:rPr lang="en-US" dirty="0" err="1" smtClean="0"/>
              <a:t>PixelTone</a:t>
            </a:r>
            <a:endParaRPr lang="en-US" dirty="0" smtClean="0"/>
          </a:p>
          <a:p>
            <a:pPr lvl="1"/>
            <a:r>
              <a:rPr lang="en-US" dirty="0" smtClean="0"/>
              <a:t>Sketch contour + speech commands, etc.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Foundations of our work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65" y="1589027"/>
            <a:ext cx="7817888" cy="1992946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902166" y="3581973"/>
            <a:ext cx="7817888" cy="323796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 err="1" smtClean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PixelTone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: a multimodal interface for image editing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 ACM SIGCHI, 2013, G.P. </a:t>
            </a:r>
            <a:r>
              <a:rPr lang="en-US" altLang="zh-CN" sz="16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Laput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et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al.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圆角矩形 7"/>
          <p:cNvSpPr/>
          <p:nvPr/>
        </p:nvSpPr>
        <p:spPr>
          <a:xfrm>
            <a:off x="902165" y="4486942"/>
            <a:ext cx="7817888" cy="169002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 err="1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Textonboost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for image understanding: Multi-class object recognition and segmentation by jointly modeling texture, layout, and context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 IJCV 2009, </a:t>
            </a:r>
            <a:r>
              <a:rPr lang="en-US" altLang="zh-CN" sz="16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Shotton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et al.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Efficient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inference in fully connected </a:t>
            </a:r>
            <a:r>
              <a:rPr lang="en-US" altLang="zh-CN" sz="1600" dirty="0" err="1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crfs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 with </a:t>
            </a:r>
            <a:r>
              <a:rPr lang="en-US" altLang="zh-CN" sz="1600" dirty="0" err="1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gaussian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 edge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potentials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NIPS 2011,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P. </a:t>
            </a:r>
            <a:r>
              <a:rPr lang="en-US" altLang="zh-CN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Krähenbühl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and V. </a:t>
            </a:r>
            <a:r>
              <a:rPr lang="en-US" altLang="zh-CN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Koltun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</a:t>
            </a:r>
            <a:endParaRPr lang="en-US" altLang="zh-CN" sz="16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Fast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High‐Dimensional Filtering Using the </a:t>
            </a:r>
            <a:r>
              <a:rPr lang="en-US" altLang="zh-CN" sz="1600" dirty="0" err="1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Permutohedral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 Lattice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Computer Graphics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Forum, 2010,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A.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Adams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et al.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14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Verbal guided image parsing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9" y="1230143"/>
            <a:ext cx="1152128" cy="1152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8674" y="1294679"/>
            <a:ext cx="7380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</a:rPr>
              <a:t>Make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/>
              <a:t>the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rgbClr val="00B0F0"/>
                </a:solidFill>
              </a:rPr>
              <a:t>wood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rgbClr val="0000FF"/>
                </a:solidFill>
              </a:rPr>
              <a:t>cabinet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/>
              <a:t>in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rgbClr val="00B0F0"/>
                </a:solidFill>
              </a:rPr>
              <a:t>bottom-middle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lower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4778" y="2008244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0000FF"/>
                </a:solidFill>
              </a:rPr>
              <a:t>nouns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0901" y="2008244"/>
            <a:ext cx="1768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00B0F0"/>
                </a:solidFill>
              </a:rPr>
              <a:t>Adjective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1610" y="2008244"/>
            <a:ext cx="2699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</a:rPr>
              <a:t>Verb/Adverb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pic>
        <p:nvPicPr>
          <p:cNvPr id="10" name="Picture 2" descr="D:\publications\siggraph2013\paperdraft\Imgs\Teaser\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0" y="4625044"/>
            <a:ext cx="1464595" cy="108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publications\siggraph2013\paperdraft\Imgs\Teaser\68_2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06" y="4847275"/>
            <a:ext cx="832085" cy="61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publications\siggraph2013\paperdraft\Imgs\Teaser\68_5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06" y="4168484"/>
            <a:ext cx="832085" cy="61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ublications\siggraph2013\paperdraft\Imgs\Teaser\68_O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06" y="5495347"/>
            <a:ext cx="842760" cy="61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D:\publications\siggraph2013\paperdraft\Imgs\Teaser\68_Re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695" y="4594017"/>
            <a:ext cx="1464596" cy="108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圆角矩形 3"/>
          <p:cNvSpPr/>
          <p:nvPr/>
        </p:nvSpPr>
        <p:spPr>
          <a:xfrm>
            <a:off x="2598834" y="4625044"/>
            <a:ext cx="1728192" cy="1055608"/>
          </a:xfrm>
          <a:prstGeom prst="roundRect">
            <a:avLst/>
          </a:prstGeom>
          <a:solidFill>
            <a:schemeClr val="tx2">
              <a:lumMod val="7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</a:rPr>
              <a:t>Multi </a:t>
            </a:r>
            <a:r>
              <a:rPr lang="en-US" altLang="zh-CN" sz="2800" dirty="0">
                <a:solidFill>
                  <a:schemeClr val="bg1"/>
                </a:solidFill>
              </a:rPr>
              <a:t>label </a:t>
            </a:r>
            <a:r>
              <a:rPr lang="en-US" altLang="zh-CN" sz="2800" dirty="0" smtClean="0">
                <a:solidFill>
                  <a:schemeClr val="bg1"/>
                </a:solidFill>
              </a:rPr>
              <a:t>CRF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6" name="圆角矩形 45"/>
          <p:cNvSpPr/>
          <p:nvPr/>
        </p:nvSpPr>
        <p:spPr>
          <a:xfrm>
            <a:off x="2172559" y="3249083"/>
            <a:ext cx="2580627" cy="510778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000FF"/>
                </a:solidFill>
              </a:rPr>
              <a:t>Object </a:t>
            </a:r>
            <a:r>
              <a:rPr lang="en-US" altLang="zh-CN" sz="2400" dirty="0" smtClean="0">
                <a:solidFill>
                  <a:srgbClr val="00B0F0"/>
                </a:solidFill>
              </a:rPr>
              <a:t>Attributes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17" name="圆角矩形 47"/>
          <p:cNvSpPr/>
          <p:nvPr/>
        </p:nvSpPr>
        <p:spPr>
          <a:xfrm>
            <a:off x="5474008" y="3244438"/>
            <a:ext cx="1778876" cy="510778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000FF"/>
                </a:solidFill>
              </a:rPr>
              <a:t>Commands</a:t>
            </a:r>
            <a:endParaRPr lang="en-GB" altLang="zh-CN" sz="2400" dirty="0">
              <a:solidFill>
                <a:srgbClr val="0000FF"/>
              </a:solidFill>
            </a:endParaRPr>
          </a:p>
        </p:txBody>
      </p:sp>
      <p:cxnSp>
        <p:nvCxnSpPr>
          <p:cNvPr id="18" name="直接箭头连接符 6"/>
          <p:cNvCxnSpPr>
            <a:stCxn id="7" idx="2"/>
            <a:endCxn id="16" idx="0"/>
          </p:cNvCxnSpPr>
          <p:nvPr/>
        </p:nvCxnSpPr>
        <p:spPr>
          <a:xfrm>
            <a:off x="2706846" y="2531464"/>
            <a:ext cx="756027" cy="717619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6"/>
          <p:cNvCxnSpPr>
            <a:stCxn id="8" idx="2"/>
            <a:endCxn id="16" idx="0"/>
          </p:cNvCxnSpPr>
          <p:nvPr/>
        </p:nvCxnSpPr>
        <p:spPr>
          <a:xfrm flipH="1">
            <a:off x="3462873" y="2531464"/>
            <a:ext cx="772135" cy="717619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6"/>
          <p:cNvCxnSpPr>
            <a:stCxn id="9" idx="2"/>
            <a:endCxn id="17" idx="0"/>
          </p:cNvCxnSpPr>
          <p:nvPr/>
        </p:nvCxnSpPr>
        <p:spPr>
          <a:xfrm>
            <a:off x="6361506" y="2531464"/>
            <a:ext cx="1940" cy="712974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6"/>
          <p:cNvCxnSpPr>
            <a:stCxn id="11" idx="3"/>
            <a:endCxn id="14" idx="1"/>
          </p:cNvCxnSpPr>
          <p:nvPr/>
        </p:nvCxnSpPr>
        <p:spPr>
          <a:xfrm flipV="1">
            <a:off x="5879191" y="5137335"/>
            <a:ext cx="1158504" cy="18617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6"/>
          <p:cNvCxnSpPr>
            <a:stCxn id="15" idx="3"/>
            <a:endCxn id="11" idx="1"/>
          </p:cNvCxnSpPr>
          <p:nvPr/>
        </p:nvCxnSpPr>
        <p:spPr>
          <a:xfrm>
            <a:off x="4327026" y="5152848"/>
            <a:ext cx="720080" cy="3104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6"/>
          <p:cNvCxnSpPr>
            <a:stCxn id="10" idx="3"/>
            <a:endCxn id="15" idx="1"/>
          </p:cNvCxnSpPr>
          <p:nvPr/>
        </p:nvCxnSpPr>
        <p:spPr>
          <a:xfrm flipV="1">
            <a:off x="2047205" y="5152848"/>
            <a:ext cx="551629" cy="15514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6"/>
          <p:cNvCxnSpPr>
            <a:stCxn id="17" idx="2"/>
          </p:cNvCxnSpPr>
          <p:nvPr/>
        </p:nvCxnSpPr>
        <p:spPr>
          <a:xfrm>
            <a:off x="6363446" y="3755216"/>
            <a:ext cx="18802" cy="1382119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6"/>
          <p:cNvCxnSpPr>
            <a:stCxn id="16" idx="2"/>
            <a:endCxn id="15" idx="0"/>
          </p:cNvCxnSpPr>
          <p:nvPr/>
        </p:nvCxnSpPr>
        <p:spPr>
          <a:xfrm>
            <a:off x="3462873" y="3759861"/>
            <a:ext cx="57" cy="865183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48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Multi-Label Factorial </a:t>
            </a:r>
            <a:r>
              <a:rPr lang="en-US" dirty="0" smtClean="0"/>
              <a:t>CRF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67641" y="1561356"/>
                <a:ext cx="4828479" cy="1397808"/>
              </a:xfrm>
              <a:prstGeom prst="rect">
                <a:avLst/>
              </a:prstGeom>
              <a:noFill/>
            </p:spPr>
            <p:txBody>
              <a:bodyPr wrap="none" lIns="91429" tIns="45715" rIns="91429" bIns="45715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𝑬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𝒛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limUpp>
                        <m:limUpp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∈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𝐼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𝑈𝑛𝑎𝑟𝑦</m:t>
                          </m:r>
                        </m:lim>
                      </m:limUpp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limUpp>
                        <m:limUpp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≠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∈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𝑃𝑎𝑖𝑟𝑤𝑖𝑠𝑒</m:t>
                          </m:r>
                        </m:lim>
                      </m:limUpp>
                    </m:oMath>
                  </m:oMathPara>
                </a14:m>
                <a:endParaRPr lang="en-US" altLang="zh-CN" sz="2400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641" y="1561356"/>
                <a:ext cx="4828479" cy="139780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4937" y="2993373"/>
                <a:ext cx="8388424" cy="1335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limUpp>
                        <m:limUp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𝑂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𝑂𝑏𝑗𝑒𝑐𝑡</m:t>
                          </m:r>
                        </m:lim>
                      </m:limUp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limUpp>
                        <m:limUp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sup>
                                  </m:sSub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𝐴𝑡𝑡𝑟𝑖𝑏𝑢𝑡𝑒𝑠</m:t>
                          </m:r>
                        </m:lim>
                      </m:limUp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limUpp>
                        <m:limUp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o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𝑂𝐴</m:t>
                                      </m:r>
                                    </m:sup>
                                  </m:sSubSup>
                                </m:e>
                              </m:nary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𝐽𝑜𝑖𝑛𝑡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𝑂𝑏𝑗𝑒𝑐𝑡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𝐴𝑡𝑡𝑟𝑖𝑏𝑢𝑡𝑒</m:t>
                          </m:r>
                        </m:lim>
                      </m:limUpp>
                      <m: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limUpp>
                        <m:limUp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≠</m:t>
                                  </m:r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sup>
                                  </m:sSub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𝐽𝑜𝑖𝑛𝑡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𝐴𝑡𝑡𝑟𝑖𝑏𝑢𝑡𝑒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𝐴𝑡𝑡𝑟𝑖𝑏𝑢𝑡𝑒</m:t>
                          </m:r>
                        </m:lim>
                      </m:limUpp>
                    </m:oMath>
                  </m:oMathPara>
                </a14:m>
                <a:endParaRPr lang="en-US" altLang="zh-CN" b="0" dirty="0" smtClean="0">
                  <a:solidFill>
                    <a:schemeClr val="tx1"/>
                  </a:solidFill>
                </a:endParaRPr>
              </a:p>
              <a:p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37" y="2993373"/>
                <a:ext cx="8388424" cy="13351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905017" y="1986739"/>
            <a:ext cx="2232248" cy="97242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1361" y="1582056"/>
            <a:ext cx="2394758" cy="146229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15850" y="1582056"/>
            <a:ext cx="1589790" cy="40468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矩形标注 2"/>
          <p:cNvSpPr/>
          <p:nvPr/>
        </p:nvSpPr>
        <p:spPr>
          <a:xfrm>
            <a:off x="472969" y="4176378"/>
            <a:ext cx="1872208" cy="609042"/>
          </a:xfrm>
          <a:prstGeom prst="wedgeRectCallout">
            <a:avLst>
              <a:gd name="adj1" fmla="val 10002"/>
              <a:gd name="adj2" fmla="val -1261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Object classifiers: table, chair, etc.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矩形标注 9"/>
          <p:cNvSpPr/>
          <p:nvPr/>
        </p:nvSpPr>
        <p:spPr>
          <a:xfrm>
            <a:off x="1935631" y="4906984"/>
            <a:ext cx="2403267" cy="609042"/>
          </a:xfrm>
          <a:prstGeom prst="wedgeRectCallout">
            <a:avLst>
              <a:gd name="adj1" fmla="val -5065"/>
              <a:gd name="adj2" fmla="val -2397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Attributes classifiers: wood, plastic, red, etc.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矩形标注 10"/>
          <p:cNvSpPr/>
          <p:nvPr/>
        </p:nvSpPr>
        <p:spPr>
          <a:xfrm>
            <a:off x="6641431" y="4159492"/>
            <a:ext cx="2109063" cy="633760"/>
          </a:xfrm>
          <a:prstGeom prst="wedgeRectCallout">
            <a:avLst>
              <a:gd name="adj1" fmla="val -14758"/>
              <a:gd name="adj2" fmla="val -1039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Correlation between attributes.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标注 11"/>
          <p:cNvSpPr/>
          <p:nvPr/>
        </p:nvSpPr>
        <p:spPr>
          <a:xfrm>
            <a:off x="4073369" y="4159492"/>
            <a:ext cx="2160240" cy="633760"/>
          </a:xfrm>
          <a:prstGeom prst="wedgeRectCallout">
            <a:avLst>
              <a:gd name="adj1" fmla="val -28157"/>
              <a:gd name="adj2" fmla="val -1130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Object and attributes correlation.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0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Joint inference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6053"/>
          <a:stretch/>
        </p:blipFill>
        <p:spPr>
          <a:xfrm>
            <a:off x="1247079" y="979224"/>
            <a:ext cx="6677987" cy="2229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953" y="3519245"/>
            <a:ext cx="6494237" cy="261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Verbal guided image parsing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5" y="2431450"/>
            <a:ext cx="8516938" cy="210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0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Demo</a:t>
            </a:r>
            <a:endParaRPr lang="en-US" dirty="0"/>
          </a:p>
        </p:txBody>
      </p:sp>
      <p:pic>
        <p:nvPicPr>
          <p:cNvPr id="4" name="ImageSpirit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510" y="960868"/>
            <a:ext cx="7183966" cy="53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2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977116" y="904453"/>
            <a:ext cx="5835190" cy="1294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Global </a:t>
            </a:r>
            <a:r>
              <a:rPr lang="en-US" sz="2400" dirty="0"/>
              <a:t>contrast based salient region </a:t>
            </a:r>
            <a:r>
              <a:rPr lang="en-US" sz="2400" dirty="0" smtClean="0"/>
              <a:t>detection</a:t>
            </a:r>
            <a:r>
              <a:rPr lang="en-US" sz="2400" dirty="0"/>
              <a:t>,</a:t>
            </a:r>
            <a:r>
              <a:rPr lang="en-US" sz="2400" dirty="0" smtClean="0"/>
              <a:t> PAMI 2014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2977116" y="2313397"/>
            <a:ext cx="5835188" cy="12851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BING: Binarized Normed Gradients for Objectness Estimation at </a:t>
            </a:r>
            <a:r>
              <a:rPr lang="en-US" sz="2400" dirty="0" smtClean="0"/>
              <a:t>300fps, CVPR 2014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2977114" y="3713306"/>
            <a:ext cx="5835190" cy="13000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ImageSpirit: Verbal guided image parsing, ACM TOG 2014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3090"/>
          <a:stretch/>
        </p:blipFill>
        <p:spPr>
          <a:xfrm>
            <a:off x="388434" y="904453"/>
            <a:ext cx="2354766" cy="1279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31" y="2319233"/>
            <a:ext cx="2354769" cy="1279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31" y="3734015"/>
            <a:ext cx="2354769" cy="1279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31" y="5148797"/>
            <a:ext cx="2354769" cy="127807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77116" y="5148796"/>
            <a:ext cx="5835188" cy="12780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</a:rPr>
              <a:t>SemanticPaint</a:t>
            </a:r>
            <a:r>
              <a:rPr lang="en-US" sz="2400" dirty="0" smtClean="0">
                <a:solidFill>
                  <a:srgbClr val="FF0000"/>
                </a:solidFill>
              </a:rPr>
              <a:t>: Interactive </a:t>
            </a:r>
            <a:r>
              <a:rPr lang="en-US" sz="2400" dirty="0">
                <a:solidFill>
                  <a:srgbClr val="FF0000"/>
                </a:solidFill>
              </a:rPr>
              <a:t>3d labeling and learning at your fingertips</a:t>
            </a:r>
          </a:p>
        </p:txBody>
      </p:sp>
    </p:spTree>
    <p:extLst>
      <p:ext uri="{BB962C8B-B14F-4D97-AF65-F5344CB8AC3E}">
        <p14:creationId xmlns:p14="http://schemas.microsoft.com/office/powerpoint/2010/main" val="43451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Semantic</a:t>
            </a:r>
            <a:r>
              <a:rPr lang="en-US" altLang="zh-CN" dirty="0" err="1" smtClean="0"/>
              <a:t>Paint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4620126"/>
            <a:ext cx="8516471" cy="1556838"/>
          </a:xfrm>
        </p:spPr>
        <p:txBody>
          <a:bodyPr/>
          <a:lstStyle/>
          <a:p>
            <a:r>
              <a:rPr lang="en-US" dirty="0" smtClean="0"/>
              <a:t>Video demo</a:t>
            </a:r>
          </a:p>
          <a:p>
            <a:pPr lvl="1"/>
            <a:r>
              <a:rPr lang="en-US" dirty="0" smtClean="0"/>
              <a:t>[</a:t>
            </a:r>
            <a:r>
              <a:rPr lang="en-US" dirty="0" smtClean="0">
                <a:hlinkClick r:id="rId2"/>
              </a:rPr>
              <a:t>Online version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[</a:t>
            </a:r>
            <a:r>
              <a:rPr lang="en-US" dirty="0" smtClean="0">
                <a:hlinkClick r:id="rId3" action="ppaction://hlinkfile"/>
              </a:rPr>
              <a:t>Local version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68" y="1094209"/>
            <a:ext cx="8516938" cy="2226839"/>
          </a:xfrm>
          <a:prstGeom prst="rect">
            <a:avLst/>
          </a:prstGeom>
        </p:spPr>
      </p:pic>
      <p:sp>
        <p:nvSpPr>
          <p:cNvPr id="6" name="圆角矩形 7"/>
          <p:cNvSpPr/>
          <p:nvPr/>
        </p:nvSpPr>
        <p:spPr>
          <a:xfrm>
            <a:off x="366164" y="3699081"/>
            <a:ext cx="8446142" cy="5430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5"/>
              </a:buBlip>
            </a:pPr>
            <a:r>
              <a:rPr lang="en-US" altLang="zh-CN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SemanticPaint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: Interactive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3D Labeling and Learning at your Fingertips,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conditional accepted by ACM TOG.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72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62" y="912294"/>
            <a:ext cx="3119946" cy="1763366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1400" dirty="0" smtClean="0"/>
              <a:t>程明明，南开大学副教授、清华大学博士、牛津大学研究员。主要研究方向：计算机图形学、计算机视觉、图像处理。</a:t>
            </a:r>
            <a:r>
              <a:rPr lang="en-US" altLang="zh-CN" sz="1400" dirty="0" smtClean="0"/>
              <a:t>2009</a:t>
            </a:r>
            <a:r>
              <a:rPr lang="zh-CN" altLang="en-US" sz="1400" dirty="0" smtClean="0"/>
              <a:t>年至今，已在</a:t>
            </a:r>
            <a:r>
              <a:rPr lang="zh-CN" altLang="en-US" sz="1400" dirty="0"/>
              <a:t>相</a:t>
            </a:r>
            <a:r>
              <a:rPr lang="zh-CN" altLang="en-US" sz="1400" dirty="0" smtClean="0"/>
              <a:t>关领域顶级</a:t>
            </a:r>
            <a:r>
              <a:rPr lang="en-US" altLang="zh-CN" sz="1400" dirty="0"/>
              <a:t>(</a:t>
            </a:r>
            <a:r>
              <a:rPr lang="en-US" altLang="zh-CN" sz="1400" dirty="0" smtClean="0"/>
              <a:t>CCF</a:t>
            </a:r>
            <a:r>
              <a:rPr lang="zh-CN" altLang="en-US" sz="1400" dirty="0" smtClean="0"/>
              <a:t>推</a:t>
            </a:r>
            <a:r>
              <a:rPr lang="zh-CN" altLang="en-US" sz="1400" dirty="0"/>
              <a:t>荐</a:t>
            </a:r>
            <a:r>
              <a:rPr lang="en-US" altLang="zh-CN" sz="1400" dirty="0"/>
              <a:t>A</a:t>
            </a:r>
            <a:r>
              <a:rPr lang="zh-CN" altLang="en-US" sz="1400" dirty="0" smtClean="0"/>
              <a:t>类</a:t>
            </a:r>
            <a:r>
              <a:rPr lang="en-US" altLang="zh-CN" sz="1400" dirty="0" smtClean="0"/>
              <a:t>) </a:t>
            </a:r>
            <a:r>
              <a:rPr lang="zh-CN" altLang="en-US" sz="1400" dirty="0" smtClean="0"/>
              <a:t>期刊和会议会议及期刊上发表论文十余篇，他引</a:t>
            </a:r>
            <a:r>
              <a:rPr lang="en-US" altLang="zh-CN" sz="1400" dirty="0" smtClean="0"/>
              <a:t>1000</a:t>
            </a:r>
            <a:r>
              <a:rPr lang="en-US" altLang="zh-CN" sz="1400" dirty="0"/>
              <a:t>+</a:t>
            </a:r>
            <a:r>
              <a:rPr lang="zh-CN" altLang="en-US" sz="1400" dirty="0" smtClean="0"/>
              <a:t>次。更多信息：</a:t>
            </a:r>
            <a:r>
              <a:rPr lang="en-US" altLang="zh-CN" sz="1400" dirty="0" smtClean="0">
                <a:hlinkClick r:id="rId2"/>
              </a:rPr>
              <a:t>http://mmcheng.net</a:t>
            </a:r>
            <a:r>
              <a:rPr lang="en-US" altLang="zh-CN" sz="1400" dirty="0" smtClean="0"/>
              <a:t> 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322" r="18326" b="30365"/>
          <a:stretch/>
        </p:blipFill>
        <p:spPr>
          <a:xfrm>
            <a:off x="227918" y="899410"/>
            <a:ext cx="1296144" cy="1564409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5998056" y="4831522"/>
            <a:ext cx="2966431" cy="1441048"/>
          </a:xfrm>
        </p:spPr>
        <p:txBody>
          <a:bodyPr anchor="t">
            <a:normAutofit/>
          </a:bodyPr>
          <a:lstStyle/>
          <a:p>
            <a:pPr algn="just"/>
            <a:r>
              <a:rPr lang="zh-CN" altLang="en-US" sz="1400" dirty="0" smtClean="0"/>
              <a:t>杨巨峰，博士、副教授，研究方向是计算机视觉和图像处理。在研国家自然科学基金</a:t>
            </a:r>
            <a:r>
              <a:rPr lang="en-US" altLang="zh-CN" sz="1400" dirty="0" smtClean="0"/>
              <a:t>1</a:t>
            </a:r>
            <a:r>
              <a:rPr lang="zh-CN" altLang="en-US" sz="1400" dirty="0" smtClean="0"/>
              <a:t>项，目前担任中国计算机学会计算机视觉专业组委员。邮箱</a:t>
            </a:r>
            <a:r>
              <a:rPr lang="en-US" altLang="zh-CN" sz="1400" dirty="0" err="1" smtClean="0"/>
              <a:t>yangjufeng</a:t>
            </a:r>
            <a:r>
              <a:rPr lang="en-US" altLang="zh-CN" sz="1400" dirty="0" smtClean="0"/>
              <a:t> AT nankai.edu.cn</a:t>
            </a:r>
            <a:endParaRPr lang="zh-CN" altLang="en-US" sz="1400" dirty="0"/>
          </a:p>
        </p:txBody>
      </p:sp>
      <p:pic>
        <p:nvPicPr>
          <p:cNvPr id="6" name="Picture 2" descr="I:\Tmp\日常文件\个人文档\jfyang.png"/>
          <p:cNvPicPr>
            <a:picLocks noChangeAspect="1" noChangeArrowheads="1"/>
          </p:cNvPicPr>
          <p:nvPr/>
        </p:nvPicPr>
        <p:blipFill rotWithShape="1">
          <a:blip r:embed="rId4"/>
          <a:srcRect l="32757" t="21317" r="26293" b="27138"/>
          <a:stretch/>
        </p:blipFill>
        <p:spPr bwMode="auto">
          <a:xfrm>
            <a:off x="4701912" y="4822719"/>
            <a:ext cx="1296144" cy="1495551"/>
          </a:xfrm>
          <a:prstGeom prst="rect">
            <a:avLst/>
          </a:prstGeom>
          <a:noFill/>
        </p:spPr>
      </p:pic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6" t="10237" r="24221" b="47146"/>
          <a:stretch/>
        </p:blipFill>
        <p:spPr bwMode="auto">
          <a:xfrm>
            <a:off x="211681" y="2874966"/>
            <a:ext cx="1296144" cy="147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内容占位符 2"/>
          <p:cNvSpPr txBox="1">
            <a:spLocks/>
          </p:cNvSpPr>
          <p:nvPr/>
        </p:nvSpPr>
        <p:spPr bwMode="auto">
          <a:xfrm>
            <a:off x="1507825" y="2874967"/>
            <a:ext cx="3136183" cy="147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eaLnBrk="0" hangingPunct="0">
              <a:defRPr sz="1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latin typeface="Calibri" pitchFamily="34" charset="0"/>
                <a:ea typeface="宋体" charset="-122"/>
              </a:defRPr>
            </a:lvl2pPr>
            <a:lvl3pPr algn="ctr" eaLnBrk="0" hangingPunct="0">
              <a:defRPr sz="4400">
                <a:latin typeface="Calibri" pitchFamily="34" charset="0"/>
                <a:ea typeface="宋体" charset="-122"/>
              </a:defRPr>
            </a:lvl3pPr>
            <a:lvl4pPr algn="ctr" eaLnBrk="0" hangingPunct="0">
              <a:defRPr sz="4400">
                <a:latin typeface="Calibri" pitchFamily="34" charset="0"/>
                <a:ea typeface="宋体" charset="-122"/>
              </a:defRPr>
            </a:lvl4pPr>
            <a:lvl5pPr algn="ctr" eaLnBrk="0" hangingPunct="0">
              <a:defRPr sz="4400">
                <a:latin typeface="Calibri" pitchFamily="34" charset="0"/>
                <a:ea typeface="宋体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9pPr>
          </a:lstStyle>
          <a:p>
            <a:pPr algn="just"/>
            <a:r>
              <a:rPr lang="zh-CN" altLang="en-US" dirty="0"/>
              <a:t>李岳，副教授，英国华威大学博</a:t>
            </a:r>
            <a:r>
              <a:rPr lang="zh-CN" altLang="en-US" dirty="0" smtClean="0"/>
              <a:t>士。</a:t>
            </a:r>
            <a:endParaRPr lang="en-US" altLang="zh-CN" dirty="0"/>
          </a:p>
          <a:p>
            <a:pPr algn="just"/>
            <a:r>
              <a:rPr lang="zh-CN" altLang="en-US" dirty="0"/>
              <a:t>研究方向：多媒体安全、视频分析、  </a:t>
            </a:r>
            <a:r>
              <a:rPr lang="zh-CN" altLang="en-US" dirty="0" smtClean="0"/>
              <a:t>医</a:t>
            </a:r>
            <a:r>
              <a:rPr lang="zh-CN" altLang="en-US" dirty="0"/>
              <a:t>学图像分析处</a:t>
            </a:r>
            <a:r>
              <a:rPr lang="zh-CN" altLang="en-US" dirty="0" smtClean="0"/>
              <a:t>理。</a:t>
            </a:r>
            <a:r>
              <a:rPr lang="en-US" altLang="zh-CN" dirty="0" smtClean="0"/>
              <a:t>Email: </a:t>
            </a:r>
            <a:r>
              <a:rPr lang="en-US" altLang="zh-CN" dirty="0" smtClean="0">
                <a:hlinkClick r:id="rId6"/>
              </a:rPr>
              <a:t>liyue80@nankai.edu.cn</a:t>
            </a:r>
            <a:r>
              <a:rPr lang="en-US" altLang="zh-CN" dirty="0" smtClean="0"/>
              <a:t> </a:t>
            </a:r>
            <a:endParaRPr lang="en-US" altLang="zh-CN" dirty="0"/>
          </a:p>
        </p:txBody>
      </p: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5998056" y="2874966"/>
            <a:ext cx="2966432" cy="147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eaLnBrk="0" hangingPunct="0">
              <a:defRPr sz="1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latin typeface="Calibri" pitchFamily="34" charset="0"/>
                <a:ea typeface="宋体" charset="-122"/>
              </a:defRPr>
            </a:lvl2pPr>
            <a:lvl3pPr algn="ctr" eaLnBrk="0" hangingPunct="0">
              <a:defRPr sz="4400">
                <a:latin typeface="Calibri" pitchFamily="34" charset="0"/>
                <a:ea typeface="宋体" charset="-122"/>
              </a:defRPr>
            </a:lvl3pPr>
            <a:lvl4pPr algn="ctr" eaLnBrk="0" hangingPunct="0">
              <a:defRPr sz="4400">
                <a:latin typeface="Calibri" pitchFamily="34" charset="0"/>
                <a:ea typeface="宋体" charset="-122"/>
              </a:defRPr>
            </a:lvl4pPr>
            <a:lvl5pPr algn="ctr" eaLnBrk="0" hangingPunct="0">
              <a:defRPr sz="4400">
                <a:latin typeface="Calibri" pitchFamily="34" charset="0"/>
                <a:ea typeface="宋体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9pPr>
          </a:lstStyle>
          <a:p>
            <a:pPr algn="just"/>
            <a:r>
              <a:rPr lang="zh-CN" altLang="en-US" dirty="0"/>
              <a:t>王玮，副教授，日本富山大学博</a:t>
            </a:r>
            <a:r>
              <a:rPr lang="zh-CN" altLang="en-US" dirty="0" smtClean="0"/>
              <a:t>士。研</a:t>
            </a:r>
            <a:r>
              <a:rPr lang="zh-CN" altLang="en-US" dirty="0"/>
              <a:t>究方向：智能信息处理、图像处</a:t>
            </a:r>
            <a:r>
              <a:rPr lang="zh-CN" altLang="en-US" dirty="0" smtClean="0"/>
              <a:t>理、算</a:t>
            </a:r>
            <a:r>
              <a:rPr lang="zh-CN" altLang="en-US" dirty="0"/>
              <a:t>法设计、数据分析处</a:t>
            </a:r>
            <a:r>
              <a:rPr lang="zh-CN" altLang="en-US" dirty="0" smtClean="0"/>
              <a:t>理。</a:t>
            </a:r>
            <a:r>
              <a:rPr lang="en-US" altLang="zh-CN" dirty="0" smtClean="0"/>
              <a:t>Email: </a:t>
            </a:r>
            <a:r>
              <a:rPr lang="en-US" altLang="zh-CN" dirty="0" smtClean="0">
                <a:hlinkClick r:id="rId7"/>
              </a:rPr>
              <a:t>kevinwangwei@nankai.edu.cn</a:t>
            </a:r>
            <a:r>
              <a:rPr lang="en-US" altLang="zh-CN" dirty="0" smtClean="0"/>
              <a:t> </a:t>
            </a:r>
            <a:endParaRPr lang="en-US" altLang="zh-CN" dirty="0"/>
          </a:p>
          <a:p>
            <a:pPr algn="just"/>
            <a:endParaRPr lang="zh-CN" altLang="en-US" dirty="0"/>
          </a:p>
        </p:txBody>
      </p:sp>
      <p:pic>
        <p:nvPicPr>
          <p:cNvPr id="10" name="Picture 9" descr="20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43722" r="30175" b="21290"/>
          <a:stretch/>
        </p:blipFill>
        <p:spPr bwMode="auto">
          <a:xfrm>
            <a:off x="4694554" y="2877802"/>
            <a:ext cx="1303502" cy="147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1511519" y="4806102"/>
            <a:ext cx="3132489" cy="149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eaLnBrk="0" hangingPunct="0">
              <a:spcBef>
                <a:spcPct val="20000"/>
              </a:spcBef>
              <a:buFont typeface="Arial" panose="020B0604020202020204" pitchFamily="34" charset="0"/>
              <a:buNone/>
              <a:defRPr sz="1400">
                <a:latin typeface="+mn-lt"/>
                <a:ea typeface="+mn-ea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zh-CN" altLang="en-US" dirty="0"/>
              <a:t>王超，副教授，南开大学博士，清华 大学博士后，美国</a:t>
            </a:r>
            <a:r>
              <a:rPr lang="en-US" altLang="zh-CN" dirty="0" err="1"/>
              <a:t>Gatech</a:t>
            </a:r>
            <a:r>
              <a:rPr lang="zh-CN" altLang="en-US" dirty="0"/>
              <a:t>大学访问学者。研究方向：图像加密、人脸识别、元胞自动机。</a:t>
            </a:r>
            <a:r>
              <a:rPr lang="en-US" altLang="zh-CN" dirty="0" smtClean="0"/>
              <a:t>Email: </a:t>
            </a:r>
            <a:r>
              <a:rPr lang="en-US" altLang="zh-CN" dirty="0" smtClean="0">
                <a:hlinkClick r:id="rId9"/>
              </a:rPr>
              <a:t>wangchao@nankai.edu.cn</a:t>
            </a:r>
            <a:r>
              <a:rPr lang="en-US" altLang="zh-CN" dirty="0" smtClean="0"/>
              <a:t> </a:t>
            </a:r>
            <a:endParaRPr lang="en-US" altLang="zh-CN" dirty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8" t="4085" r="21344" b="18848"/>
          <a:stretch/>
        </p:blipFill>
        <p:spPr bwMode="auto">
          <a:xfrm>
            <a:off x="211681" y="4806102"/>
            <a:ext cx="129614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内容占位符 2"/>
          <p:cNvSpPr txBox="1">
            <a:spLocks/>
          </p:cNvSpPr>
          <p:nvPr/>
        </p:nvSpPr>
        <p:spPr bwMode="auto">
          <a:xfrm>
            <a:off x="5998057" y="895226"/>
            <a:ext cx="2966430" cy="157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eaLnBrk="0" hangingPunct="0">
              <a:defRPr sz="14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latin typeface="Calibri" pitchFamily="34" charset="0"/>
                <a:ea typeface="宋体" charset="-122"/>
              </a:defRPr>
            </a:lvl2pPr>
            <a:lvl3pPr algn="ctr" eaLnBrk="0" hangingPunct="0">
              <a:defRPr sz="4400">
                <a:latin typeface="Calibri" pitchFamily="34" charset="0"/>
                <a:ea typeface="宋体" charset="-122"/>
              </a:defRPr>
            </a:lvl3pPr>
            <a:lvl4pPr algn="ctr" eaLnBrk="0" hangingPunct="0">
              <a:defRPr sz="4400">
                <a:latin typeface="Calibri" pitchFamily="34" charset="0"/>
                <a:ea typeface="宋体" charset="-122"/>
              </a:defRPr>
            </a:lvl4pPr>
            <a:lvl5pPr algn="ctr" eaLnBrk="0" hangingPunct="0">
              <a:defRPr sz="4400">
                <a:latin typeface="Calibri" pitchFamily="34" charset="0"/>
                <a:ea typeface="宋体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dirty="0"/>
              <a:t>王靖，副教授，美国</a:t>
            </a:r>
            <a:r>
              <a:rPr lang="en-US" altLang="zh-CN" dirty="0" smtClean="0"/>
              <a:t>Rutgers</a:t>
            </a:r>
            <a:r>
              <a:rPr lang="zh-CN" altLang="en-US" dirty="0" smtClean="0"/>
              <a:t>大学博士。研</a:t>
            </a:r>
            <a:r>
              <a:rPr lang="zh-CN" altLang="en-US" dirty="0"/>
              <a:t>究方向：计算机图形与图</a:t>
            </a:r>
            <a:r>
              <a:rPr lang="zh-CN" altLang="en-US" dirty="0" smtClean="0"/>
              <a:t>像。</a:t>
            </a:r>
            <a:r>
              <a:rPr lang="en-US" altLang="zh-CN" dirty="0" smtClean="0"/>
              <a:t>Email: </a:t>
            </a:r>
            <a:r>
              <a:rPr lang="en-US" altLang="zh-CN" dirty="0" smtClean="0">
                <a:hlinkClick r:id="rId11"/>
              </a:rPr>
              <a:t>jingwang@nankai.edu.cn</a:t>
            </a:r>
            <a:endParaRPr lang="en-US" altLang="zh-CN" dirty="0"/>
          </a:p>
        </p:txBody>
      </p:sp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0" t="14984" r="28366" b="19826"/>
          <a:stretch/>
        </p:blipFill>
        <p:spPr bwMode="auto">
          <a:xfrm>
            <a:off x="4701912" y="895226"/>
            <a:ext cx="1296144" cy="156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0"/>
            <a:ext cx="8386011" cy="67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l"/>
            <a:r>
              <a:rPr lang="zh-CN" altLang="en-US" dirty="0" smtClean="0"/>
              <a:t>南开大学图像处理方向导师信息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5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Motivation: Generic </a:t>
            </a:r>
            <a:r>
              <a:rPr lang="en-US" dirty="0"/>
              <a:t>object detection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Content Placeholder 5"/>
          <p:cNvGraphicFramePr>
            <a:graphicFrameLocks noChangeAspect="1"/>
          </p:cNvGraphicFramePr>
          <p:nvPr>
            <p:extLst/>
          </p:nvPr>
        </p:nvGraphicFramePr>
        <p:xfrm>
          <a:off x="1206523" y="1053720"/>
          <a:ext cx="6656348" cy="4988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Visio" r:id="rId4" imgW="4886155" imgH="3667225" progId="Visio.Drawing.15">
                  <p:embed/>
                </p:oleObj>
              </mc:Choice>
              <mc:Fallback>
                <p:oleObj name="Visio" r:id="rId4" imgW="4886155" imgH="3667225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23" y="1053720"/>
                        <a:ext cx="6656348" cy="498826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305752" y="1165593"/>
            <a:ext cx="1040180" cy="206632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04205" y="1165593"/>
            <a:ext cx="780071" cy="16436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04206" y="1165594"/>
            <a:ext cx="2834098" cy="931018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23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0.58056 0.00278 L 0.58056 0.06621 L 0.00174 0.06204 C 0.00157 0.0845 0.00139 0.10718 0.00104 0.12963 L 0.57848 0.13125 L 0.57848 0.19885 L 0.00243 0.19283 L 0.00243 0.25556 L 0.00313 0.26528 L 0.57778 0.27755 L 0.57778 0.35417 L 0.00382 0.34491 L 0.00452 0.4125 L 0.57778 0.41852 L 0.57778 0.41875 " pathEditMode="relative" rAng="0" ptsTypes="AAAAAAAAAAAAAA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8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55261 0.00023 C 0.55226 0.01921 0.55209 0.0382 0.55191 0.05695 L 0.00018 0.05301 L 0.00087 0.11343 L 0.54913 0.11343 L 0.55052 0.1757 L 0.00226 0.16921 L 0.00157 0.22917 L 0.54861 0.2419 C 0.54861 0.26227 0.54879 0.28287 0.54913 0.30347 L 0.00157 0.29699 L 0.00295 0.36158 L 0.54913 0.36736 " pathEditMode="relative" rAng="0" ptsTypes="AAAAAAAAAAAA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22" y="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36771 0.00162 L 0.3684 0.08889 L 0.00451 0.08796 L 0.0066 0.175 L 0.36701 0.17408 L 0.36771 0.25926 L 0.0066 0.25718 L 0.00868 0.34421 L 0.36701 0.35023 L 0.36701 0.44468 L 0.01076 0.43542 L 0.01146 0.51759 L 0.36979 0.52153 L 0.36979 0.52199 " pathEditMode="relative" rAng="0" ptsTypes="AAAAAAAAA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4036" y="2159898"/>
            <a:ext cx="87399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谢</a:t>
            </a:r>
            <a:r>
              <a:rPr lang="zh-CN" alt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谢大家！</a:t>
            </a:r>
            <a:endParaRPr lang="en-US" altLang="zh-CN" sz="6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欢</a:t>
            </a:r>
            <a:r>
              <a:rPr lang="zh-CN" alt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迎提出宝贵意见和建议！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488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948748" y="836235"/>
            <a:ext cx="5835190" cy="1294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0000"/>
                </a:solidFill>
              </a:rPr>
              <a:t>Global </a:t>
            </a:r>
            <a:r>
              <a:rPr lang="en-US" sz="2400" dirty="0">
                <a:solidFill>
                  <a:srgbClr val="FF0000"/>
                </a:solidFill>
              </a:rPr>
              <a:t>contrast based salient region </a:t>
            </a:r>
            <a:r>
              <a:rPr lang="en-US" sz="2400" dirty="0" smtClean="0">
                <a:solidFill>
                  <a:srgbClr val="FF0000"/>
                </a:solidFill>
              </a:rPr>
              <a:t>detection</a:t>
            </a:r>
            <a:r>
              <a:rPr lang="en-US" sz="2400" dirty="0">
                <a:solidFill>
                  <a:srgbClr val="FF0000"/>
                </a:solidFill>
              </a:rPr>
              <a:t>,</a:t>
            </a:r>
            <a:r>
              <a:rPr lang="en-US" sz="2400" dirty="0" smtClean="0">
                <a:solidFill>
                  <a:srgbClr val="FF0000"/>
                </a:solidFill>
              </a:rPr>
              <a:t> PAMI 2014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48748" y="2245179"/>
            <a:ext cx="5835188" cy="12851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BING: Binarized Normed Gradients for Objectness Estimation at </a:t>
            </a:r>
            <a:r>
              <a:rPr lang="en-US" sz="2400" dirty="0" smtClean="0"/>
              <a:t>300fps, CVPR 2014</a:t>
            </a:r>
            <a:endParaRPr lang="en-US" sz="2400" dirty="0"/>
          </a:p>
        </p:txBody>
      </p:sp>
      <p:sp>
        <p:nvSpPr>
          <p:cNvPr id="13" name="Rounded Rectangle 12"/>
          <p:cNvSpPr/>
          <p:nvPr/>
        </p:nvSpPr>
        <p:spPr>
          <a:xfrm>
            <a:off x="2948746" y="3645088"/>
            <a:ext cx="5835190" cy="13000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ImageSpirit: Verbal guided image parsing, ACM TOG 2014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b="3090"/>
          <a:stretch/>
        </p:blipFill>
        <p:spPr>
          <a:xfrm>
            <a:off x="360066" y="836235"/>
            <a:ext cx="2354766" cy="1279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63" y="2251015"/>
            <a:ext cx="2354769" cy="1279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63" y="3665797"/>
            <a:ext cx="2354769" cy="1279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63" y="5080579"/>
            <a:ext cx="2354769" cy="127807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948748" y="5080578"/>
            <a:ext cx="5835188" cy="12780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SemanticPaint</a:t>
            </a:r>
            <a:r>
              <a:rPr lang="en-US" sz="2400" dirty="0" smtClean="0"/>
              <a:t>: Interactive </a:t>
            </a:r>
            <a:r>
              <a:rPr lang="en-US" sz="2400" dirty="0"/>
              <a:t>3d labeling and learning at your fingertips</a:t>
            </a:r>
          </a:p>
        </p:txBody>
      </p:sp>
    </p:spTree>
    <p:extLst>
      <p:ext uri="{BB962C8B-B14F-4D97-AF65-F5344CB8AC3E}">
        <p14:creationId xmlns:p14="http://schemas.microsoft.com/office/powerpoint/2010/main" val="261969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圆角矩形 7"/>
          <p:cNvSpPr/>
          <p:nvPr/>
        </p:nvSpPr>
        <p:spPr>
          <a:xfrm>
            <a:off x="366164" y="5754532"/>
            <a:ext cx="8446142" cy="5430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Global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Contrast based Salient Region Detection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IEEE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TPAMI, 2014,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MM Cheng, et.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al.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(</a:t>
            </a:r>
            <a:r>
              <a:rPr lang="en-US" altLang="zh-CN" sz="1600" b="1" dirty="0">
                <a:solidFill>
                  <a:schemeClr val="tx1"/>
                </a:solidFill>
                <a:latin typeface="Calibri Light" panose="020F0302020204030204" pitchFamily="34" charset="0"/>
              </a:rPr>
              <a:t>2nd most cited paper in CVPR 2011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02" y="1301002"/>
            <a:ext cx="6580666" cy="37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8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Related works: saliency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39702"/>
            <a:ext cx="8516471" cy="5337261"/>
          </a:xfrm>
        </p:spPr>
        <p:txBody>
          <a:bodyPr/>
          <a:lstStyle/>
          <a:p>
            <a:r>
              <a:rPr lang="en-US" dirty="0" smtClean="0"/>
              <a:t>Fixation prediction</a:t>
            </a:r>
          </a:p>
          <a:p>
            <a:pPr lvl="1"/>
            <a:r>
              <a:rPr lang="en-US" dirty="0" smtClean="0"/>
              <a:t>Predicting saliency points of human eye movement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15615" y="1716077"/>
            <a:ext cx="6658984" cy="2718037"/>
            <a:chOff x="1228725" y="2593421"/>
            <a:chExt cx="1976290" cy="7309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8725" y="2593421"/>
              <a:ext cx="975360" cy="73097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0388" y="2593421"/>
              <a:ext cx="974627" cy="730970"/>
            </a:xfrm>
            <a:prstGeom prst="rect">
              <a:avLst/>
            </a:prstGeom>
          </p:spPr>
        </p:pic>
      </p:grpSp>
      <p:sp>
        <p:nvSpPr>
          <p:cNvPr id="10" name="圆角矩形 7"/>
          <p:cNvSpPr/>
          <p:nvPr/>
        </p:nvSpPr>
        <p:spPr>
          <a:xfrm>
            <a:off x="222227" y="4604686"/>
            <a:ext cx="8736856" cy="1742849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A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model of saliency-based visual attention for rapid scene analysis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PAMI 1998,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Itti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Saliency detection: A spectral residual approach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2007,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Hou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Graph-based visual saliency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NIPS,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Harel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8"/>
              </a:rPr>
              <a:t>Quantitative analysis of human-model agreement in visual saliency modeling: A comparative study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IEEE TIP 2012,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Borji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9"/>
              </a:rPr>
              <a:t>A benchmark of computational models of saliency to predict human fixations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TR 2012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49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Related works: saliency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Salient object detection</a:t>
            </a:r>
          </a:p>
          <a:p>
            <a:pPr lvl="1"/>
            <a:r>
              <a:rPr lang="en-US" dirty="0"/>
              <a:t>Detect the most attention-grabbing object in the scene</a:t>
            </a:r>
          </a:p>
          <a:p>
            <a:endParaRPr lang="en-US" dirty="0"/>
          </a:p>
        </p:txBody>
      </p:sp>
      <p:sp>
        <p:nvSpPr>
          <p:cNvPr id="5" name="圆角矩形 7"/>
          <p:cNvSpPr/>
          <p:nvPr/>
        </p:nvSpPr>
        <p:spPr>
          <a:xfrm>
            <a:off x="775855" y="5029200"/>
            <a:ext cx="7342909" cy="1318335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Learning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to detect a salient object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2007, Liu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Frequency-tuned salient region detection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CVPR 2009,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Achanta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Global contrast based salient region detection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CVPR 2011, Cheng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Salient object detection: a benchmark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Ali et. al.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963" y="1731135"/>
            <a:ext cx="6766214" cy="31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3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1672</TotalTime>
  <Words>2518</Words>
  <Application>Microsoft Office PowerPoint</Application>
  <PresentationFormat>On-screen Show (4:3)</PresentationFormat>
  <Paragraphs>322</Paragraphs>
  <Slides>50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ＭＳ Ｐゴシック</vt:lpstr>
      <vt:lpstr>华文楷体</vt:lpstr>
      <vt:lpstr>宋体</vt:lpstr>
      <vt:lpstr>宋体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Visio</vt:lpstr>
      <vt:lpstr>Efficient Image Scene Analysis and Applications</vt:lpstr>
      <vt:lpstr>Contents</vt:lpstr>
      <vt:lpstr>Images change the way we live</vt:lpstr>
      <vt:lpstr>Motivation</vt:lpstr>
      <vt:lpstr>Motivation: Generic object detection</vt:lpstr>
      <vt:lpstr>Contents</vt:lpstr>
      <vt:lpstr> </vt:lpstr>
      <vt:lpstr>Related works: saliency detection</vt:lpstr>
      <vt:lpstr>Related works: saliency detection</vt:lpstr>
      <vt:lpstr>Related works: saliency detection</vt:lpstr>
      <vt:lpstr>Core idea: region contrast (RC)</vt:lpstr>
      <vt:lpstr>SaliencyCut</vt:lpstr>
      <vt:lpstr>Experimental results</vt:lpstr>
      <vt:lpstr>Experimental results</vt:lpstr>
      <vt:lpstr>Applications</vt:lpstr>
      <vt:lpstr>Applications</vt:lpstr>
      <vt:lpstr>Applications</vt:lpstr>
      <vt:lpstr>Contents</vt:lpstr>
      <vt:lpstr> </vt:lpstr>
      <vt:lpstr>Motivation: What is an object?</vt:lpstr>
      <vt:lpstr>Motivation: What is an object?</vt:lpstr>
      <vt:lpstr>Motivation: What is an object?</vt:lpstr>
      <vt:lpstr>Related works: saliency detection</vt:lpstr>
      <vt:lpstr>Related works: saliency detection</vt:lpstr>
      <vt:lpstr>Methodology: observation</vt:lpstr>
      <vt:lpstr>Methodology: observation</vt:lpstr>
      <vt:lpstr>Methodology</vt:lpstr>
      <vt:lpstr>Methodology</vt:lpstr>
      <vt:lpstr>Methodology</vt:lpstr>
      <vt:lpstr>Methodology</vt:lpstr>
      <vt:lpstr>Methodology</vt:lpstr>
      <vt:lpstr>Experimental results</vt:lpstr>
      <vt:lpstr>Experimental results</vt:lpstr>
      <vt:lpstr>Experimental results</vt:lpstr>
      <vt:lpstr>Experimental results</vt:lpstr>
      <vt:lpstr>Conclusion and Future Work</vt:lpstr>
      <vt:lpstr>Conclusion and Future Work</vt:lpstr>
      <vt:lpstr>Contents</vt:lpstr>
      <vt:lpstr> </vt:lpstr>
      <vt:lpstr> Motivations</vt:lpstr>
      <vt:lpstr>Related works</vt:lpstr>
      <vt:lpstr>Verbal guided image parsing</vt:lpstr>
      <vt:lpstr>Multi-Label Factorial CRF</vt:lpstr>
      <vt:lpstr>Joint inference</vt:lpstr>
      <vt:lpstr>Verbal guided image parsing</vt:lpstr>
      <vt:lpstr>Demo</vt:lpstr>
      <vt:lpstr>Contents</vt:lpstr>
      <vt:lpstr>SemanticPaint</vt:lpstr>
      <vt:lpstr>杨巨峰，博士、副教授，研究方向是计算机视觉和图像处理。在研国家自然科学基金1项，目前担任中国计算机学会计算机视觉专业组委员。邮箱yangjufeng AT nankai.edu.cn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BING: Binarized Normed Gradients for Objectness Estimation at 300fps</dc:title>
  <dc:creator>MingMing Cheng</dc:creator>
  <cp:lastModifiedBy>MingMing Cheng</cp:lastModifiedBy>
  <cp:revision>176</cp:revision>
  <dcterms:created xsi:type="dcterms:W3CDTF">2014-04-15T14:23:17Z</dcterms:created>
  <dcterms:modified xsi:type="dcterms:W3CDTF">2014-09-17T13:24:10Z</dcterms:modified>
</cp:coreProperties>
</file>